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9" r:id="rId2"/>
    <p:sldMasterId id="2147483722" r:id="rId3"/>
    <p:sldMasterId id="2147483735" r:id="rId4"/>
    <p:sldMasterId id="2147483770" r:id="rId5"/>
    <p:sldMasterId id="2147483818" r:id="rId6"/>
    <p:sldMasterId id="2147483842" r:id="rId7"/>
    <p:sldMasterId id="2147483892" r:id="rId8"/>
    <p:sldMasterId id="2147483904" r:id="rId9"/>
    <p:sldMasterId id="2147483916" r:id="rId10"/>
  </p:sldMasterIdLst>
  <p:notesMasterIdLst>
    <p:notesMasterId r:id="rId77"/>
  </p:notesMasterIdLst>
  <p:sldIdLst>
    <p:sldId id="474" r:id="rId11"/>
    <p:sldId id="831" r:id="rId12"/>
    <p:sldId id="272" r:id="rId13"/>
    <p:sldId id="256" r:id="rId14"/>
    <p:sldId id="266" r:id="rId15"/>
    <p:sldId id="832" r:id="rId16"/>
    <p:sldId id="274" r:id="rId17"/>
    <p:sldId id="312" r:id="rId18"/>
    <p:sldId id="258" r:id="rId19"/>
    <p:sldId id="374" r:id="rId20"/>
    <p:sldId id="366" r:id="rId21"/>
    <p:sldId id="708" r:id="rId22"/>
    <p:sldId id="592" r:id="rId23"/>
    <p:sldId id="594" r:id="rId24"/>
    <p:sldId id="456" r:id="rId25"/>
    <p:sldId id="632" r:id="rId26"/>
    <p:sldId id="590" r:id="rId27"/>
    <p:sldId id="364" r:id="rId28"/>
    <p:sldId id="365" r:id="rId29"/>
    <p:sldId id="734" r:id="rId30"/>
    <p:sldId id="733" r:id="rId31"/>
    <p:sldId id="620" r:id="rId32"/>
    <p:sldId id="625" r:id="rId33"/>
    <p:sldId id="331" r:id="rId34"/>
    <p:sldId id="332" r:id="rId35"/>
    <p:sldId id="598" r:id="rId36"/>
    <p:sldId id="597" r:id="rId37"/>
    <p:sldId id="284" r:id="rId38"/>
    <p:sldId id="626" r:id="rId39"/>
    <p:sldId id="273" r:id="rId40"/>
    <p:sldId id="328" r:id="rId41"/>
    <p:sldId id="604" r:id="rId42"/>
    <p:sldId id="603" r:id="rId43"/>
    <p:sldId id="602" r:id="rId44"/>
    <p:sldId id="605" r:id="rId45"/>
    <p:sldId id="697" r:id="rId46"/>
    <p:sldId id="627" r:id="rId47"/>
    <p:sldId id="628" r:id="rId48"/>
    <p:sldId id="646" r:id="rId49"/>
    <p:sldId id="833" r:id="rId50"/>
    <p:sldId id="647" r:id="rId51"/>
    <p:sldId id="622" r:id="rId52"/>
    <p:sldId id="616" r:id="rId53"/>
    <p:sldId id="608" r:id="rId54"/>
    <p:sldId id="617" r:id="rId55"/>
    <p:sldId id="618" r:id="rId56"/>
    <p:sldId id="830" r:id="rId57"/>
    <p:sldId id="623" r:id="rId58"/>
    <p:sldId id="624" r:id="rId59"/>
    <p:sldId id="574" r:id="rId60"/>
    <p:sldId id="583" r:id="rId61"/>
    <p:sldId id="518" r:id="rId62"/>
    <p:sldId id="599" r:id="rId63"/>
    <p:sldId id="631" r:id="rId64"/>
    <p:sldId id="621" r:id="rId65"/>
    <p:sldId id="576" r:id="rId66"/>
    <p:sldId id="521" r:id="rId67"/>
    <p:sldId id="699" r:id="rId68"/>
    <p:sldId id="410" r:id="rId69"/>
    <p:sldId id="538" r:id="rId70"/>
    <p:sldId id="528" r:id="rId71"/>
    <p:sldId id="732" r:id="rId72"/>
    <p:sldId id="392" r:id="rId73"/>
    <p:sldId id="522" r:id="rId74"/>
    <p:sldId id="446" r:id="rId75"/>
    <p:sldId id="411"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52D"/>
    <a:srgbClr val="0109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56" autoAdjust="0"/>
    <p:restoredTop sz="93228" autoAdjust="0"/>
  </p:normalViewPr>
  <p:slideViewPr>
    <p:cSldViewPr snapToGrid="0">
      <p:cViewPr varScale="1">
        <p:scale>
          <a:sx n="56" d="100"/>
          <a:sy n="56" d="100"/>
        </p:scale>
        <p:origin x="1368" y="36"/>
      </p:cViewPr>
      <p:guideLst/>
    </p:cSldViewPr>
  </p:slideViewPr>
  <p:notesTextViewPr>
    <p:cViewPr>
      <p:scale>
        <a:sx n="1" d="1"/>
        <a:sy n="1" d="1"/>
      </p:scale>
      <p:origin x="0" y="0"/>
    </p:cViewPr>
  </p:notesTextViewPr>
  <p:sorterViewPr>
    <p:cViewPr>
      <p:scale>
        <a:sx n="37" d="100"/>
        <a:sy n="37" d="100"/>
      </p:scale>
      <p:origin x="0" y="-27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3">
                <a:lumMod val="75000"/>
              </a:schemeClr>
            </a:solidFill>
          </c:spPr>
          <c:dPt>
            <c:idx val="0"/>
            <c:bubble3D val="0"/>
            <c:spPr>
              <a:solidFill>
                <a:srgbClr val="1C9F15"/>
              </a:solidFill>
            </c:spPr>
            <c:extLst>
              <c:ext xmlns:c16="http://schemas.microsoft.com/office/drawing/2014/chart" uri="{C3380CC4-5D6E-409C-BE32-E72D297353CC}">
                <c16:uniqueId val="{00000001-4BD7-405D-8C8D-B4B4A77D7CCD}"/>
              </c:ext>
            </c:extLst>
          </c:dPt>
          <c:dPt>
            <c:idx val="1"/>
            <c:bubble3D val="0"/>
            <c:spPr>
              <a:solidFill>
                <a:srgbClr val="FF0000"/>
              </a:solidFill>
            </c:spPr>
            <c:extLst>
              <c:ext xmlns:c16="http://schemas.microsoft.com/office/drawing/2014/chart" uri="{C3380CC4-5D6E-409C-BE32-E72D297353CC}">
                <c16:uniqueId val="{00000003-4BD7-405D-8C8D-B4B4A77D7CCD}"/>
              </c:ext>
            </c:extLst>
          </c:dPt>
          <c:dPt>
            <c:idx val="2"/>
            <c:bubble3D val="0"/>
            <c:spPr>
              <a:solidFill>
                <a:srgbClr val="FFC000"/>
              </a:solidFill>
            </c:spPr>
            <c:extLst>
              <c:ext xmlns:c16="http://schemas.microsoft.com/office/drawing/2014/chart" uri="{C3380CC4-5D6E-409C-BE32-E72D297353CC}">
                <c16:uniqueId val="{00000005-4BD7-405D-8C8D-B4B4A77D7CCD}"/>
              </c:ext>
            </c:extLst>
          </c:dPt>
          <c:dPt>
            <c:idx val="3"/>
            <c:bubble3D val="0"/>
            <c:spPr>
              <a:solidFill>
                <a:srgbClr val="1111B9"/>
              </a:solidFill>
            </c:spPr>
            <c:extLst>
              <c:ext xmlns:c16="http://schemas.microsoft.com/office/drawing/2014/chart" uri="{C3380CC4-5D6E-409C-BE32-E72D297353CC}">
                <c16:uniqueId val="{00000007-4BD7-405D-8C8D-B4B4A77D7CCD}"/>
              </c:ext>
            </c:extLst>
          </c:dPt>
          <c:dPt>
            <c:idx val="4"/>
            <c:bubble3D val="0"/>
            <c:spPr>
              <a:solidFill>
                <a:srgbClr val="ED13D3"/>
              </a:solidFill>
            </c:spPr>
            <c:extLst>
              <c:ext xmlns:c16="http://schemas.microsoft.com/office/drawing/2014/chart" uri="{C3380CC4-5D6E-409C-BE32-E72D297353CC}">
                <c16:uniqueId val="{00000009-4BD7-405D-8C8D-B4B4A77D7CCD}"/>
              </c:ext>
            </c:extLst>
          </c:dPt>
          <c:cat>
            <c:strRef>
              <c:f>Sheet1!$A$2:$A$6</c:f>
              <c:strCache>
                <c:ptCount val="5"/>
                <c:pt idx="0">
                  <c:v>Organic</c:v>
                </c:pt>
                <c:pt idx="1">
                  <c:v>Sulfate</c:v>
                </c:pt>
                <c:pt idx="2">
                  <c:v>Ammonium</c:v>
                </c:pt>
                <c:pt idx="3">
                  <c:v>Nitrate</c:v>
                </c:pt>
                <c:pt idx="4">
                  <c:v>Chloride</c:v>
                </c:pt>
              </c:strCache>
            </c:strRef>
          </c:cat>
          <c:val>
            <c:numRef>
              <c:f>Sheet1!$B$2:$B$6</c:f>
              <c:numCache>
                <c:formatCode>General</c:formatCode>
                <c:ptCount val="5"/>
                <c:pt idx="0">
                  <c:v>79.2</c:v>
                </c:pt>
                <c:pt idx="1">
                  <c:v>13.1</c:v>
                </c:pt>
                <c:pt idx="2">
                  <c:v>4.4000000000000004</c:v>
                </c:pt>
                <c:pt idx="3">
                  <c:v>2.5</c:v>
                </c:pt>
                <c:pt idx="4">
                  <c:v>0.7</c:v>
                </c:pt>
              </c:numCache>
            </c:numRef>
          </c:val>
          <c:extLst>
            <c:ext xmlns:c16="http://schemas.microsoft.com/office/drawing/2014/chart" uri="{C3380CC4-5D6E-409C-BE32-E72D297353CC}">
              <c16:uniqueId val="{0000000A-4BD7-405D-8C8D-B4B4A77D7CC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3">
                <a:lumMod val="75000"/>
              </a:schemeClr>
            </a:solidFill>
          </c:spPr>
          <c:dPt>
            <c:idx val="0"/>
            <c:bubble3D val="0"/>
            <c:spPr>
              <a:solidFill>
                <a:srgbClr val="1C9F15"/>
              </a:solidFill>
            </c:spPr>
            <c:extLst>
              <c:ext xmlns:c16="http://schemas.microsoft.com/office/drawing/2014/chart" uri="{C3380CC4-5D6E-409C-BE32-E72D297353CC}">
                <c16:uniqueId val="{00000001-5109-4FD5-BE07-FFDE3D702CE5}"/>
              </c:ext>
            </c:extLst>
          </c:dPt>
          <c:dPt>
            <c:idx val="1"/>
            <c:bubble3D val="0"/>
            <c:spPr>
              <a:solidFill>
                <a:srgbClr val="FF0000"/>
              </a:solidFill>
            </c:spPr>
            <c:extLst>
              <c:ext xmlns:c16="http://schemas.microsoft.com/office/drawing/2014/chart" uri="{C3380CC4-5D6E-409C-BE32-E72D297353CC}">
                <c16:uniqueId val="{00000003-5109-4FD5-BE07-FFDE3D702CE5}"/>
              </c:ext>
            </c:extLst>
          </c:dPt>
          <c:dPt>
            <c:idx val="2"/>
            <c:bubble3D val="0"/>
            <c:spPr>
              <a:solidFill>
                <a:srgbClr val="FFC000"/>
              </a:solidFill>
            </c:spPr>
            <c:extLst>
              <c:ext xmlns:c16="http://schemas.microsoft.com/office/drawing/2014/chart" uri="{C3380CC4-5D6E-409C-BE32-E72D297353CC}">
                <c16:uniqueId val="{00000005-5109-4FD5-BE07-FFDE3D702CE5}"/>
              </c:ext>
            </c:extLst>
          </c:dPt>
          <c:dPt>
            <c:idx val="3"/>
            <c:bubble3D val="0"/>
            <c:spPr>
              <a:solidFill>
                <a:srgbClr val="1111B9"/>
              </a:solidFill>
            </c:spPr>
            <c:extLst>
              <c:ext xmlns:c16="http://schemas.microsoft.com/office/drawing/2014/chart" uri="{C3380CC4-5D6E-409C-BE32-E72D297353CC}">
                <c16:uniqueId val="{00000007-5109-4FD5-BE07-FFDE3D702CE5}"/>
              </c:ext>
            </c:extLst>
          </c:dPt>
          <c:dPt>
            <c:idx val="4"/>
            <c:bubble3D val="0"/>
            <c:spPr>
              <a:solidFill>
                <a:srgbClr val="ED13D3"/>
              </a:solidFill>
            </c:spPr>
            <c:extLst>
              <c:ext xmlns:c16="http://schemas.microsoft.com/office/drawing/2014/chart" uri="{C3380CC4-5D6E-409C-BE32-E72D297353CC}">
                <c16:uniqueId val="{00000009-5109-4FD5-BE07-FFDE3D702CE5}"/>
              </c:ext>
            </c:extLst>
          </c:dPt>
          <c:cat>
            <c:strRef>
              <c:f>Sheet1!$A$2:$A$5</c:f>
              <c:strCache>
                <c:ptCount val="4"/>
                <c:pt idx="0">
                  <c:v>Organic</c:v>
                </c:pt>
                <c:pt idx="1">
                  <c:v>Sulfate</c:v>
                </c:pt>
                <c:pt idx="2">
                  <c:v>Ammonium</c:v>
                </c:pt>
                <c:pt idx="3">
                  <c:v>Nitrate</c:v>
                </c:pt>
              </c:strCache>
            </c:strRef>
          </c:cat>
          <c:val>
            <c:numRef>
              <c:f>Sheet1!$B$2:$B$5</c:f>
              <c:numCache>
                <c:formatCode>General</c:formatCode>
                <c:ptCount val="4"/>
                <c:pt idx="0">
                  <c:v>85</c:v>
                </c:pt>
                <c:pt idx="1">
                  <c:v>11</c:v>
                </c:pt>
                <c:pt idx="2">
                  <c:v>3</c:v>
                </c:pt>
                <c:pt idx="3">
                  <c:v>1</c:v>
                </c:pt>
              </c:numCache>
            </c:numRef>
          </c:val>
          <c:extLst>
            <c:ext xmlns:c16="http://schemas.microsoft.com/office/drawing/2014/chart" uri="{C3380CC4-5D6E-409C-BE32-E72D297353CC}">
              <c16:uniqueId val="{0000000A-5109-4FD5-BE07-FFDE3D702CE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3">
                <a:lumMod val="75000"/>
              </a:schemeClr>
            </a:solidFill>
          </c:spPr>
          <c:dPt>
            <c:idx val="0"/>
            <c:bubble3D val="0"/>
            <c:spPr>
              <a:solidFill>
                <a:srgbClr val="92D050"/>
              </a:solidFill>
            </c:spPr>
            <c:extLst>
              <c:ext xmlns:c16="http://schemas.microsoft.com/office/drawing/2014/chart" uri="{C3380CC4-5D6E-409C-BE32-E72D297353CC}">
                <c16:uniqueId val="{00000001-4380-485E-A7A9-361F9101BC25}"/>
              </c:ext>
            </c:extLst>
          </c:dPt>
          <c:dPt>
            <c:idx val="1"/>
            <c:bubble3D val="0"/>
            <c:spPr>
              <a:solidFill>
                <a:schemeClr val="tx2">
                  <a:lumMod val="60000"/>
                  <a:lumOff val="40000"/>
                </a:schemeClr>
              </a:solidFill>
            </c:spPr>
            <c:extLst>
              <c:ext xmlns:c16="http://schemas.microsoft.com/office/drawing/2014/chart" uri="{C3380CC4-5D6E-409C-BE32-E72D297353CC}">
                <c16:uniqueId val="{00000003-4380-485E-A7A9-361F9101BC25}"/>
              </c:ext>
            </c:extLst>
          </c:dPt>
          <c:dPt>
            <c:idx val="2"/>
            <c:bubble3D val="0"/>
            <c:spPr>
              <a:solidFill>
                <a:srgbClr val="FFC000"/>
              </a:solidFill>
            </c:spPr>
            <c:extLst>
              <c:ext xmlns:c16="http://schemas.microsoft.com/office/drawing/2014/chart" uri="{C3380CC4-5D6E-409C-BE32-E72D297353CC}">
                <c16:uniqueId val="{00000005-4380-485E-A7A9-361F9101BC25}"/>
              </c:ext>
            </c:extLst>
          </c:dPt>
          <c:dPt>
            <c:idx val="3"/>
            <c:bubble3D val="0"/>
            <c:spPr>
              <a:solidFill>
                <a:srgbClr val="1111B9"/>
              </a:solidFill>
            </c:spPr>
            <c:extLst>
              <c:ext xmlns:c16="http://schemas.microsoft.com/office/drawing/2014/chart" uri="{C3380CC4-5D6E-409C-BE32-E72D297353CC}">
                <c16:uniqueId val="{00000007-4380-485E-A7A9-361F9101BC25}"/>
              </c:ext>
            </c:extLst>
          </c:dPt>
          <c:dPt>
            <c:idx val="4"/>
            <c:bubble3D val="0"/>
            <c:spPr>
              <a:solidFill>
                <a:srgbClr val="ED13D3"/>
              </a:solidFill>
            </c:spPr>
            <c:extLst>
              <c:ext xmlns:c16="http://schemas.microsoft.com/office/drawing/2014/chart" uri="{C3380CC4-5D6E-409C-BE32-E72D297353CC}">
                <c16:uniqueId val="{00000009-4380-485E-A7A9-361F9101BC25}"/>
              </c:ext>
            </c:extLst>
          </c:dPt>
          <c:cat>
            <c:strRef>
              <c:f>Sheet1!$A$2:$A$3</c:f>
              <c:strCache>
                <c:ptCount val="2"/>
                <c:pt idx="0">
                  <c:v>IEPOX-SOA</c:v>
                </c:pt>
                <c:pt idx="1">
                  <c:v>Rest</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A-4380-485E-A7A9-361F9101BC2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3">
                <a:lumMod val="75000"/>
              </a:schemeClr>
            </a:solidFill>
          </c:spPr>
          <c:dPt>
            <c:idx val="0"/>
            <c:bubble3D val="0"/>
            <c:spPr>
              <a:solidFill>
                <a:srgbClr val="92D050"/>
              </a:solidFill>
            </c:spPr>
            <c:extLst>
              <c:ext xmlns:c16="http://schemas.microsoft.com/office/drawing/2014/chart" uri="{C3380CC4-5D6E-409C-BE32-E72D297353CC}">
                <c16:uniqueId val="{00000001-40FA-469D-A7FE-585F2E522D94}"/>
              </c:ext>
            </c:extLst>
          </c:dPt>
          <c:dPt>
            <c:idx val="1"/>
            <c:bubble3D val="0"/>
            <c:spPr>
              <a:solidFill>
                <a:schemeClr val="tx2">
                  <a:lumMod val="60000"/>
                  <a:lumOff val="40000"/>
                </a:schemeClr>
              </a:solidFill>
            </c:spPr>
            <c:extLst>
              <c:ext xmlns:c16="http://schemas.microsoft.com/office/drawing/2014/chart" uri="{C3380CC4-5D6E-409C-BE32-E72D297353CC}">
                <c16:uniqueId val="{00000003-40FA-469D-A7FE-585F2E522D94}"/>
              </c:ext>
            </c:extLst>
          </c:dPt>
          <c:dPt>
            <c:idx val="2"/>
            <c:bubble3D val="0"/>
            <c:spPr>
              <a:solidFill>
                <a:srgbClr val="FFC000"/>
              </a:solidFill>
            </c:spPr>
            <c:extLst>
              <c:ext xmlns:c16="http://schemas.microsoft.com/office/drawing/2014/chart" uri="{C3380CC4-5D6E-409C-BE32-E72D297353CC}">
                <c16:uniqueId val="{00000005-40FA-469D-A7FE-585F2E522D94}"/>
              </c:ext>
            </c:extLst>
          </c:dPt>
          <c:dPt>
            <c:idx val="3"/>
            <c:bubble3D val="0"/>
            <c:spPr>
              <a:solidFill>
                <a:srgbClr val="1111B9"/>
              </a:solidFill>
            </c:spPr>
            <c:extLst>
              <c:ext xmlns:c16="http://schemas.microsoft.com/office/drawing/2014/chart" uri="{C3380CC4-5D6E-409C-BE32-E72D297353CC}">
                <c16:uniqueId val="{00000007-40FA-469D-A7FE-585F2E522D94}"/>
              </c:ext>
            </c:extLst>
          </c:dPt>
          <c:dPt>
            <c:idx val="4"/>
            <c:bubble3D val="0"/>
            <c:spPr>
              <a:solidFill>
                <a:srgbClr val="ED13D3"/>
              </a:solidFill>
            </c:spPr>
            <c:extLst>
              <c:ext xmlns:c16="http://schemas.microsoft.com/office/drawing/2014/chart" uri="{C3380CC4-5D6E-409C-BE32-E72D297353CC}">
                <c16:uniqueId val="{00000009-40FA-469D-A7FE-585F2E522D94}"/>
              </c:ext>
            </c:extLst>
          </c:dPt>
          <c:cat>
            <c:strRef>
              <c:f>Sheet1!$A$2:$A$3</c:f>
              <c:strCache>
                <c:ptCount val="2"/>
                <c:pt idx="0">
                  <c:v>IEPOX-SOA</c:v>
                </c:pt>
                <c:pt idx="1">
                  <c:v>Rest</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A-40FA-469D-A7FE-585F2E522D94}"/>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image" Target="../media/image13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image" Target="../media/image1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4ABDC-E0EB-4175-8F07-0DA3C3D2C1BB}" type="datetimeFigureOut">
              <a:rPr lang="en-US" smtClean="0"/>
              <a:t>8/1/2019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5EA67-F1DE-45B8-99C9-5347FC420DA5}" type="slidenum">
              <a:rPr lang="en-US" smtClean="0"/>
              <a:t>‹#›</a:t>
            </a:fld>
            <a:endParaRPr lang="en-US" dirty="0"/>
          </a:p>
        </p:txBody>
      </p:sp>
    </p:spTree>
    <p:extLst>
      <p:ext uri="{BB962C8B-B14F-4D97-AF65-F5344CB8AC3E}">
        <p14:creationId xmlns:p14="http://schemas.microsoft.com/office/powerpoint/2010/main" val="1646054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Isoprene (2-methyl-1,3-butadiene, C</a:t>
            </a:r>
            <a:r>
              <a:rPr lang="en-US" sz="1200" kern="1200" baseline="-25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H</a:t>
            </a:r>
            <a:r>
              <a:rPr lang="en-US" sz="1200" kern="1200" baseline="-25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is on the global scale the non-methane volatile organic carbon (VOC) mostly emitted to the atmosphere, accounting for almost half of the world’s biogenic emissions (Guenther et al., 2012). It</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s the compound most abundantly emitted by vegetation in the Amazonian forest (Kuhn et al., 2010).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C3551-5C3E-4CFB-936A-A7A5E95D36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04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 am assuming that you will have already shown the location of T3 on a map before this slide.</a:t>
            </a:r>
          </a:p>
        </p:txBody>
      </p:sp>
      <p:sp>
        <p:nvSpPr>
          <p:cNvPr id="4" name="Slide Number Placeholder 3"/>
          <p:cNvSpPr>
            <a:spLocks noGrp="1"/>
          </p:cNvSpPr>
          <p:nvPr>
            <p:ph type="sldNum" sz="quarter" idx="10"/>
          </p:nvPr>
        </p:nvSpPr>
        <p:spPr/>
        <p:txBody>
          <a:bodyPr/>
          <a:lstStyle/>
          <a:p>
            <a:fld id="{0860F128-CF14-4F49-9DE8-F97124B605F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567810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to previous results: Chen et al., Martin et al.</a:t>
            </a:r>
          </a:p>
          <a:p>
            <a:r>
              <a:rPr lang="pt-BR" dirty="0"/>
              <a:t>-</a:t>
            </a:r>
            <a:r>
              <a:rPr lang="en-US" dirty="0"/>
              <a:t> Mention org &amp; </a:t>
            </a:r>
            <a:r>
              <a:rPr lang="en-US" dirty="0" err="1"/>
              <a:t>inorg</a:t>
            </a:r>
            <a:r>
              <a:rPr lang="en-US" dirty="0"/>
              <a:t> nitrate: analysis shown in supplement. Use their time series to corroborate other interpretation, but the amount of nitrate itself is small</a:t>
            </a:r>
          </a:p>
        </p:txBody>
      </p:sp>
      <p:sp>
        <p:nvSpPr>
          <p:cNvPr id="4" name="Slide Number Placeholder 3"/>
          <p:cNvSpPr>
            <a:spLocks noGrp="1"/>
          </p:cNvSpPr>
          <p:nvPr>
            <p:ph type="sldNum" sz="quarter" idx="10"/>
          </p:nvPr>
        </p:nvSpPr>
        <p:spPr/>
        <p:txBody>
          <a:bodyPr/>
          <a:lstStyle/>
          <a:p>
            <a:fld id="{03B6AA28-2CFE-4C77-896A-6F33181DCA57}" type="slidenum">
              <a:rPr lang="en-US" smtClean="0"/>
              <a:t>29</a:t>
            </a:fld>
            <a:endParaRPr lang="en-US"/>
          </a:p>
        </p:txBody>
      </p:sp>
    </p:spTree>
    <p:extLst>
      <p:ext uri="{BB962C8B-B14F-4D97-AF65-F5344CB8AC3E}">
        <p14:creationId xmlns:p14="http://schemas.microsoft.com/office/powerpoint/2010/main" val="1055463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BBCFB-DE9C-4E3E-9A7E-3A97EE536C48}" type="slidenum">
              <a:rPr lang="en-US" smtClean="0"/>
              <a:t>30</a:t>
            </a:fld>
            <a:endParaRPr lang="en-US"/>
          </a:p>
        </p:txBody>
      </p:sp>
    </p:spTree>
    <p:extLst>
      <p:ext uri="{BB962C8B-B14F-4D97-AF65-F5344CB8AC3E}">
        <p14:creationId xmlns:p14="http://schemas.microsoft.com/office/powerpoint/2010/main" val="1067170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BC!!</a:t>
            </a:r>
          </a:p>
        </p:txBody>
      </p:sp>
      <p:sp>
        <p:nvSpPr>
          <p:cNvPr id="4" name="Slide Number Placeholder 3"/>
          <p:cNvSpPr>
            <a:spLocks noGrp="1"/>
          </p:cNvSpPr>
          <p:nvPr>
            <p:ph type="sldNum" sz="quarter" idx="10"/>
          </p:nvPr>
        </p:nvSpPr>
        <p:spPr/>
        <p:txBody>
          <a:bodyPr/>
          <a:lstStyle/>
          <a:p>
            <a:fld id="{565BBCFB-DE9C-4E3E-9A7E-3A97EE536C48}" type="slidenum">
              <a:rPr lang="en-US" smtClean="0"/>
              <a:t>32</a:t>
            </a:fld>
            <a:endParaRPr lang="en-US"/>
          </a:p>
        </p:txBody>
      </p:sp>
    </p:spTree>
    <p:extLst>
      <p:ext uri="{BB962C8B-B14F-4D97-AF65-F5344CB8AC3E}">
        <p14:creationId xmlns:p14="http://schemas.microsoft.com/office/powerpoint/2010/main" val="8975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BBCFB-DE9C-4E3E-9A7E-3A97EE536C48}" type="slidenum">
              <a:rPr lang="en-US" smtClean="0"/>
              <a:t>33</a:t>
            </a:fld>
            <a:endParaRPr lang="en-US"/>
          </a:p>
        </p:txBody>
      </p:sp>
    </p:spTree>
    <p:extLst>
      <p:ext uri="{BB962C8B-B14F-4D97-AF65-F5344CB8AC3E}">
        <p14:creationId xmlns:p14="http://schemas.microsoft.com/office/powerpoint/2010/main" val="305995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5BBCFB-DE9C-4E3E-9A7E-3A97EE536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32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BC!!</a:t>
            </a:r>
          </a:p>
        </p:txBody>
      </p:sp>
      <p:sp>
        <p:nvSpPr>
          <p:cNvPr id="4" name="Slide Number Placeholder 3"/>
          <p:cNvSpPr>
            <a:spLocks noGrp="1"/>
          </p:cNvSpPr>
          <p:nvPr>
            <p:ph type="sldNum" sz="quarter" idx="10"/>
          </p:nvPr>
        </p:nvSpPr>
        <p:spPr/>
        <p:txBody>
          <a:bodyPr/>
          <a:lstStyle/>
          <a:p>
            <a:fld id="{565BBCFB-DE9C-4E3E-9A7E-3A97EE536C48}" type="slidenum">
              <a:rPr lang="en-US" smtClean="0"/>
              <a:t>35</a:t>
            </a:fld>
            <a:endParaRPr lang="en-US"/>
          </a:p>
        </p:txBody>
      </p:sp>
    </p:spTree>
    <p:extLst>
      <p:ext uri="{BB962C8B-B14F-4D97-AF65-F5344CB8AC3E}">
        <p14:creationId xmlns:p14="http://schemas.microsoft.com/office/powerpoint/2010/main" val="3262243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BC!!</a:t>
            </a:r>
          </a:p>
        </p:txBody>
      </p:sp>
      <p:sp>
        <p:nvSpPr>
          <p:cNvPr id="4" name="Slide Number Placeholder 3"/>
          <p:cNvSpPr>
            <a:spLocks noGrp="1"/>
          </p:cNvSpPr>
          <p:nvPr>
            <p:ph type="sldNum" sz="quarter" idx="10"/>
          </p:nvPr>
        </p:nvSpPr>
        <p:spPr/>
        <p:txBody>
          <a:bodyPr/>
          <a:lstStyle/>
          <a:p>
            <a:fld id="{565BBCFB-DE9C-4E3E-9A7E-3A97EE536C48}" type="slidenum">
              <a:rPr lang="en-US" smtClean="0"/>
              <a:t>36</a:t>
            </a:fld>
            <a:endParaRPr lang="en-US"/>
          </a:p>
        </p:txBody>
      </p:sp>
    </p:spTree>
    <p:extLst>
      <p:ext uri="{BB962C8B-B14F-4D97-AF65-F5344CB8AC3E}">
        <p14:creationId xmlns:p14="http://schemas.microsoft.com/office/powerpoint/2010/main" val="471321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6AA28-2CFE-4C77-896A-6F33181DCA57}" type="slidenum">
              <a:rPr lang="en-US" smtClean="0"/>
              <a:t>37</a:t>
            </a:fld>
            <a:endParaRPr lang="en-US"/>
          </a:p>
        </p:txBody>
      </p:sp>
    </p:spTree>
    <p:extLst>
      <p:ext uri="{BB962C8B-B14F-4D97-AF65-F5344CB8AC3E}">
        <p14:creationId xmlns:p14="http://schemas.microsoft.com/office/powerpoint/2010/main" val="608708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5BBCFB-DE9C-4E3E-9A7E-3A97EE536C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627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dirty="0"/>
              <a:t>Existem diversas questões em aberto com relação à produção de aerossóis orgânicos secundários</a:t>
            </a:r>
          </a:p>
          <a:p>
            <a:endParaRPr lang="pt-BR" dirty="0"/>
          </a:p>
        </p:txBody>
      </p:sp>
      <p:sp>
        <p:nvSpPr>
          <p:cNvPr id="4" name="Slide Number Placeholder 3"/>
          <p:cNvSpPr>
            <a:spLocks noGrp="1"/>
          </p:cNvSpPr>
          <p:nvPr>
            <p:ph type="sldNum" sz="quarter" idx="10"/>
          </p:nvPr>
        </p:nvSpPr>
        <p:spPr/>
        <p:txBody>
          <a:bodyPr/>
          <a:lstStyle/>
          <a:p>
            <a:fld id="{10AB4060-8E5F-4144-AD5C-C8DE017CC674}" type="slidenum">
              <a:rPr lang="en-US" smtClean="0"/>
              <a:t>8</a:t>
            </a:fld>
            <a:endParaRPr lang="en-US" dirty="0"/>
          </a:p>
        </p:txBody>
      </p:sp>
    </p:spTree>
    <p:extLst>
      <p:ext uri="{BB962C8B-B14F-4D97-AF65-F5344CB8AC3E}">
        <p14:creationId xmlns:p14="http://schemas.microsoft.com/office/powerpoint/2010/main" val="574117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BC!!</a:t>
            </a:r>
          </a:p>
        </p:txBody>
      </p:sp>
      <p:sp>
        <p:nvSpPr>
          <p:cNvPr id="4" name="Slide Number Placeholder 3"/>
          <p:cNvSpPr>
            <a:spLocks noGrp="1"/>
          </p:cNvSpPr>
          <p:nvPr>
            <p:ph type="sldNum" sz="quarter" idx="10"/>
          </p:nvPr>
        </p:nvSpPr>
        <p:spPr/>
        <p:txBody>
          <a:bodyPr/>
          <a:lstStyle/>
          <a:p>
            <a:fld id="{565BBCFB-DE9C-4E3E-9A7E-3A97EE536C48}" type="slidenum">
              <a:rPr lang="en-US" smtClean="0"/>
              <a:t>39</a:t>
            </a:fld>
            <a:endParaRPr lang="en-US"/>
          </a:p>
        </p:txBody>
      </p:sp>
    </p:spTree>
    <p:extLst>
      <p:ext uri="{BB962C8B-B14F-4D97-AF65-F5344CB8AC3E}">
        <p14:creationId xmlns:p14="http://schemas.microsoft.com/office/powerpoint/2010/main" val="2802103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BC!!</a:t>
            </a:r>
          </a:p>
        </p:txBody>
      </p:sp>
      <p:sp>
        <p:nvSpPr>
          <p:cNvPr id="4" name="Slide Number Placeholder 3"/>
          <p:cNvSpPr>
            <a:spLocks noGrp="1"/>
          </p:cNvSpPr>
          <p:nvPr>
            <p:ph type="sldNum" sz="quarter" idx="10"/>
          </p:nvPr>
        </p:nvSpPr>
        <p:spPr/>
        <p:txBody>
          <a:bodyPr/>
          <a:lstStyle/>
          <a:p>
            <a:fld id="{565BBCFB-DE9C-4E3E-9A7E-3A97EE536C48}" type="slidenum">
              <a:rPr lang="en-US" smtClean="0"/>
              <a:t>41</a:t>
            </a:fld>
            <a:endParaRPr lang="en-US"/>
          </a:p>
        </p:txBody>
      </p:sp>
    </p:spTree>
    <p:extLst>
      <p:ext uri="{BB962C8B-B14F-4D97-AF65-F5344CB8AC3E}">
        <p14:creationId xmlns:p14="http://schemas.microsoft.com/office/powerpoint/2010/main" val="112026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76EF575-0694-42BD-85C0-6BBF497AF266}" type="slidenum">
              <a:rPr lang="en-US" smtClean="0"/>
              <a:pPr/>
              <a:t>50</a:t>
            </a:fld>
            <a:endParaRPr lang="en-US" dirty="0"/>
          </a:p>
        </p:txBody>
      </p:sp>
    </p:spTree>
    <p:extLst>
      <p:ext uri="{BB962C8B-B14F-4D97-AF65-F5344CB8AC3E}">
        <p14:creationId xmlns:p14="http://schemas.microsoft.com/office/powerpoint/2010/main" val="2095870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63A3FF-DE7E-4EE6-AD85-F84D2E7A9FC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907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59</a:t>
            </a:fld>
            <a:endParaRPr lang="en-GB" dirty="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31438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DATA:</a:t>
            </a:r>
          </a:p>
          <a:p>
            <a:r>
              <a:rPr lang="pt-BR" dirty="0"/>
              <a:t>T0=</a:t>
            </a:r>
            <a:r>
              <a:rPr lang="pt-BR" baseline="0" dirty="0"/>
              <a:t> </a:t>
            </a:r>
            <a:r>
              <a:rPr lang="pt-BR" baseline="0" dirty="0" err="1"/>
              <a:t>average</a:t>
            </a:r>
            <a:r>
              <a:rPr lang="pt-BR" baseline="0" dirty="0"/>
              <a:t> </a:t>
            </a:r>
            <a:r>
              <a:rPr lang="pt-BR" baseline="0" dirty="0" err="1"/>
              <a:t>of</a:t>
            </a:r>
            <a:r>
              <a:rPr lang="pt-BR" baseline="0" dirty="0"/>
              <a:t> </a:t>
            </a:r>
            <a:r>
              <a:rPr lang="pt-BR" baseline="0" dirty="0" err="1"/>
              <a:t>the</a:t>
            </a:r>
            <a:r>
              <a:rPr lang="pt-BR" baseline="0" dirty="0"/>
              <a:t> </a:t>
            </a:r>
            <a:r>
              <a:rPr lang="pt-BR" baseline="0" dirty="0" err="1"/>
              <a:t>whole</a:t>
            </a:r>
            <a:r>
              <a:rPr lang="pt-BR" baseline="0" dirty="0"/>
              <a:t> </a:t>
            </a:r>
            <a:r>
              <a:rPr lang="pt-BR" baseline="0" dirty="0" err="1"/>
              <a:t>year</a:t>
            </a:r>
            <a:endParaRPr lang="pt-BR" baseline="0" dirty="0"/>
          </a:p>
          <a:p>
            <a:r>
              <a:rPr lang="pt-BR" baseline="0" dirty="0"/>
              <a:t>T2= </a:t>
            </a:r>
            <a:r>
              <a:rPr lang="pt-BR" baseline="0" dirty="0" err="1"/>
              <a:t>Polluted</a:t>
            </a:r>
            <a:r>
              <a:rPr lang="pt-BR" baseline="0" dirty="0"/>
              <a:t> </a:t>
            </a:r>
            <a:r>
              <a:rPr lang="pt-BR" baseline="0" dirty="0" err="1"/>
              <a:t>is</a:t>
            </a:r>
            <a:r>
              <a:rPr lang="pt-BR" baseline="0" dirty="0"/>
              <a:t> </a:t>
            </a:r>
            <a:r>
              <a:rPr lang="pt-BR" baseline="0" dirty="0" err="1"/>
              <a:t>just</a:t>
            </a:r>
            <a:r>
              <a:rPr lang="pt-BR" baseline="0" dirty="0"/>
              <a:t> </a:t>
            </a:r>
            <a:r>
              <a:rPr lang="pt-BR" baseline="0" dirty="0" err="1"/>
              <a:t>Feb</a:t>
            </a:r>
            <a:r>
              <a:rPr lang="pt-BR" baseline="0" dirty="0"/>
              <a:t>/2015 (</a:t>
            </a:r>
            <a:r>
              <a:rPr lang="pt-BR" baseline="0" dirty="0" err="1"/>
              <a:t>hence</a:t>
            </a:r>
            <a:r>
              <a:rPr lang="pt-BR" baseline="0" dirty="0"/>
              <a:t> </a:t>
            </a:r>
            <a:r>
              <a:rPr lang="pt-BR" baseline="0" dirty="0" err="1"/>
              <a:t>only</a:t>
            </a:r>
            <a:r>
              <a:rPr lang="pt-BR" baseline="0" dirty="0"/>
              <a:t> </a:t>
            </a:r>
            <a:r>
              <a:rPr lang="pt-BR" baseline="0" dirty="0" err="1"/>
              <a:t>manaus</a:t>
            </a:r>
            <a:r>
              <a:rPr lang="pt-BR" baseline="0" dirty="0"/>
              <a:t>, no </a:t>
            </a:r>
            <a:r>
              <a:rPr lang="pt-BR" baseline="0" dirty="0" err="1"/>
              <a:t>biomass</a:t>
            </a:r>
            <a:r>
              <a:rPr lang="pt-BR" baseline="0" dirty="0"/>
              <a:t> </a:t>
            </a:r>
            <a:r>
              <a:rPr lang="pt-BR" baseline="0" dirty="0" err="1"/>
              <a:t>burning</a:t>
            </a:r>
            <a:r>
              <a:rPr lang="pt-BR" baseline="0" dirty="0"/>
              <a:t>); T2/BB </a:t>
            </a:r>
            <a:r>
              <a:rPr lang="pt-BR" baseline="0" dirty="0" err="1"/>
              <a:t>is</a:t>
            </a:r>
            <a:r>
              <a:rPr lang="pt-BR" baseline="0" dirty="0"/>
              <a:t> </a:t>
            </a:r>
            <a:r>
              <a:rPr lang="pt-BR" baseline="0" dirty="0" err="1"/>
              <a:t>Sep</a:t>
            </a:r>
            <a:r>
              <a:rPr lang="pt-BR" baseline="0" dirty="0"/>
              <a:t>/15 </a:t>
            </a:r>
            <a:r>
              <a:rPr lang="pt-BR" baseline="0" dirty="0" err="1"/>
              <a:t>until</a:t>
            </a:r>
            <a:r>
              <a:rPr lang="pt-BR" baseline="0" dirty="0"/>
              <a:t> </a:t>
            </a:r>
            <a:r>
              <a:rPr lang="pt-BR" baseline="0" dirty="0" err="1"/>
              <a:t>Oct</a:t>
            </a:r>
            <a:r>
              <a:rPr lang="pt-BR" baseline="0" dirty="0"/>
              <a:t>/15 2014 (</a:t>
            </a:r>
            <a:r>
              <a:rPr lang="pt-BR" baseline="0" dirty="0" err="1"/>
              <a:t>that</a:t>
            </a:r>
            <a:r>
              <a:rPr lang="pt-BR" baseline="0" dirty="0"/>
              <a:t> </a:t>
            </a:r>
            <a:r>
              <a:rPr lang="pt-BR" baseline="0" dirty="0" err="1"/>
              <a:t>month</a:t>
            </a:r>
            <a:r>
              <a:rPr lang="pt-BR" baseline="0" dirty="0"/>
              <a:t> </a:t>
            </a:r>
            <a:r>
              <a:rPr lang="pt-BR" baseline="0" dirty="0" err="1"/>
              <a:t>of</a:t>
            </a:r>
            <a:r>
              <a:rPr lang="pt-BR" baseline="0" dirty="0"/>
              <a:t> high BB regional)</a:t>
            </a:r>
          </a:p>
          <a:p>
            <a:r>
              <a:rPr lang="pt-BR" baseline="0" dirty="0"/>
              <a:t>T3= </a:t>
            </a:r>
            <a:r>
              <a:rPr lang="pt-BR" baseline="0" dirty="0" err="1"/>
              <a:t>Ryan’s</a:t>
            </a:r>
            <a:r>
              <a:rPr lang="pt-BR" baseline="0" dirty="0"/>
              <a:t> </a:t>
            </a:r>
            <a:r>
              <a:rPr lang="pt-BR" baseline="0" dirty="0" err="1"/>
              <a:t>criteria</a:t>
            </a:r>
            <a:r>
              <a:rPr lang="pt-BR" baseline="0" dirty="0"/>
              <a:t> </a:t>
            </a:r>
            <a:r>
              <a:rPr lang="pt-BR" baseline="0" dirty="0" err="1"/>
              <a:t>to</a:t>
            </a:r>
            <a:r>
              <a:rPr lang="pt-BR" baseline="0" dirty="0"/>
              <a:t> </a:t>
            </a:r>
            <a:r>
              <a:rPr lang="pt-BR" baseline="0" dirty="0" err="1"/>
              <a:t>separate</a:t>
            </a:r>
            <a:r>
              <a:rPr lang="pt-BR" baseline="0" dirty="0"/>
              <a:t>, </a:t>
            </a:r>
            <a:r>
              <a:rPr lang="pt-BR" baseline="0" dirty="0" err="1"/>
              <a:t>all</a:t>
            </a:r>
            <a:r>
              <a:rPr lang="pt-BR" baseline="0" dirty="0"/>
              <a:t> </a:t>
            </a:r>
            <a:r>
              <a:rPr lang="pt-BR" baseline="0" dirty="0" err="1"/>
              <a:t>year</a:t>
            </a:r>
            <a:r>
              <a:rPr lang="pt-BR" baseline="0" dirty="0"/>
              <a:t>, </a:t>
            </a:r>
            <a:r>
              <a:rPr lang="pt-BR" baseline="0" dirty="0" err="1"/>
              <a:t>into</a:t>
            </a:r>
            <a:r>
              <a:rPr lang="pt-BR" baseline="0" dirty="0"/>
              <a:t> </a:t>
            </a:r>
            <a:r>
              <a:rPr lang="pt-BR" baseline="0" dirty="0" err="1"/>
              <a:t>the</a:t>
            </a:r>
            <a:r>
              <a:rPr lang="pt-BR" baseline="0" dirty="0"/>
              <a:t> </a:t>
            </a:r>
            <a:r>
              <a:rPr lang="pt-BR" baseline="0" dirty="0" err="1"/>
              <a:t>three</a:t>
            </a:r>
            <a:r>
              <a:rPr lang="pt-BR" baseline="0" dirty="0"/>
              <a:t> </a:t>
            </a:r>
            <a:r>
              <a:rPr lang="pt-BR" baseline="0" dirty="0" err="1"/>
              <a:t>classifications</a:t>
            </a:r>
            <a:r>
              <a:rPr lang="pt-BR" baseline="0" dirty="0"/>
              <a:t>.</a:t>
            </a:r>
          </a:p>
          <a:p>
            <a:endParaRPr lang="pt-BR" dirty="0"/>
          </a:p>
          <a:p>
            <a:r>
              <a:rPr lang="pt-BR" dirty="0" err="1"/>
              <a:t>What</a:t>
            </a:r>
            <a:r>
              <a:rPr lang="pt-BR" dirty="0"/>
              <a:t> </a:t>
            </a:r>
            <a:r>
              <a:rPr lang="pt-BR" dirty="0" err="1"/>
              <a:t>I</a:t>
            </a:r>
            <a:r>
              <a:rPr lang="pt-BR" dirty="0"/>
              <a:t> </a:t>
            </a:r>
            <a:r>
              <a:rPr lang="pt-BR" dirty="0" err="1"/>
              <a:t>see</a:t>
            </a:r>
            <a:r>
              <a:rPr lang="pt-BR" dirty="0"/>
              <a:t> </a:t>
            </a:r>
            <a:r>
              <a:rPr lang="pt-BR" dirty="0" err="1"/>
              <a:t>here</a:t>
            </a:r>
            <a:r>
              <a:rPr lang="pt-BR" dirty="0"/>
              <a:t>:</a:t>
            </a:r>
          </a:p>
          <a:p>
            <a:r>
              <a:rPr lang="pt-BR" dirty="0"/>
              <a:t>Background =&gt; T0/ATTO</a:t>
            </a:r>
            <a:r>
              <a:rPr lang="pt-BR" baseline="0" dirty="0"/>
              <a:t> </a:t>
            </a:r>
            <a:r>
              <a:rPr lang="pt-BR" baseline="0" dirty="0" err="1"/>
              <a:t>and</a:t>
            </a:r>
            <a:r>
              <a:rPr lang="pt-BR" baseline="0" dirty="0"/>
              <a:t> T3-Clean </a:t>
            </a:r>
            <a:r>
              <a:rPr lang="pt-BR" baseline="0" dirty="0" err="1"/>
              <a:t>agree</a:t>
            </a:r>
            <a:r>
              <a:rPr lang="pt-BR" baseline="0" dirty="0"/>
              <a:t> </a:t>
            </a:r>
            <a:r>
              <a:rPr lang="pt-BR" baseline="0" dirty="0" err="1"/>
              <a:t>with</a:t>
            </a:r>
            <a:r>
              <a:rPr lang="pt-BR" baseline="0" dirty="0"/>
              <a:t> </a:t>
            </a:r>
            <a:r>
              <a:rPr lang="pt-BR" baseline="0" dirty="0" err="1"/>
              <a:t>preivous</a:t>
            </a:r>
            <a:r>
              <a:rPr lang="pt-BR" baseline="0" dirty="0"/>
              <a:t> </a:t>
            </a:r>
            <a:r>
              <a:rPr lang="pt-BR" baseline="0" dirty="0" err="1"/>
              <a:t>campaign</a:t>
            </a:r>
            <a:r>
              <a:rPr lang="pt-BR" baseline="0" dirty="0"/>
              <a:t> (</a:t>
            </a:r>
            <a:r>
              <a:rPr lang="pt-BR" baseline="0" dirty="0" err="1"/>
              <a:t>Gunthe</a:t>
            </a:r>
            <a:r>
              <a:rPr lang="pt-BR" baseline="0" dirty="0"/>
              <a:t>)</a:t>
            </a:r>
          </a:p>
          <a:p>
            <a:r>
              <a:rPr lang="pt-BR" baseline="0" dirty="0" err="1"/>
              <a:t>Pollution</a:t>
            </a:r>
            <a:r>
              <a:rPr lang="pt-BR" baseline="0" dirty="0"/>
              <a:t> =&gt; T2 </a:t>
            </a:r>
            <a:r>
              <a:rPr lang="pt-BR" baseline="0" dirty="0" err="1"/>
              <a:t>is</a:t>
            </a:r>
            <a:r>
              <a:rPr lang="pt-BR" baseline="0" dirty="0"/>
              <a:t> </a:t>
            </a:r>
            <a:r>
              <a:rPr lang="pt-BR" baseline="0" dirty="0" err="1"/>
              <a:t>lower</a:t>
            </a:r>
            <a:r>
              <a:rPr lang="pt-BR" baseline="0" dirty="0"/>
              <a:t> </a:t>
            </a:r>
            <a:r>
              <a:rPr lang="pt-BR" baseline="0" dirty="0" err="1"/>
              <a:t>than</a:t>
            </a:r>
            <a:r>
              <a:rPr lang="pt-BR" baseline="0" dirty="0"/>
              <a:t> T3-polluted </a:t>
            </a:r>
            <a:r>
              <a:rPr lang="pt-BR" baseline="0" dirty="0" err="1"/>
              <a:t>only</a:t>
            </a:r>
            <a:r>
              <a:rPr lang="pt-BR" baseline="0" dirty="0"/>
              <a:t> for </a:t>
            </a:r>
            <a:r>
              <a:rPr lang="pt-BR" baseline="0" dirty="0" err="1"/>
              <a:t>small</a:t>
            </a:r>
            <a:r>
              <a:rPr lang="pt-BR" baseline="0" dirty="0"/>
              <a:t> </a:t>
            </a:r>
            <a:r>
              <a:rPr lang="pt-BR" baseline="0" dirty="0" err="1"/>
              <a:t>particles</a:t>
            </a:r>
            <a:r>
              <a:rPr lang="pt-BR" baseline="0" dirty="0"/>
              <a:t> (&lt;=100nm). </a:t>
            </a:r>
            <a:r>
              <a:rPr lang="pt-BR" baseline="0" dirty="0" err="1"/>
              <a:t>They</a:t>
            </a:r>
            <a:r>
              <a:rPr lang="pt-BR" baseline="0" dirty="0"/>
              <a:t> </a:t>
            </a:r>
            <a:r>
              <a:rPr lang="pt-BR" baseline="0" dirty="0" err="1"/>
              <a:t>should</a:t>
            </a:r>
            <a:r>
              <a:rPr lang="pt-BR" baseline="0" dirty="0"/>
              <a:t> </a:t>
            </a:r>
            <a:r>
              <a:rPr lang="pt-BR" baseline="0" dirty="0" err="1"/>
              <a:t>grow</a:t>
            </a:r>
            <a:endParaRPr lang="pt-BR" baseline="0" dirty="0"/>
          </a:p>
          <a:p>
            <a:r>
              <a:rPr lang="pt-BR" baseline="0" dirty="0" err="1"/>
              <a:t>Biomass</a:t>
            </a:r>
            <a:r>
              <a:rPr lang="pt-BR" baseline="0" dirty="0"/>
              <a:t> </a:t>
            </a:r>
            <a:r>
              <a:rPr lang="pt-BR" baseline="0" dirty="0" err="1"/>
              <a:t>Burning</a:t>
            </a:r>
            <a:r>
              <a:rPr lang="pt-BR" baseline="0" dirty="0"/>
              <a:t>=&gt; </a:t>
            </a:r>
            <a:r>
              <a:rPr lang="pt-BR" baseline="0" dirty="0" err="1"/>
              <a:t>I</a:t>
            </a:r>
            <a:r>
              <a:rPr lang="pt-BR" baseline="0" dirty="0"/>
              <a:t> </a:t>
            </a:r>
            <a:r>
              <a:rPr lang="pt-BR" baseline="0" dirty="0" err="1"/>
              <a:t>don’t</a:t>
            </a:r>
            <a:r>
              <a:rPr lang="pt-BR" baseline="0" dirty="0"/>
              <a:t> </a:t>
            </a:r>
            <a:r>
              <a:rPr lang="pt-BR" baseline="0" dirty="0" err="1"/>
              <a:t>understand</a:t>
            </a:r>
            <a:r>
              <a:rPr lang="pt-BR" baseline="0" dirty="0"/>
              <a:t> </a:t>
            </a:r>
            <a:r>
              <a:rPr lang="pt-BR" baseline="0" dirty="0" err="1"/>
              <a:t>why</a:t>
            </a:r>
            <a:r>
              <a:rPr lang="pt-BR" baseline="0" dirty="0"/>
              <a:t> T2 </a:t>
            </a:r>
            <a:r>
              <a:rPr lang="pt-BR" baseline="0" dirty="0" err="1"/>
              <a:t>is</a:t>
            </a:r>
            <a:r>
              <a:rPr lang="pt-BR" baseline="0" dirty="0"/>
              <a:t> </a:t>
            </a:r>
            <a:r>
              <a:rPr lang="pt-BR" baseline="0" dirty="0" err="1"/>
              <a:t>lower</a:t>
            </a:r>
            <a:r>
              <a:rPr lang="pt-BR" baseline="0" dirty="0"/>
              <a:t> </a:t>
            </a:r>
            <a:r>
              <a:rPr lang="pt-BR" baseline="0" dirty="0" err="1"/>
              <a:t>than</a:t>
            </a:r>
            <a:r>
              <a:rPr lang="pt-BR" baseline="0" dirty="0"/>
              <a:t> T3 for </a:t>
            </a:r>
            <a:r>
              <a:rPr lang="pt-BR" baseline="0" dirty="0" err="1"/>
              <a:t>small</a:t>
            </a:r>
            <a:r>
              <a:rPr lang="pt-BR" baseline="0" dirty="0"/>
              <a:t> </a:t>
            </a:r>
            <a:r>
              <a:rPr lang="pt-BR" baseline="0" dirty="0" err="1"/>
              <a:t>sizes</a:t>
            </a:r>
            <a:r>
              <a:rPr lang="pt-BR" baseline="0" dirty="0"/>
              <a:t>. </a:t>
            </a:r>
            <a:r>
              <a:rPr lang="pt-BR" baseline="0" dirty="0" err="1"/>
              <a:t>If</a:t>
            </a:r>
            <a:r>
              <a:rPr lang="pt-BR" baseline="0" dirty="0"/>
              <a:t> </a:t>
            </a:r>
            <a:r>
              <a:rPr lang="pt-BR" baseline="0" dirty="0" err="1"/>
              <a:t>the</a:t>
            </a:r>
            <a:r>
              <a:rPr lang="pt-BR" baseline="0" dirty="0"/>
              <a:t> Manaus plume (</a:t>
            </a:r>
            <a:r>
              <a:rPr lang="pt-BR" baseline="0" dirty="0" err="1"/>
              <a:t>higher</a:t>
            </a:r>
            <a:r>
              <a:rPr lang="pt-BR" baseline="0" dirty="0"/>
              <a:t> </a:t>
            </a:r>
            <a:r>
              <a:rPr lang="pt-BR" baseline="0" dirty="0" err="1"/>
              <a:t>values</a:t>
            </a:r>
            <a:r>
              <a:rPr lang="pt-BR" baseline="0" dirty="0"/>
              <a:t>) </a:t>
            </a:r>
            <a:r>
              <a:rPr lang="pt-BR" baseline="0" dirty="0" err="1"/>
              <a:t>is</a:t>
            </a:r>
            <a:r>
              <a:rPr lang="pt-BR" baseline="0" dirty="0"/>
              <a:t> </a:t>
            </a:r>
            <a:r>
              <a:rPr lang="pt-BR" baseline="0" dirty="0" err="1"/>
              <a:t>mixed</a:t>
            </a:r>
            <a:r>
              <a:rPr lang="pt-BR" baseline="0" dirty="0"/>
              <a:t> </a:t>
            </a:r>
            <a:r>
              <a:rPr lang="pt-BR" baseline="0" dirty="0" err="1"/>
              <a:t>with</a:t>
            </a:r>
            <a:r>
              <a:rPr lang="pt-BR" baseline="0" dirty="0"/>
              <a:t> </a:t>
            </a:r>
            <a:r>
              <a:rPr lang="pt-BR" baseline="0" dirty="0" err="1"/>
              <a:t>the</a:t>
            </a:r>
            <a:r>
              <a:rPr lang="pt-BR" baseline="0" dirty="0"/>
              <a:t> BB, </a:t>
            </a:r>
            <a:r>
              <a:rPr lang="pt-BR" baseline="0" dirty="0" err="1"/>
              <a:t>the</a:t>
            </a:r>
            <a:r>
              <a:rPr lang="pt-BR" baseline="0" dirty="0"/>
              <a:t> </a:t>
            </a:r>
            <a:r>
              <a:rPr lang="pt-BR" baseline="0" dirty="0" err="1"/>
              <a:t>results</a:t>
            </a:r>
            <a:r>
              <a:rPr lang="pt-BR" baseline="0" dirty="0"/>
              <a:t> </a:t>
            </a:r>
            <a:r>
              <a:rPr lang="pt-BR" baseline="0" dirty="0" err="1"/>
              <a:t>should</a:t>
            </a:r>
            <a:r>
              <a:rPr lang="pt-BR" baseline="0" dirty="0"/>
              <a:t> </a:t>
            </a:r>
            <a:r>
              <a:rPr lang="pt-BR" baseline="0" dirty="0" err="1"/>
              <a:t>be</a:t>
            </a:r>
            <a:r>
              <a:rPr lang="pt-BR" baseline="0" dirty="0"/>
              <a:t> more </a:t>
            </a:r>
            <a:r>
              <a:rPr lang="pt-BR" baseline="0" dirty="0" err="1"/>
              <a:t>higroscopicity</a:t>
            </a:r>
            <a:r>
              <a:rPr lang="pt-BR" baseline="0" dirty="0"/>
              <a:t>, </a:t>
            </a:r>
            <a:r>
              <a:rPr lang="pt-BR" baseline="0" dirty="0" err="1"/>
              <a:t>right</a:t>
            </a:r>
            <a:r>
              <a:rPr lang="pt-BR" baseline="0"/>
              <a:t>??</a:t>
            </a:r>
            <a:endParaRPr lang="pt-BR"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F3759C-2761-8945-B33E-5CC239C1189A}" type="slidenum">
              <a:rPr kumimoji="0" lang="pt-B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pt-B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88580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35B2025-D379-46CA-AA83-FB210332568D}"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872871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Não falar em medição</a:t>
            </a:r>
          </a:p>
          <a:p>
            <a:r>
              <a:rPr lang="en-US" sz="1200" kern="1200" dirty="0">
                <a:solidFill>
                  <a:schemeClr val="tx1"/>
                </a:solidFill>
                <a:effectLst/>
                <a:latin typeface="+mn-lt"/>
                <a:ea typeface="+mn-ea"/>
                <a:cs typeface="+mn-cs"/>
              </a:rPr>
              <a:t>Black carbon (BC), produced during incomplete fossil-fuel and biomass combustion processes, is one of the major absorbing particulate species in the atmosphere</a:t>
            </a:r>
          </a:p>
          <a:p>
            <a:endParaRPr lang="pt-B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variability in MAE has been interpreted in terms of source regions, analytical measurement protocols, chemical and optical properties of aerosols at a sampling site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FE43FC-0F03-4209-A22C-00E887E613B2}" type="slidenum">
              <a:rPr lang="en-US" smtClean="0"/>
              <a:t>62</a:t>
            </a:fld>
            <a:endParaRPr lang="en-US"/>
          </a:p>
        </p:txBody>
      </p:sp>
    </p:spTree>
    <p:extLst>
      <p:ext uri="{BB962C8B-B14F-4D97-AF65-F5344CB8AC3E}">
        <p14:creationId xmlns:p14="http://schemas.microsoft.com/office/powerpoint/2010/main" val="1161535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we tried to approach this question of anthropogenic influence by </a:t>
            </a:r>
            <a:r>
              <a:rPr lang="en-US" baseline="0" dirty="0"/>
              <a:t>directly measuring the concentrations of their respective major products over Amazonia under both clean and polluted conditions.  MVK, MACR are major products of NO pathway and ISOPOOH is the major products of HO2 pathway.</a:t>
            </a:r>
            <a:endParaRPr lang="en-US" dirty="0"/>
          </a:p>
        </p:txBody>
      </p:sp>
      <p:sp>
        <p:nvSpPr>
          <p:cNvPr id="4" name="Slide Number Placeholder 3"/>
          <p:cNvSpPr>
            <a:spLocks noGrp="1"/>
          </p:cNvSpPr>
          <p:nvPr>
            <p:ph type="sldNum" sz="quarter" idx="10"/>
          </p:nvPr>
        </p:nvSpPr>
        <p:spPr/>
        <p:txBody>
          <a:bodyPr/>
          <a:lstStyle/>
          <a:p>
            <a:fld id="{D35B2025-D379-46CA-AA83-FB210332568D}"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224278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prstClr val="black"/>
                </a:solidFill>
                <a:latin typeface="+mn-lt"/>
                <a:ea typeface="+mn-ea"/>
                <a:cs typeface="+mn-cs"/>
              </a:rPr>
              <a:t>So, first, what is IEPOX-SOA, and why is it important: </a:t>
            </a:r>
          </a:p>
          <a:p>
            <a:pPr marL="171450" indent="-171450">
              <a:buFontTx/>
              <a:buChar char="-"/>
            </a:pPr>
            <a:r>
              <a:rPr lang="pt-BR" sz="1200" b="0" i="0" u="none" strike="noStrike" kern="1200" baseline="0" dirty="0">
                <a:solidFill>
                  <a:prstClr val="black"/>
                </a:solidFill>
                <a:latin typeface="+mn-lt"/>
                <a:ea typeface="+mn-ea"/>
                <a:cs typeface="+mn-cs"/>
              </a:rPr>
              <a:t>IEPOX-SOA is is Sec Org Aerosol derived from isoprene epoxydiols, which are known high yield products of isoprene oxidation through the HO2 pathway.</a:t>
            </a:r>
          </a:p>
          <a:p>
            <a:pPr marL="171450" indent="-171450">
              <a:buFontTx/>
              <a:buChar char="-"/>
            </a:pPr>
            <a:r>
              <a:rPr lang="pt-BR" sz="1200" b="0" i="0" u="none" strike="noStrike" kern="1200" baseline="0" dirty="0">
                <a:solidFill>
                  <a:prstClr val="black"/>
                </a:solidFill>
                <a:latin typeface="+mn-lt"/>
                <a:ea typeface="+mn-ea"/>
                <a:cs typeface="+mn-cs"/>
              </a:rPr>
              <a:t>IEPOX-SOA is therefore a class of compounds, many of which are still unknown, but their contribution to organic particle mass as a whole can be estimated from AMS data, by applying the positive matrix factorization (or PMF) technique.</a:t>
            </a:r>
          </a:p>
          <a:p>
            <a:pPr marL="171450" indent="-171450">
              <a:buFontTx/>
              <a:buChar char="-"/>
            </a:pPr>
            <a:r>
              <a:rPr lang="pt-BR" sz="1200" b="0" i="0" u="none" strike="noStrike" kern="1200" baseline="0" dirty="0">
                <a:solidFill>
                  <a:prstClr val="black"/>
                </a:solidFill>
                <a:latin typeface="+mn-lt"/>
                <a:ea typeface="+mn-ea"/>
                <a:cs typeface="+mn-cs"/>
              </a:rPr>
              <a:t>This estimated mass contribution is what is shown on the pie charts on this map, which show a significant percentage of this factor in regions* of high isoprene emissions and relatively low NO conditions – one of which is the Amazon forest, where </a:t>
            </a:r>
            <a:r>
              <a:rPr lang="en-US" sz="1200" b="0" i="0" u="none" strike="noStrike" kern="1200" baseline="0" dirty="0">
                <a:solidFill>
                  <a:schemeClr val="tx1"/>
                </a:solidFill>
                <a:effectLst/>
                <a:latin typeface="+mn-lt"/>
                <a:ea typeface="+mn-ea"/>
                <a:cs typeface="+mn-cs"/>
              </a:rPr>
              <a:t>isoprene </a:t>
            </a:r>
            <a:r>
              <a:rPr lang="en-US" sz="1200" kern="1200" baseline="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s the compound most abundantly emitted by vegetation. </a:t>
            </a:r>
            <a:endParaRPr lang="pt-BR" sz="1200" b="0" i="0" u="none" strike="noStrike" kern="1200" baseline="0" dirty="0">
              <a:solidFill>
                <a:prstClr val="black"/>
              </a:solidFill>
              <a:latin typeface="+mn-lt"/>
              <a:ea typeface="+mn-ea"/>
              <a:cs typeface="+mn-cs"/>
            </a:endParaRPr>
          </a:p>
          <a:p>
            <a:pPr marL="171450" indent="-171450">
              <a:buFontTx/>
              <a:buChar char="-"/>
            </a:pPr>
            <a:endParaRPr lang="pt-BR" sz="1200" b="0" i="0" u="none" strike="noStrike" kern="1200" baseline="0" dirty="0">
              <a:solidFill>
                <a:prstClr val="black"/>
              </a:solidFill>
              <a:latin typeface="+mn-lt"/>
              <a:ea typeface="+mn-ea"/>
              <a:cs typeface="+mn-cs"/>
            </a:endParaRPr>
          </a:p>
          <a:p>
            <a:pPr marL="171450" indent="-171450">
              <a:buFontTx/>
              <a:buChar char="-"/>
            </a:pPr>
            <a:r>
              <a:rPr lang="en-US" sz="1200" b="0" i="0" u="none" strike="noStrike" kern="1200" baseline="0" dirty="0">
                <a:solidFill>
                  <a:prstClr val="black"/>
                </a:solidFill>
                <a:latin typeface="+mn-lt"/>
                <a:ea typeface="+mn-ea"/>
                <a:cs typeface="+mn-cs"/>
              </a:rPr>
              <a:t>*</a:t>
            </a:r>
            <a:r>
              <a:rPr lang="pt-BR" sz="1200" b="0" i="0" u="none" strike="noStrike" kern="1200" baseline="0" dirty="0">
                <a:solidFill>
                  <a:prstClr val="black"/>
                </a:solidFill>
                <a:latin typeface="+mn-lt"/>
                <a:ea typeface="+mn-ea"/>
                <a:cs typeface="+mn-cs"/>
              </a:rPr>
              <a:t>in regions of the globe where the modeled gas phase IEPOX concentrations are higher, as shown by the green scale. And these regions are, accordingly, </a:t>
            </a:r>
            <a:endParaRPr lang="en-US" sz="1200" b="0" i="0" u="none" strike="noStrike" kern="1200" baseline="0" dirty="0">
              <a:solidFill>
                <a:prstClr val="black"/>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860F128-CF14-4F49-9DE8-F97124B605F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6781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The SOA production budget is extremely important to global studies and in regional and global models this information is very important. In this Figure we can see that the emission range goes from ten to five hundred </a:t>
            </a:r>
            <a:r>
              <a:rPr lang="en-US" sz="1200" kern="1200" dirty="0" err="1">
                <a:solidFill>
                  <a:schemeClr val="tx1"/>
                </a:solidFill>
                <a:effectLst/>
                <a:latin typeface="+mn-lt"/>
                <a:ea typeface="+mn-ea"/>
                <a:cs typeface="+mn-cs"/>
              </a:rPr>
              <a:t>Teragrams</a:t>
            </a:r>
            <a:r>
              <a:rPr lang="en-US" sz="1200" kern="1200" dirty="0">
                <a:solidFill>
                  <a:schemeClr val="tx1"/>
                </a:solidFill>
                <a:effectLst/>
                <a:latin typeface="+mn-lt"/>
                <a:ea typeface="+mn-ea"/>
                <a:cs typeface="+mn-cs"/>
              </a:rPr>
              <a:t> per year.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can the climate models predict correctly, for example, AOD, with a degree of uncertainty in a component that is generally thirty to eighty percent of the total aerosol mass. </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74D1D-64EB-0047-8EE1-C5E1C1ED6261}"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552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Besides</a:t>
            </a:r>
            <a:r>
              <a:rPr lang="en-US" sz="1200" kern="1200" baseline="0" dirty="0">
                <a:solidFill>
                  <a:schemeClr val="tx1"/>
                </a:solidFill>
                <a:effectLst/>
                <a:latin typeface="+mn-lt"/>
                <a:ea typeface="+mn-ea"/>
                <a:cs typeface="+mn-cs"/>
              </a:rPr>
              <a:t> that, </a:t>
            </a:r>
            <a:r>
              <a:rPr lang="en-US" sz="1200" kern="1200" dirty="0">
                <a:solidFill>
                  <a:schemeClr val="tx1"/>
                </a:solidFill>
                <a:effectLst/>
                <a:latin typeface="+mn-lt"/>
                <a:ea typeface="+mn-ea"/>
                <a:cs typeface="+mn-cs"/>
              </a:rPr>
              <a:t>Fifteen years ago, SOA was basically unknown information and today, urban or remote SOA production mechanisms are not explicitly included in all climate models. </a:t>
            </a:r>
            <a:endParaRPr lang="pt-BR" sz="1200" kern="1200" dirty="0">
              <a:solidFill>
                <a:schemeClr val="tx1"/>
              </a:solidFill>
              <a:effectLst/>
              <a:latin typeface="+mn-lt"/>
              <a:ea typeface="+mn-ea"/>
              <a:cs typeface="+mn-cs"/>
            </a:endParaRPr>
          </a:p>
          <a:p>
            <a:pPr eaLnBrk="1" hangingPunct="1">
              <a:spcBef>
                <a:spcPct val="0"/>
              </a:spcBef>
            </a:pPr>
            <a:endParaRPr lang="en-US" sz="1200" dirty="0">
              <a:latin typeface="Goudy Old Style" charset="0"/>
            </a:endParaRPr>
          </a:p>
          <a:p>
            <a:pPr eaLnBrk="1" hangingPunct="1">
              <a:spcBef>
                <a:spcPct val="0"/>
              </a:spcBef>
            </a:pPr>
            <a:r>
              <a:rPr lang="en-US" sz="1200" dirty="0" err="1">
                <a:latin typeface="Goudy Old Style" charset="0"/>
              </a:rPr>
              <a:t>Perfil</a:t>
            </a:r>
            <a:r>
              <a:rPr lang="en-US" sz="1200" dirty="0">
                <a:latin typeface="Goudy Old Style" charset="0"/>
              </a:rPr>
              <a:t> </a:t>
            </a:r>
            <a:r>
              <a:rPr lang="en-US" sz="1200" dirty="0" err="1">
                <a:latin typeface="Goudy Old Style" charset="0"/>
              </a:rPr>
              <a:t>medido</a:t>
            </a:r>
            <a:r>
              <a:rPr lang="en-US" sz="1200" dirty="0">
                <a:latin typeface="Goudy Old Style" charset="0"/>
              </a:rPr>
              <a:t> </a:t>
            </a:r>
            <a:r>
              <a:rPr lang="en-US" sz="1200" dirty="0" err="1">
                <a:latin typeface="Goudy Old Style" charset="0"/>
              </a:rPr>
              <a:t>é</a:t>
            </a:r>
            <a:r>
              <a:rPr lang="en-US" sz="1200" dirty="0">
                <a:latin typeface="Goudy Old Style" charset="0"/>
              </a:rPr>
              <a:t> o </a:t>
            </a:r>
            <a:r>
              <a:rPr lang="en-US" sz="1200" dirty="0" err="1">
                <a:latin typeface="Goudy Old Style" charset="0"/>
              </a:rPr>
              <a:t>vermelho</a:t>
            </a:r>
            <a:r>
              <a:rPr lang="en-US" sz="1200" dirty="0">
                <a:latin typeface="Goudy Old Style" charset="0"/>
              </a:rPr>
              <a:t> e o </a:t>
            </a:r>
            <a:r>
              <a:rPr lang="en-US" sz="1200" dirty="0" err="1">
                <a:latin typeface="Goudy Old Style" charset="0"/>
              </a:rPr>
              <a:t>simulado</a:t>
            </a:r>
            <a:r>
              <a:rPr lang="en-US" sz="1200" dirty="0">
                <a:latin typeface="Goudy Old Style" charset="0"/>
              </a:rPr>
              <a:t> </a:t>
            </a:r>
            <a:r>
              <a:rPr lang="en-US" sz="1200" dirty="0" err="1">
                <a:latin typeface="Goudy Old Style" charset="0"/>
              </a:rPr>
              <a:t>é</a:t>
            </a:r>
            <a:r>
              <a:rPr lang="en-US" sz="1200" dirty="0">
                <a:latin typeface="Goudy Old Style" charset="0"/>
              </a:rPr>
              <a:t> o </a:t>
            </a:r>
            <a:r>
              <a:rPr lang="en-US" sz="1200" dirty="0" err="1">
                <a:latin typeface="Goudy Old Style" charset="0"/>
              </a:rPr>
              <a:t>preto</a:t>
            </a:r>
            <a:r>
              <a:rPr lang="en-US" sz="1200" dirty="0">
                <a:latin typeface="Goudy Old Style" charset="0"/>
              </a:rPr>
              <a:t>. Com </a:t>
            </a:r>
            <a:r>
              <a:rPr lang="en-US" sz="1200" dirty="0" err="1">
                <a:latin typeface="Goudy Old Style" charset="0"/>
              </a:rPr>
              <a:t>uma</a:t>
            </a:r>
            <a:r>
              <a:rPr lang="en-US" sz="1200" dirty="0">
                <a:latin typeface="Goudy Old Style" charset="0"/>
              </a:rPr>
              <a:t> </a:t>
            </a:r>
            <a:r>
              <a:rPr lang="en-US" sz="1200" dirty="0" err="1">
                <a:latin typeface="Goudy Old Style" charset="0"/>
              </a:rPr>
              <a:t>diferença</a:t>
            </a:r>
            <a:r>
              <a:rPr lang="en-US" sz="1200" dirty="0">
                <a:latin typeface="Goudy Old Style" charset="0"/>
              </a:rPr>
              <a:t> de </a:t>
            </a:r>
            <a:r>
              <a:rPr lang="en-US" sz="1200" dirty="0" err="1">
                <a:latin typeface="Goudy Old Style" charset="0"/>
              </a:rPr>
              <a:t>mais</a:t>
            </a:r>
            <a:r>
              <a:rPr lang="en-US" sz="1200" baseline="0" dirty="0">
                <a:latin typeface="Goudy Old Style" charset="0"/>
              </a:rPr>
              <a:t> </a:t>
            </a:r>
            <a:r>
              <a:rPr lang="en-US" sz="1200" baseline="0" dirty="0" err="1">
                <a:latin typeface="Goudy Old Style" charset="0"/>
              </a:rPr>
              <a:t>ou</a:t>
            </a:r>
            <a:r>
              <a:rPr lang="en-US" sz="1200" baseline="0" dirty="0">
                <a:latin typeface="Goudy Old Style" charset="0"/>
              </a:rPr>
              <a:t> </a:t>
            </a:r>
            <a:r>
              <a:rPr lang="en-US" sz="1200" baseline="0" dirty="0" err="1">
                <a:latin typeface="Goudy Old Style" charset="0"/>
              </a:rPr>
              <a:t>menos</a:t>
            </a:r>
            <a:r>
              <a:rPr lang="en-US" sz="1200" baseline="0" dirty="0">
                <a:latin typeface="Goudy Old Style" charset="0"/>
              </a:rPr>
              <a:t> 80% que </a:t>
            </a:r>
            <a:r>
              <a:rPr lang="en-US" sz="1200" baseline="0" dirty="0" err="1">
                <a:latin typeface="Goudy Old Style" charset="0"/>
              </a:rPr>
              <a:t>não</a:t>
            </a:r>
            <a:r>
              <a:rPr lang="en-US" sz="1200" baseline="0" dirty="0">
                <a:latin typeface="Goudy Old Style" charset="0"/>
              </a:rPr>
              <a:t> se </a:t>
            </a:r>
            <a:r>
              <a:rPr lang="en-US" sz="1200" baseline="0" dirty="0" err="1">
                <a:latin typeface="Goudy Old Style" charset="0"/>
              </a:rPr>
              <a:t>conseguia</a:t>
            </a:r>
            <a:r>
              <a:rPr lang="en-US" sz="1200" baseline="0" dirty="0">
                <a:latin typeface="Goudy Old Style" charset="0"/>
              </a:rPr>
              <a:t> </a:t>
            </a:r>
            <a:r>
              <a:rPr lang="en-US" sz="1200" baseline="0" dirty="0" err="1">
                <a:latin typeface="Goudy Old Style" charset="0"/>
              </a:rPr>
              <a:t>prever</a:t>
            </a:r>
            <a:r>
              <a:rPr lang="en-US" sz="1200" baseline="0" dirty="0">
                <a:latin typeface="Goudy Old Style" charset="0"/>
              </a:rPr>
              <a:t> da </a:t>
            </a:r>
            <a:r>
              <a:rPr lang="en-US" sz="1200" baseline="0" dirty="0" err="1">
                <a:latin typeface="Goudy Old Style" charset="0"/>
              </a:rPr>
              <a:t>massa</a:t>
            </a:r>
            <a:r>
              <a:rPr lang="en-US" sz="1200" baseline="0" dirty="0">
                <a:latin typeface="Goudy Old Style" charset="0"/>
              </a:rPr>
              <a:t> do </a:t>
            </a:r>
            <a:r>
              <a:rPr lang="en-US" sz="1200" baseline="0" dirty="0" err="1">
                <a:latin typeface="Goudy Old Style" charset="0"/>
              </a:rPr>
              <a:t>aerossol</a:t>
            </a:r>
            <a:r>
              <a:rPr lang="en-US" sz="1200" baseline="0" dirty="0">
                <a:latin typeface="Goudy Old Style" charset="0"/>
              </a:rPr>
              <a:t> </a:t>
            </a:r>
            <a:r>
              <a:rPr lang="en-US" sz="1200" baseline="0" dirty="0" err="1">
                <a:latin typeface="Goudy Old Style" charset="0"/>
              </a:rPr>
              <a:t>atmosférico</a:t>
            </a:r>
            <a:r>
              <a:rPr lang="en-US" sz="1200" baseline="0" dirty="0">
                <a:latin typeface="Goudy Old Style" charset="0"/>
              </a:rPr>
              <a:t>.</a:t>
            </a:r>
            <a:endParaRPr lang="en-US" sz="1200" dirty="0">
              <a:latin typeface="Goudy Old Style" charset="0"/>
            </a:endParaRPr>
          </a:p>
          <a:p>
            <a:pPr eaLnBrk="1" hangingPunct="1">
              <a:spcBef>
                <a:spcPct val="0"/>
              </a:spcBef>
            </a:pPr>
            <a:r>
              <a:rPr lang="en-US" sz="1200" dirty="0">
                <a:latin typeface="Goudy Old Style" charset="0"/>
              </a:rPr>
              <a:t> </a:t>
            </a:r>
          </a:p>
          <a:p>
            <a:pPr eaLnBrk="1" hangingPunct="1">
              <a:spcBef>
                <a:spcPct val="0"/>
              </a:spcBef>
            </a:pPr>
            <a:r>
              <a:rPr lang="en-US" sz="1200" dirty="0">
                <a:latin typeface="Goudy Old Style" charset="0"/>
              </a:rPr>
              <a:t>Um </a:t>
            </a:r>
            <a:r>
              <a:rPr lang="en-US" sz="1200" dirty="0" err="1">
                <a:latin typeface="Goudy Old Style" charset="0"/>
              </a:rPr>
              <a:t>exemplo</a:t>
            </a:r>
            <a:r>
              <a:rPr lang="en-US" sz="1200" dirty="0">
                <a:latin typeface="Goudy Old Style" charset="0"/>
              </a:rPr>
              <a:t> disso, </a:t>
            </a:r>
            <a:r>
              <a:rPr lang="en-US" sz="1200" dirty="0" err="1">
                <a:latin typeface="Goudy Old Style" charset="0"/>
              </a:rPr>
              <a:t>é</a:t>
            </a:r>
            <a:r>
              <a:rPr lang="en-US" sz="1200" dirty="0">
                <a:latin typeface="Goudy Old Style" charset="0"/>
              </a:rPr>
              <a:t> que</a:t>
            </a:r>
            <a:r>
              <a:rPr lang="en-US" sz="1200" baseline="0" dirty="0">
                <a:latin typeface="Goudy Old Style" charset="0"/>
              </a:rPr>
              <a:t> </a:t>
            </a:r>
            <a:r>
              <a:rPr lang="en-US" sz="1200" baseline="0" dirty="0" err="1">
                <a:latin typeface="Goudy Old Style" charset="0"/>
              </a:rPr>
              <a:t>alguns</a:t>
            </a:r>
            <a:r>
              <a:rPr lang="en-US" sz="1200" baseline="0" dirty="0">
                <a:latin typeface="Goudy Old Style" charset="0"/>
              </a:rPr>
              <a:t> </a:t>
            </a:r>
            <a:r>
              <a:rPr lang="en-US" sz="1200" baseline="0" dirty="0" err="1">
                <a:latin typeface="Goudy Old Style" charset="0"/>
              </a:rPr>
              <a:t>anos</a:t>
            </a:r>
            <a:r>
              <a:rPr lang="en-US" sz="1200" baseline="0" dirty="0">
                <a:latin typeface="Goudy Old Style" charset="0"/>
              </a:rPr>
              <a:t> </a:t>
            </a:r>
            <a:r>
              <a:rPr lang="en-US" sz="1200" baseline="0" dirty="0" err="1">
                <a:latin typeface="Goudy Old Style" charset="0"/>
              </a:rPr>
              <a:t>atras</a:t>
            </a:r>
            <a:r>
              <a:rPr lang="en-US" sz="1200" baseline="0" dirty="0">
                <a:latin typeface="Goudy Old Style" charset="0"/>
              </a:rPr>
              <a:t> </a:t>
            </a:r>
            <a:r>
              <a:rPr lang="en-US" sz="1200" baseline="0" dirty="0" err="1">
                <a:latin typeface="Goudy Old Style" charset="0"/>
              </a:rPr>
              <a:t>quando</a:t>
            </a:r>
            <a:r>
              <a:rPr lang="en-US" sz="1200" baseline="0" dirty="0">
                <a:latin typeface="Goudy Old Style" charset="0"/>
              </a:rPr>
              <a:t> se </a:t>
            </a:r>
            <a:r>
              <a:rPr lang="en-US" sz="1200" baseline="0" dirty="0" err="1">
                <a:latin typeface="Goudy Old Style" charset="0"/>
              </a:rPr>
              <a:t>comparava</a:t>
            </a:r>
            <a:r>
              <a:rPr lang="en-US" sz="1200" baseline="0" dirty="0">
                <a:latin typeface="Goudy Old Style" charset="0"/>
              </a:rPr>
              <a:t> </a:t>
            </a:r>
            <a:r>
              <a:rPr lang="en-US" sz="1200" baseline="0" dirty="0" err="1">
                <a:latin typeface="Goudy Old Style" charset="0"/>
              </a:rPr>
              <a:t>modelo</a:t>
            </a:r>
            <a:r>
              <a:rPr lang="en-US" sz="1200" baseline="0" dirty="0">
                <a:latin typeface="Goudy Old Style" charset="0"/>
              </a:rPr>
              <a:t> com </a:t>
            </a:r>
            <a:r>
              <a:rPr lang="en-US" sz="1200" baseline="0" dirty="0" err="1">
                <a:latin typeface="Goudy Old Style" charset="0"/>
              </a:rPr>
              <a:t>medida</a:t>
            </a:r>
            <a:r>
              <a:rPr lang="en-US" sz="1200" baseline="0" dirty="0">
                <a:latin typeface="Goudy Old Style" charset="0"/>
              </a:rPr>
              <a:t> </a:t>
            </a:r>
            <a:r>
              <a:rPr lang="en-US" sz="1200" baseline="0" dirty="0" err="1">
                <a:latin typeface="Goudy Old Style" charset="0"/>
              </a:rPr>
              <a:t>errada</a:t>
            </a:r>
            <a:r>
              <a:rPr lang="en-US" sz="1200" baseline="0" dirty="0">
                <a:latin typeface="Goudy Old Style" charset="0"/>
              </a:rPr>
              <a:t>. </a:t>
            </a:r>
            <a:r>
              <a:rPr lang="en-US" sz="1200" baseline="0" dirty="0" err="1">
                <a:latin typeface="Goudy Old Style" charset="0"/>
              </a:rPr>
              <a:t>Naquela</a:t>
            </a:r>
            <a:r>
              <a:rPr lang="en-US" sz="1200" baseline="0" dirty="0">
                <a:latin typeface="Goudy Old Style" charset="0"/>
              </a:rPr>
              <a:t> </a:t>
            </a:r>
            <a:r>
              <a:rPr lang="en-US" sz="1200" baseline="0" dirty="0" err="1">
                <a:latin typeface="Goudy Old Style" charset="0"/>
              </a:rPr>
              <a:t>época</a:t>
            </a:r>
            <a:r>
              <a:rPr lang="en-US" sz="1200" baseline="0" dirty="0">
                <a:latin typeface="Goudy Old Style" charset="0"/>
              </a:rPr>
              <a:t> </a:t>
            </a:r>
            <a:r>
              <a:rPr lang="en-US" sz="1200" baseline="0" dirty="0" err="1">
                <a:latin typeface="Goudy Old Style" charset="0"/>
              </a:rPr>
              <a:t>não</a:t>
            </a:r>
            <a:r>
              <a:rPr lang="en-US" sz="1200" baseline="0" dirty="0">
                <a:latin typeface="Goudy Old Style" charset="0"/>
              </a:rPr>
              <a:t> </a:t>
            </a:r>
            <a:r>
              <a:rPr lang="en-US" sz="1200" baseline="0" dirty="0" err="1">
                <a:latin typeface="Goudy Old Style" charset="0"/>
              </a:rPr>
              <a:t>havia</a:t>
            </a:r>
            <a:r>
              <a:rPr lang="en-US" sz="1200" baseline="0" dirty="0">
                <a:latin typeface="Goudy Old Style" charset="0"/>
              </a:rPr>
              <a:t> </a:t>
            </a:r>
            <a:r>
              <a:rPr lang="en-US" sz="1200" baseline="0" dirty="0" err="1">
                <a:latin typeface="Goudy Old Style" charset="0"/>
              </a:rPr>
              <a:t>instrumentação</a:t>
            </a:r>
            <a:r>
              <a:rPr lang="en-US" sz="1200" baseline="0" dirty="0">
                <a:latin typeface="Goudy Old Style" charset="0"/>
              </a:rPr>
              <a:t> </a:t>
            </a:r>
            <a:r>
              <a:rPr lang="en-US" sz="1200" baseline="0" dirty="0" err="1">
                <a:latin typeface="Goudy Old Style" charset="0"/>
              </a:rPr>
              <a:t>necessária</a:t>
            </a:r>
            <a:r>
              <a:rPr lang="en-US" sz="1200" baseline="0" dirty="0">
                <a:latin typeface="Goudy Old Style" charset="0"/>
              </a:rPr>
              <a:t>. </a:t>
            </a:r>
            <a:endParaRPr lang="en-US" sz="1200" dirty="0">
              <a:latin typeface="Goudy Old Style" charset="0"/>
            </a:endParaRPr>
          </a:p>
          <a:p>
            <a:pPr eaLnBrk="1" hangingPunct="1">
              <a:spcBef>
                <a:spcPct val="0"/>
              </a:spcBef>
            </a:pPr>
            <a:endParaRPr lang="en-US" sz="1200" dirty="0">
              <a:latin typeface="Goudy Old Style" charset="0"/>
            </a:endParaRPr>
          </a:p>
          <a:p>
            <a:r>
              <a:rPr lang="en-US" sz="1200" b="0" i="0" u="none" strike="noStrike" kern="1200" dirty="0">
                <a:solidFill>
                  <a:schemeClr val="tx1"/>
                </a:solidFill>
                <a:effectLst/>
                <a:latin typeface="+mn-lt"/>
                <a:ea typeface="+mn-ea"/>
                <a:cs typeface="+mn-cs"/>
              </a:rPr>
              <a:t>O WRF- </a:t>
            </a:r>
            <a:r>
              <a:rPr lang="en-US" sz="1200" b="0" i="0" u="none" strike="noStrike" kern="1200" dirty="0" err="1">
                <a:solidFill>
                  <a:schemeClr val="tx1"/>
                </a:solidFill>
                <a:effectLst/>
                <a:latin typeface="+mn-lt"/>
                <a:ea typeface="+mn-ea"/>
                <a:cs typeface="+mn-cs"/>
              </a:rPr>
              <a:t>chem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gera</a:t>
            </a:r>
            <a:r>
              <a:rPr lang="en-US" sz="1200" b="0" i="0" u="none" strike="noStrike" kern="1200" baseline="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mais</a:t>
            </a:r>
            <a:r>
              <a:rPr lang="en-US" sz="1200" b="0" i="0" u="none" strike="noStrike" kern="1200" dirty="0">
                <a:solidFill>
                  <a:schemeClr val="tx1"/>
                </a:solidFill>
                <a:effectLst/>
                <a:latin typeface="+mn-lt"/>
                <a:ea typeface="+mn-ea"/>
                <a:cs typeface="+mn-cs"/>
              </a:rPr>
              <a:t> SOA </a:t>
            </a:r>
            <a:r>
              <a:rPr lang="en-US" sz="1200" b="0" i="0" u="none" strike="noStrike" kern="1200" dirty="0" err="1">
                <a:solidFill>
                  <a:schemeClr val="tx1"/>
                </a:solidFill>
                <a:effectLst/>
                <a:latin typeface="+mn-lt"/>
                <a:ea typeface="+mn-ea"/>
                <a:cs typeface="+mn-cs"/>
              </a:rPr>
              <a:t>anthro</a:t>
            </a:r>
            <a:r>
              <a:rPr lang="en-US" sz="1200" b="0" i="0" u="none" strike="noStrike" kern="1200" dirty="0">
                <a:solidFill>
                  <a:schemeClr val="tx1"/>
                </a:solidFill>
                <a:effectLst/>
                <a:latin typeface="+mn-lt"/>
                <a:ea typeface="+mn-ea"/>
                <a:cs typeface="+mn-cs"/>
              </a:rPr>
              <a:t> do que </a:t>
            </a:r>
            <a:r>
              <a:rPr lang="en-US" sz="1200" b="0" i="0" u="none" strike="noStrike" kern="1200" dirty="0" err="1">
                <a:solidFill>
                  <a:schemeClr val="tx1"/>
                </a:solidFill>
                <a:effectLst/>
                <a:latin typeface="+mn-lt"/>
                <a:ea typeface="+mn-ea"/>
                <a:cs typeface="+mn-cs"/>
              </a:rPr>
              <a:t>biogênico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isso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é</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fato</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S PGothic" panose="020B0600070205080204" pitchFamily="34" charset="-128"/>
                <a:cs typeface="MS PGothic" charset="0"/>
              </a:rPr>
              <a:t> E ambos </a:t>
            </a:r>
            <a:r>
              <a:rPr lang="en-US" sz="1200" b="0" i="0" u="none" strike="noStrike" kern="1200" baseline="0" dirty="0" err="1">
                <a:solidFill>
                  <a:schemeClr val="tx1"/>
                </a:solidFill>
                <a:effectLst/>
                <a:latin typeface="+mn-lt"/>
                <a:ea typeface="MS PGothic" panose="020B0600070205080204" pitchFamily="34" charset="-128"/>
                <a:cs typeface="MS PGothic" charset="0"/>
              </a:rPr>
              <a:t>continuam</a:t>
            </a:r>
            <a:r>
              <a:rPr lang="en-US" sz="1200" b="0" i="0" u="none" strike="noStrike" kern="1200" baseline="0" dirty="0">
                <a:solidFill>
                  <a:schemeClr val="tx1"/>
                </a:solidFill>
                <a:effectLst/>
                <a:latin typeface="+mn-lt"/>
                <a:ea typeface="MS PGothic" panose="020B0600070205080204" pitchFamily="34" charset="-128"/>
                <a:cs typeface="MS PGothic" charset="0"/>
              </a:rPr>
              <a:t> com </a:t>
            </a:r>
            <a:r>
              <a:rPr lang="en-US" sz="1200" b="0" i="0" u="none" strike="noStrike" kern="1200" baseline="0" dirty="0" err="1">
                <a:solidFill>
                  <a:schemeClr val="tx1"/>
                </a:solidFill>
                <a:effectLst/>
                <a:latin typeface="+mn-lt"/>
                <a:ea typeface="MS PGothic" panose="020B0600070205080204" pitchFamily="34" charset="-128"/>
                <a:cs typeface="MS PGothic" charset="0"/>
              </a:rPr>
              <a:t>concentrações</a:t>
            </a:r>
            <a:r>
              <a:rPr lang="en-US" sz="1200" b="0" i="0" u="none" strike="noStrike" kern="1200" baseline="0" dirty="0">
                <a:solidFill>
                  <a:schemeClr val="tx1"/>
                </a:solidFill>
                <a:effectLst/>
                <a:latin typeface="+mn-lt"/>
                <a:ea typeface="MS PGothic" panose="020B0600070205080204" pitchFamily="34" charset="-128"/>
                <a:cs typeface="MS PGothic" charset="0"/>
              </a:rPr>
              <a:t> </a:t>
            </a:r>
            <a:r>
              <a:rPr lang="en-US" sz="1200" b="0" i="0" u="none" strike="noStrike" kern="1200" baseline="0" dirty="0" err="1">
                <a:solidFill>
                  <a:schemeClr val="tx1"/>
                </a:solidFill>
                <a:effectLst/>
                <a:latin typeface="+mn-lt"/>
                <a:ea typeface="MS PGothic" panose="020B0600070205080204" pitchFamily="34" charset="-128"/>
                <a:cs typeface="MS PGothic" charset="0"/>
              </a:rPr>
              <a:t>baixas</a:t>
            </a:r>
            <a:r>
              <a:rPr lang="en-US" sz="1200" b="0" i="0" u="none" strike="noStrike" kern="1200" baseline="0" dirty="0">
                <a:solidFill>
                  <a:schemeClr val="tx1"/>
                </a:solidFill>
                <a:effectLst/>
                <a:latin typeface="+mn-lt"/>
                <a:ea typeface="MS PGothic" panose="020B0600070205080204" pitchFamily="34" charset="-128"/>
                <a:cs typeface="MS PGothic" charset="0"/>
              </a:rPr>
              <a:t>. </a:t>
            </a:r>
          </a:p>
          <a:p>
            <a:endParaRPr lang="en-US" sz="1200" b="0" i="0" u="none" strike="noStrike" kern="1200" baseline="0" dirty="0">
              <a:solidFill>
                <a:schemeClr val="tx1"/>
              </a:solidFill>
              <a:effectLst/>
              <a:latin typeface="+mn-lt"/>
              <a:ea typeface="MS PGothic" panose="020B0600070205080204" pitchFamily="34" charset="-128"/>
              <a:cs typeface="MS PGothic" charset="0"/>
            </a:endParaRPr>
          </a:p>
          <a:p>
            <a:r>
              <a:rPr lang="en-US" sz="1200" b="0" i="0" u="none" strike="noStrike" kern="1200" dirty="0" err="1">
                <a:solidFill>
                  <a:schemeClr val="tx1"/>
                </a:solidFill>
                <a:effectLst/>
                <a:latin typeface="+mn-lt"/>
                <a:ea typeface="+mn-ea"/>
                <a:cs typeface="+mn-cs"/>
              </a:rPr>
              <a:t>em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geral</a:t>
            </a:r>
            <a:r>
              <a:rPr lang="en-US" sz="1200" b="0" i="0" u="none" strike="noStrike" kern="1200" dirty="0">
                <a:solidFill>
                  <a:schemeClr val="tx1"/>
                </a:solidFill>
                <a:effectLst/>
                <a:latin typeface="+mn-lt"/>
                <a:ea typeface="+mn-ea"/>
                <a:cs typeface="+mn-cs"/>
              </a:rPr>
              <a:t> o SOA </a:t>
            </a:r>
            <a:r>
              <a:rPr lang="en-US" sz="1200" b="0" i="0" u="none" strike="noStrike" kern="1200" dirty="0" err="1">
                <a:solidFill>
                  <a:schemeClr val="tx1"/>
                </a:solidFill>
                <a:effectLst/>
                <a:latin typeface="+mn-lt"/>
                <a:ea typeface="+mn-ea"/>
                <a:cs typeface="+mn-cs"/>
              </a:rPr>
              <a:t>contribui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mais</a:t>
            </a:r>
            <a:r>
              <a:rPr lang="en-US" sz="1200" b="0" i="0" u="none" strike="noStrike" kern="1200" dirty="0">
                <a:solidFill>
                  <a:schemeClr val="tx1"/>
                </a:solidFill>
                <a:effectLst/>
                <a:latin typeface="+mn-lt"/>
                <a:ea typeface="+mn-ea"/>
                <a:cs typeface="+mn-cs"/>
              </a:rPr>
              <a:t> do que 50% da </a:t>
            </a:r>
            <a:r>
              <a:rPr lang="en-US" sz="1200" b="0" i="0" u="none" strike="noStrike" kern="1200" dirty="0" err="1">
                <a:solidFill>
                  <a:schemeClr val="tx1"/>
                </a:solidFill>
                <a:effectLst/>
                <a:latin typeface="+mn-lt"/>
                <a:ea typeface="+mn-ea"/>
                <a:cs typeface="+mn-cs"/>
              </a:rPr>
              <a:t>massa</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Angel </a:t>
            </a:r>
            <a:r>
              <a:rPr lang="en-US" sz="1200" b="0" i="0" u="none" strike="noStrike" kern="1200" dirty="0" err="1">
                <a:solidFill>
                  <a:schemeClr val="tx1"/>
                </a:solidFill>
                <a:effectLst/>
                <a:latin typeface="+mn-lt"/>
                <a:ea typeface="+mn-ea"/>
                <a:cs typeface="+mn-cs"/>
              </a:rPr>
              <a:t>encontrou</a:t>
            </a:r>
            <a:r>
              <a:rPr lang="en-US" sz="1200" b="0" i="0" u="none" strike="noStrike" kern="1200" dirty="0">
                <a:solidFill>
                  <a:schemeClr val="tx1"/>
                </a:solidFill>
                <a:effectLst/>
                <a:latin typeface="+mn-lt"/>
                <a:ea typeface="+mn-ea"/>
                <a:cs typeface="+mn-cs"/>
              </a:rPr>
              <a:t> q </a:t>
            </a:r>
            <a:r>
              <a:rPr lang="en-US" sz="1200" b="0" i="0" u="none" strike="noStrike" kern="1200" dirty="0" err="1">
                <a:solidFill>
                  <a:schemeClr val="tx1"/>
                </a:solidFill>
                <a:effectLst/>
                <a:latin typeface="+mn-lt"/>
                <a:ea typeface="+mn-ea"/>
                <a:cs typeface="+mn-cs"/>
              </a:rPr>
              <a:t>é</a:t>
            </a:r>
            <a:r>
              <a:rPr lang="en-US" sz="1200" b="0" i="0" u="none" strike="noStrike" kern="1200" dirty="0">
                <a:solidFill>
                  <a:schemeClr val="tx1"/>
                </a:solidFill>
                <a:effectLst/>
                <a:latin typeface="+mn-lt"/>
                <a:ea typeface="+mn-ea"/>
                <a:cs typeface="+mn-cs"/>
              </a:rPr>
              <a:t> de 17% para SP</a:t>
            </a:r>
          </a:p>
          <a:p>
            <a:endParaRPr lang="en-US" sz="1200" b="0" i="0" u="none" strike="noStrike"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51474D1D-64EB-0047-8EE1-C5E1C1ED6261}" type="slidenum">
              <a:rPr lang="pt-BR" smtClean="0"/>
              <a:pPr/>
              <a:t>11</a:t>
            </a:fld>
            <a:endParaRPr lang="pt-BR"/>
          </a:p>
        </p:txBody>
      </p:sp>
    </p:spTree>
    <p:extLst>
      <p:ext uri="{BB962C8B-B14F-4D97-AF65-F5344CB8AC3E}">
        <p14:creationId xmlns:p14="http://schemas.microsoft.com/office/powerpoint/2010/main" val="1894221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1. An illustra0on Of the processes Associated with biogenicvola0le Organic compound (BVOC) emissions, secondary organic Aerosol (SOA) And cloud condensa0on Nuclei (CCN) forma0on, and the setup of</a:t>
            </a:r>
          </a:p>
          <a:p>
            <a:r>
              <a:rPr lang="en-US" sz="1200" b="0" i="0" u="none" strike="noStrike" kern="1200" baseline="0" dirty="0">
                <a:solidFill>
                  <a:schemeClr val="tx1"/>
                </a:solidFill>
                <a:latin typeface="+mn-lt"/>
                <a:ea typeface="+mn-ea"/>
                <a:cs typeface="+mn-cs"/>
              </a:rPr>
              <a:t>Instruments used To study Photo--‐oxida0on, chemical processing, and</a:t>
            </a:r>
          </a:p>
          <a:p>
            <a:r>
              <a:rPr lang="en-US" sz="1200" b="0" i="0" u="none" strike="noStrike" kern="1200" baseline="0" dirty="0">
                <a:solidFill>
                  <a:schemeClr val="tx1"/>
                </a:solidFill>
                <a:latin typeface="+mn-lt"/>
                <a:ea typeface="+mn-ea"/>
                <a:cs typeface="+mn-cs"/>
              </a:rPr>
              <a:t>Transport of atmospheric cons0tuents in a remote</a:t>
            </a:r>
          </a:p>
          <a:p>
            <a:r>
              <a:rPr lang="en-US" sz="1200" b="0" i="0" u="none" strike="noStrike" kern="1200" baseline="0" dirty="0">
                <a:solidFill>
                  <a:schemeClr val="tx1"/>
                </a:solidFill>
                <a:latin typeface="+mn-lt"/>
                <a:ea typeface="+mn-ea"/>
                <a:cs typeface="+mn-cs"/>
              </a:rPr>
              <a:t>Amazonian rainforest.</a:t>
            </a:r>
          </a:p>
          <a:p>
            <a:r>
              <a:rPr lang="en-US" sz="1200" b="0" i="0" u="none" strike="noStrike" kern="1200" baseline="0" dirty="0">
                <a:solidFill>
                  <a:schemeClr val="tx1"/>
                </a:solidFill>
                <a:latin typeface="+mn-lt"/>
                <a:ea typeface="+mn-ea"/>
                <a:cs typeface="+mn-cs"/>
              </a:rPr>
              <a:t>The</a:t>
            </a:r>
          </a:p>
          <a:p>
            <a:r>
              <a:rPr lang="en-US" sz="1200" b="0" i="0" u="none" strike="noStrike" kern="1200" baseline="0" dirty="0">
                <a:solidFill>
                  <a:schemeClr val="tx1"/>
                </a:solidFill>
                <a:latin typeface="+mn-lt"/>
                <a:ea typeface="+mn-ea"/>
                <a:cs typeface="+mn-cs"/>
              </a:rPr>
              <a:t>ver0cal</a:t>
            </a:r>
          </a:p>
          <a:p>
            <a:r>
              <a:rPr lang="en-US" sz="1200" b="0" i="0" u="none" strike="noStrike" kern="1200" baseline="0" dirty="0" err="1">
                <a:solidFill>
                  <a:schemeClr val="tx1"/>
                </a:solidFill>
                <a:latin typeface="+mn-lt"/>
                <a:ea typeface="+mn-ea"/>
                <a:cs typeface="+mn-cs"/>
              </a:rPr>
              <a:t>doIed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line</a:t>
            </a:r>
          </a:p>
          <a:p>
            <a:r>
              <a:rPr lang="en-US" sz="1200" b="0" i="0" u="none" strike="noStrike" kern="1200" baseline="0" dirty="0">
                <a:solidFill>
                  <a:schemeClr val="tx1"/>
                </a:solidFill>
                <a:latin typeface="+mn-lt"/>
                <a:ea typeface="+mn-ea"/>
                <a:cs typeface="+mn-cs"/>
              </a:rPr>
              <a:t>represents</a:t>
            </a:r>
          </a:p>
          <a:p>
            <a:r>
              <a:rPr lang="en-US" sz="1200" b="0" i="0" u="none" strike="noStrike" kern="1200" baseline="0" dirty="0">
                <a:solidFill>
                  <a:schemeClr val="tx1"/>
                </a:solidFill>
                <a:latin typeface="+mn-lt"/>
                <a:ea typeface="+mn-ea"/>
                <a:cs typeface="+mn-cs"/>
              </a:rPr>
              <a:t>a</a:t>
            </a:r>
          </a:p>
          <a:p>
            <a:r>
              <a:rPr lang="en-US" sz="1200" b="0" i="0" u="none" strike="noStrike" kern="1200" baseline="0" dirty="0">
                <a:solidFill>
                  <a:schemeClr val="tx1"/>
                </a:solidFill>
                <a:latin typeface="+mn-lt"/>
                <a:ea typeface="+mn-ea"/>
                <a:cs typeface="+mn-cs"/>
              </a:rPr>
              <a:t>characteris0c</a:t>
            </a:r>
          </a:p>
          <a:p>
            <a:r>
              <a:rPr lang="en-US" sz="1200" b="0" i="0" u="none" strike="noStrike" kern="1200" baseline="0" dirty="0">
                <a:solidFill>
                  <a:schemeClr val="tx1"/>
                </a:solidFill>
                <a:latin typeface="+mn-lt"/>
                <a:ea typeface="+mn-ea"/>
                <a:cs typeface="+mn-cs"/>
              </a:rPr>
              <a:t>day0me</a:t>
            </a:r>
          </a:p>
          <a:p>
            <a:r>
              <a:rPr lang="en-US" sz="1200" b="0" i="0" u="none" strike="noStrike" kern="1200" baseline="0" dirty="0">
                <a:solidFill>
                  <a:schemeClr val="tx1"/>
                </a:solidFill>
                <a:latin typeface="+mn-lt"/>
                <a:ea typeface="+mn-ea"/>
                <a:cs typeface="+mn-cs"/>
              </a:rPr>
              <a:t>profile</a:t>
            </a:r>
          </a:p>
          <a:p>
            <a:r>
              <a:rPr lang="en-US" sz="1200" b="0" i="0" u="none" strike="noStrike" kern="1200" baseline="0" dirty="0">
                <a:solidFill>
                  <a:schemeClr val="tx1"/>
                </a:solidFill>
                <a:latin typeface="+mn-lt"/>
                <a:ea typeface="+mn-ea"/>
                <a:cs typeface="+mn-cs"/>
              </a:rPr>
              <a:t>of</a:t>
            </a:r>
          </a:p>
          <a:p>
            <a:r>
              <a:rPr lang="en-US" sz="1200" b="0" i="0" u="none" strike="noStrike" kern="1200" baseline="0" dirty="0">
                <a:solidFill>
                  <a:schemeClr val="tx1"/>
                </a:solidFill>
                <a:latin typeface="+mn-lt"/>
                <a:ea typeface="+mn-ea"/>
                <a:cs typeface="+mn-cs"/>
              </a:rPr>
              <a:t>virtual</a:t>
            </a:r>
          </a:p>
          <a:p>
            <a:r>
              <a:rPr lang="en-US" sz="1200" b="0" i="0" u="none" strike="noStrike" kern="1200" baseline="0" dirty="0">
                <a:solidFill>
                  <a:schemeClr val="tx1"/>
                </a:solidFill>
                <a:latin typeface="+mn-lt"/>
                <a:ea typeface="+mn-ea"/>
                <a:cs typeface="+mn-cs"/>
              </a:rPr>
              <a:t>poten0al</a:t>
            </a:r>
          </a:p>
          <a:p>
            <a:r>
              <a:rPr lang="en-US" sz="1200" b="0" i="0" u="none" strike="noStrike" kern="1200" baseline="0" dirty="0">
                <a:solidFill>
                  <a:schemeClr val="tx1"/>
                </a:solidFill>
                <a:latin typeface="+mn-lt"/>
                <a:ea typeface="+mn-ea"/>
                <a:cs typeface="+mn-cs"/>
              </a:rPr>
              <a:t>temperature</a:t>
            </a:r>
          </a:p>
          <a:p>
            <a:r>
              <a:rPr lang="el-GR" sz="1200" b="0" i="0" u="none" strike="noStrike" kern="1200" baseline="0" dirty="0">
                <a:solidFill>
                  <a:schemeClr val="tx1"/>
                </a:solidFill>
                <a:latin typeface="+mn-lt"/>
                <a:ea typeface="+mn-ea"/>
                <a:cs typeface="+mn-cs"/>
              </a:rPr>
              <a:t>(θ</a:t>
            </a:r>
            <a:r>
              <a:rPr lang="en-US" sz="1200" b="0" i="0" u="none" strike="noStrike" kern="1200" baseline="0" dirty="0">
                <a:solidFill>
                  <a:schemeClr val="tx1"/>
                </a:solidFill>
                <a:latin typeface="+mn-lt"/>
                <a:ea typeface="+mn-ea"/>
                <a:cs typeface="+mn-cs"/>
              </a:rPr>
              <a:t>V(z))</a:t>
            </a:r>
          </a:p>
          <a:p>
            <a:r>
              <a:rPr lang="en-US" sz="1200" b="0" i="0" u="none" strike="noStrike" kern="1200" baseline="0" dirty="0">
                <a:solidFill>
                  <a:schemeClr val="tx1"/>
                </a:solidFill>
                <a:latin typeface="+mn-lt"/>
                <a:ea typeface="+mn-ea"/>
                <a:cs typeface="+mn-cs"/>
              </a:rPr>
              <a:t>and</a:t>
            </a:r>
          </a:p>
          <a:p>
            <a:r>
              <a:rPr lang="en-US" sz="1200" b="0" i="0" u="none" strike="noStrike" kern="1200" baseline="0" dirty="0">
                <a:solidFill>
                  <a:schemeClr val="tx1"/>
                </a:solidFill>
                <a:latin typeface="+mn-lt"/>
                <a:ea typeface="+mn-ea"/>
                <a:cs typeface="+mn-cs"/>
              </a:rPr>
              <a:t>the</a:t>
            </a:r>
          </a:p>
          <a:p>
            <a:r>
              <a:rPr lang="en-US" sz="1200" b="0" i="0" u="none" strike="noStrike" kern="1200" baseline="0" dirty="0">
                <a:solidFill>
                  <a:schemeClr val="tx1"/>
                </a:solidFill>
                <a:latin typeface="+mn-lt"/>
                <a:ea typeface="+mn-ea"/>
                <a:cs typeface="+mn-cs"/>
              </a:rPr>
              <a:t>horizontal</a:t>
            </a:r>
          </a:p>
          <a:p>
            <a:r>
              <a:rPr lang="en-US" sz="1200" b="0" i="0" u="none" strike="noStrike" kern="1200" baseline="0" dirty="0">
                <a:solidFill>
                  <a:schemeClr val="tx1"/>
                </a:solidFill>
                <a:latin typeface="+mn-lt"/>
                <a:ea typeface="+mn-ea"/>
                <a:cs typeface="+mn-cs"/>
              </a:rPr>
              <a:t>dashed</a:t>
            </a:r>
          </a:p>
          <a:p>
            <a:r>
              <a:rPr lang="en-US" sz="1200" b="0" i="0" u="none" strike="noStrike" kern="1200" baseline="0" dirty="0">
                <a:solidFill>
                  <a:schemeClr val="tx1"/>
                </a:solidFill>
                <a:latin typeface="+mn-lt"/>
                <a:ea typeface="+mn-ea"/>
                <a:cs typeface="+mn-cs"/>
              </a:rPr>
              <a:t>line</a:t>
            </a:r>
          </a:p>
          <a:p>
            <a:r>
              <a:rPr lang="en-US" sz="1200" b="0" i="0" u="none" strike="noStrike" kern="1200" baseline="0" dirty="0">
                <a:solidFill>
                  <a:schemeClr val="tx1"/>
                </a:solidFill>
                <a:latin typeface="+mn-lt"/>
                <a:ea typeface="+mn-ea"/>
                <a:cs typeface="+mn-cs"/>
              </a:rPr>
              <a:t>represents</a:t>
            </a:r>
          </a:p>
          <a:p>
            <a:r>
              <a:rPr lang="en-US" sz="1200" b="0" i="0" u="none" strike="noStrike" kern="1200" baseline="0" dirty="0">
                <a:solidFill>
                  <a:schemeClr val="tx1"/>
                </a:solidFill>
                <a:latin typeface="+mn-lt"/>
                <a:ea typeface="+mn-ea"/>
                <a:cs typeface="+mn-cs"/>
              </a:rPr>
              <a:t>the</a:t>
            </a:r>
          </a:p>
          <a:p>
            <a:r>
              <a:rPr lang="en-US" sz="1200" b="0" i="0" u="none" strike="noStrike" kern="1200" baseline="0" dirty="0">
                <a:solidFill>
                  <a:schemeClr val="tx1"/>
                </a:solidFill>
                <a:latin typeface="+mn-lt"/>
                <a:ea typeface="+mn-ea"/>
                <a:cs typeface="+mn-cs"/>
              </a:rPr>
              <a:t>top</a:t>
            </a:r>
          </a:p>
          <a:p>
            <a:r>
              <a:rPr lang="en-US" sz="1200" b="0" i="0" u="none" strike="noStrike" kern="1200" baseline="0" dirty="0">
                <a:solidFill>
                  <a:schemeClr val="tx1"/>
                </a:solidFill>
                <a:latin typeface="+mn-lt"/>
                <a:ea typeface="+mn-ea"/>
                <a:cs typeface="+mn-cs"/>
              </a:rPr>
              <a:t>of</a:t>
            </a:r>
          </a:p>
          <a:p>
            <a:r>
              <a:rPr lang="en-US" sz="1200" b="0" i="0" u="none" strike="noStrike" kern="1200" baseline="0" dirty="0">
                <a:solidFill>
                  <a:schemeClr val="tx1"/>
                </a:solidFill>
                <a:latin typeface="+mn-lt"/>
                <a:ea typeface="+mn-ea"/>
                <a:cs typeface="+mn-cs"/>
              </a:rPr>
              <a:t>the</a:t>
            </a:r>
          </a:p>
          <a:p>
            <a:r>
              <a:rPr lang="en-US" sz="1200" b="0" i="0" u="none" strike="noStrike" kern="1200" baseline="0" dirty="0">
                <a:solidFill>
                  <a:schemeClr val="tx1"/>
                </a:solidFill>
                <a:latin typeface="+mn-lt"/>
                <a:ea typeface="+mn-ea"/>
                <a:cs typeface="+mn-cs"/>
              </a:rPr>
              <a:t>ABL.</a:t>
            </a:r>
            <a:endParaRPr lang="en-US" dirty="0"/>
          </a:p>
        </p:txBody>
      </p:sp>
      <p:sp>
        <p:nvSpPr>
          <p:cNvPr id="4" name="Slide Number Placeholder 3"/>
          <p:cNvSpPr>
            <a:spLocks noGrp="1"/>
          </p:cNvSpPr>
          <p:nvPr>
            <p:ph type="sldNum" sz="quarter" idx="10"/>
          </p:nvPr>
        </p:nvSpPr>
        <p:spPr/>
        <p:txBody>
          <a:bodyPr/>
          <a:lstStyle/>
          <a:p>
            <a:fld id="{FD65EA67-F1DE-45B8-99C9-5347FC420DA5}" type="slidenum">
              <a:rPr lang="en-US" smtClean="0"/>
              <a:t>14</a:t>
            </a:fld>
            <a:endParaRPr lang="en-US" dirty="0"/>
          </a:p>
        </p:txBody>
      </p:sp>
    </p:spTree>
    <p:extLst>
      <p:ext uri="{BB962C8B-B14F-4D97-AF65-F5344CB8AC3E}">
        <p14:creationId xmlns:p14="http://schemas.microsoft.com/office/powerpoint/2010/main" val="291473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land surface aﬀects atmospheric chemistry and climate directly via surface energy partitioning into latent and sensible heat ﬂux (not shown), and emissions of greenhouse gases (H2O, CH4, N2O, CO) and aerosol particles from forests, grasslands, wetlands, agricultural systems, and vegetation biomass burning. Atmospheric chemistry and climate is also aﬀected by atmospheric reactions of reactive trace gases emitted from vegetation, soils and ﬁres (H2O, VOC, CH4, CO, NOx, NH3, H22). These contribute to complex oxidation patter ns along variable pathways that depend on the overall chemical and physical environment. Reaction kinetics vary greatly, and the lifetime of substances or their reaction products may vary from seconds (e.g., some BVOC) to years (e.g., CH) which in turn deter mines whether associated chemistry-climate eﬀects are regional or continental to global. The chief oxidizing agent is the hydroxyl radical OH, while some BVOC react directly with O3. Tropospheric humidity and hence latent heat ﬂux is an important constraint for OH formation. The main climate relevance of the atmospheric reactions is to consume or generate O, formation of secondary organic aerosol (SOA), and eﬀects on the lifetime of CH43. Climate feedbacks in the system occur directly (e.g., via the temperature and/or light response of emissions) or indirectly, for example, O</a:t>
            </a:r>
          </a:p>
          <a:p>
            <a:r>
              <a:rPr lang="en-US" dirty="0"/>
              <a:t>eﬀects on vegetation composition, productivity and carbon cycle.</a:t>
            </a:r>
          </a:p>
        </p:txBody>
      </p:sp>
      <p:sp>
        <p:nvSpPr>
          <p:cNvPr id="4" name="Slide Number Placeholder 3"/>
          <p:cNvSpPr>
            <a:spLocks noGrp="1"/>
          </p:cNvSpPr>
          <p:nvPr>
            <p:ph type="sldNum" sz="quarter" idx="10"/>
          </p:nvPr>
        </p:nvSpPr>
        <p:spPr/>
        <p:txBody>
          <a:bodyPr/>
          <a:lstStyle/>
          <a:p>
            <a:fld id="{E747E785-C06F-440D-A19B-B99F5AE7771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253823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a:t>
            </a:r>
            <a:r>
              <a:rPr lang="en-US" dirty="0" err="1"/>
              <a:t>maintanined</a:t>
            </a:r>
            <a:r>
              <a:rPr lang="en-US" dirty="0"/>
              <a:t> by DOE in a farm site, close to </a:t>
            </a:r>
            <a:r>
              <a:rPr lang="en-US" dirty="0" err="1"/>
              <a:t>Manacapuru</a:t>
            </a:r>
            <a:endParaRPr lang="en-US" dirty="0"/>
          </a:p>
          <a:p>
            <a:r>
              <a:rPr lang="en-US" dirty="0"/>
              <a:t>A</a:t>
            </a:r>
            <a:r>
              <a:rPr lang="en-US" baseline="0" dirty="0"/>
              <a:t> wide range of different measurements are being carried at this location, not only of aerosol particles composition and properties, but also of trace gases, meteorology, radiation, </a:t>
            </a:r>
            <a:r>
              <a:rPr lang="en-US" baseline="0" dirty="0" err="1"/>
              <a:t>etc</a:t>
            </a:r>
            <a:endParaRPr lang="en-US" baseline="0" dirty="0"/>
          </a:p>
          <a:p>
            <a:r>
              <a:rPr lang="en-US" baseline="0" dirty="0"/>
              <a:t>I was in this trailer, which had mainly measurements for physical and chemical characterization of aerosol particles and </a:t>
            </a:r>
            <a:r>
              <a:rPr lang="en-US" baseline="0" dirty="0" err="1"/>
              <a:t>and</a:t>
            </a:r>
            <a:r>
              <a:rPr lang="en-US" baseline="0" dirty="0"/>
              <a:t> CCN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0F128-CF14-4F49-9DE8-F97124B605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222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for extras: know physical laws and equations for the </a:t>
            </a:r>
            <a:r>
              <a:rPr lang="en-US" dirty="0" err="1">
                <a:sym typeface="Wingdings" panose="05000000000000000000" pitchFamily="2" charset="2"/>
              </a:rPr>
              <a:t>ToF</a:t>
            </a:r>
            <a:r>
              <a:rPr lang="en-US" dirty="0">
                <a:sym typeface="Wingdings" panose="05000000000000000000" pitchFamily="2" charset="2"/>
              </a:rPr>
              <a:t> (m/z and path, </a:t>
            </a:r>
            <a:r>
              <a:rPr lang="en-US" dirty="0" err="1">
                <a:sym typeface="Wingdings" panose="05000000000000000000" pitchFamily="2" charset="2"/>
              </a:rPr>
              <a:t>etc</a:t>
            </a:r>
            <a:r>
              <a:rPr lang="en-US" dirty="0">
                <a:sym typeface="Wingdings" panose="05000000000000000000" pitchFamily="2" charset="2"/>
              </a:rPr>
              <a:t>)</a:t>
            </a:r>
            <a:endParaRPr lang="en-US" dirty="0"/>
          </a:p>
          <a:p>
            <a:endParaRPr lang="en-US" dirty="0"/>
          </a:p>
          <a:p>
            <a:r>
              <a:rPr lang="en-US" dirty="0"/>
              <a:t>Make sure to tell</a:t>
            </a:r>
            <a:r>
              <a:rPr lang="en-US" baseline="0" dirty="0"/>
              <a:t> your routine in the field – calibrations, troubleshooting, daily checks, preliminary data analysis for first approx. QC</a:t>
            </a:r>
          </a:p>
          <a:p>
            <a:endParaRPr lang="en-US" baseline="0" dirty="0"/>
          </a:p>
          <a:p>
            <a:pPr>
              <a:buFont typeface="Wingdings"/>
              <a:buChar char="à"/>
            </a:pPr>
            <a:r>
              <a:rPr lang="en-US" dirty="0">
                <a:sym typeface="Wingdings" panose="05000000000000000000" pitchFamily="2" charset="2"/>
              </a:rPr>
              <a:t>what is the:</a:t>
            </a:r>
          </a:p>
          <a:p>
            <a:pPr lvl="1">
              <a:buFont typeface="Wingdings"/>
              <a:buChar char="à"/>
            </a:pPr>
            <a:r>
              <a:rPr lang="en-US" dirty="0">
                <a:sym typeface="Wingdings" panose="05000000000000000000" pitchFamily="2" charset="2"/>
              </a:rPr>
              <a:t>S/N ratio?</a:t>
            </a:r>
          </a:p>
          <a:p>
            <a:pPr lvl="1">
              <a:buFont typeface="Wingdings"/>
              <a:buChar char="à"/>
            </a:pPr>
            <a:r>
              <a:rPr lang="en-US" dirty="0">
                <a:sym typeface="Wingdings" panose="05000000000000000000" pitchFamily="2" charset="2"/>
              </a:rPr>
              <a:t> uncertainty/error in the measurements? How calculated?</a:t>
            </a:r>
          </a:p>
          <a:p>
            <a:pPr lvl="1">
              <a:buFont typeface="Wingdings"/>
              <a:buChar char="à"/>
            </a:pPr>
            <a:r>
              <a:rPr lang="en-US" dirty="0">
                <a:sym typeface="Wingdings" panose="05000000000000000000" pitchFamily="2" charset="2"/>
              </a:rPr>
              <a:t>DL?</a:t>
            </a:r>
          </a:p>
          <a:p>
            <a:endParaRPr lang="en-US" dirty="0"/>
          </a:p>
        </p:txBody>
      </p:sp>
      <p:sp>
        <p:nvSpPr>
          <p:cNvPr id="4" name="Slide Number Placeholder 3"/>
          <p:cNvSpPr>
            <a:spLocks noGrp="1"/>
          </p:cNvSpPr>
          <p:nvPr>
            <p:ph type="sldNum" sz="quarter" idx="10"/>
          </p:nvPr>
        </p:nvSpPr>
        <p:spPr/>
        <p:txBody>
          <a:bodyPr/>
          <a:lstStyle/>
          <a:p>
            <a:fld id="{0860F128-CF14-4F49-9DE8-F97124B605F2}" type="slidenum">
              <a:rPr lang="en-US" smtClean="0"/>
              <a:t>25</a:t>
            </a:fld>
            <a:endParaRPr lang="en-US"/>
          </a:p>
        </p:txBody>
      </p:sp>
    </p:spTree>
    <p:extLst>
      <p:ext uri="{BB962C8B-B14F-4D97-AF65-F5344CB8AC3E}">
        <p14:creationId xmlns:p14="http://schemas.microsoft.com/office/powerpoint/2010/main" val="196792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45178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9677392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7C0144-5F7C-4565-90DC-C921AB45DFFC}" type="datetime1">
              <a:rPr lang="en-US" smtClean="0"/>
              <a:t>8/1/2019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D3E4DF-769B-4139-BA74-E7F220C8B7A4}"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961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53715C-C1D2-4420-B72A-876BD2BCF9EB}" type="datetime1">
              <a:rPr lang="en-US" smtClean="0"/>
              <a:t>8/1/2019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D3E4DF-769B-4139-BA74-E7F220C8B7A4}" type="slidenum">
              <a:rPr lang="en-US" smtClean="0"/>
              <a:pPr/>
              <a:t>‹#›</a:t>
            </a:fld>
            <a:endParaRPr lang="en-US"/>
          </a:p>
        </p:txBody>
      </p:sp>
    </p:spTree>
    <p:extLst>
      <p:ext uri="{BB962C8B-B14F-4D97-AF65-F5344CB8AC3E}">
        <p14:creationId xmlns:p14="http://schemas.microsoft.com/office/powerpoint/2010/main" val="21525951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9622E-8361-4E6A-9411-3A350198683B}" type="datetime1">
              <a:rPr lang="en-US" smtClean="0"/>
              <a:t>8/1/2019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D3E4DF-769B-4139-BA74-E7F220C8B7A4}" type="slidenum">
              <a:rPr lang="en-US" smtClean="0"/>
              <a:pPr/>
              <a:t>‹#›</a:t>
            </a:fld>
            <a:endParaRPr lang="en-US"/>
          </a:p>
        </p:txBody>
      </p:sp>
    </p:spTree>
    <p:extLst>
      <p:ext uri="{BB962C8B-B14F-4D97-AF65-F5344CB8AC3E}">
        <p14:creationId xmlns:p14="http://schemas.microsoft.com/office/powerpoint/2010/main" val="20078739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6A0068-016E-4728-8C02-A086AB69D815}" type="datetime1">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D3E4DF-769B-4139-BA74-E7F220C8B7A4}"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3885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FA414F-1D9B-4EF3-ACFF-0D2E529C3D04}" type="datetime1">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D3E4DF-769B-4139-BA74-E7F220C8B7A4}" type="slidenum">
              <a:rPr lang="en-US" smtClean="0"/>
              <a:pPr/>
              <a:t>‹#›</a:t>
            </a:fld>
            <a:endParaRPr lang="en-US"/>
          </a:p>
        </p:txBody>
      </p:sp>
    </p:spTree>
    <p:extLst>
      <p:ext uri="{BB962C8B-B14F-4D97-AF65-F5344CB8AC3E}">
        <p14:creationId xmlns:p14="http://schemas.microsoft.com/office/powerpoint/2010/main" val="5875747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D06149-04D0-4107-A87B-1D510C957D87}" type="datetime1">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3E4DF-769B-4139-BA74-E7F220C8B7A4}" type="slidenum">
              <a:rPr lang="en-US" smtClean="0"/>
              <a:pPr/>
              <a:t>‹#›</a:t>
            </a:fld>
            <a:endParaRPr lang="en-US"/>
          </a:p>
        </p:txBody>
      </p:sp>
    </p:spTree>
    <p:extLst>
      <p:ext uri="{BB962C8B-B14F-4D97-AF65-F5344CB8AC3E}">
        <p14:creationId xmlns:p14="http://schemas.microsoft.com/office/powerpoint/2010/main" val="11010411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02C06B-2A38-4D49-AC31-C0518ADA7FE1}" type="datetime1">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3E4DF-769B-4139-BA74-E7F220C8B7A4}" type="slidenum">
              <a:rPr lang="en-US" smtClean="0"/>
              <a:pPr/>
              <a:t>‹#›</a:t>
            </a:fld>
            <a:endParaRPr lang="en-US"/>
          </a:p>
        </p:txBody>
      </p:sp>
    </p:spTree>
    <p:extLst>
      <p:ext uri="{BB962C8B-B14F-4D97-AF65-F5344CB8AC3E}">
        <p14:creationId xmlns:p14="http://schemas.microsoft.com/office/powerpoint/2010/main" val="243781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592848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0993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2457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92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1818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5534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8805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9269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9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478519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8304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3554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4679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99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2727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9924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474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0354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9617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7551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96634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4333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1756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2101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8210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8/1/2019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8490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463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843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WorldMapCartoon RASTERIZED 144 DPI WITH PHOTOSHOP.gif"/>
          <p:cNvPicPr>
            <a:picLocks noChangeAspect="1"/>
          </p:cNvPicPr>
          <p:nvPr userDrawn="1"/>
        </p:nvPicPr>
        <p:blipFill>
          <a:blip r:embed="rId2" cstate="print"/>
          <a:stretch>
            <a:fillRect/>
          </a:stretch>
        </p:blipFill>
        <p:spPr>
          <a:xfrm>
            <a:off x="914400" y="1295400"/>
            <a:ext cx="7162800" cy="4271192"/>
          </a:xfrm>
          <a:prstGeom prst="rect">
            <a:avLst/>
          </a:prstGeom>
        </p:spPr>
      </p:pic>
    </p:spTree>
    <p:extLst>
      <p:ext uri="{BB962C8B-B14F-4D97-AF65-F5344CB8AC3E}">
        <p14:creationId xmlns:p14="http://schemas.microsoft.com/office/powerpoint/2010/main" val="1306258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lIns="91407" tIns="45704" rIns="91407" bIns="45704"/>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lIns="91407" tIns="45704" rIns="91407"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7" tIns="45704" rIns="91407" bIns="45704"/>
          <a:lstStyle>
            <a:lvl1pPr>
              <a:defRPr/>
            </a:lvl1pPr>
          </a:lstStyle>
          <a:p>
            <a:pPr defTabSz="914079"/>
            <a:endParaRPr lang="en-US" dirty="0">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7" tIns="45704" rIns="91407" bIns="45704"/>
          <a:lstStyle>
            <a:lvl1pPr>
              <a:defRPr/>
            </a:lvl1pPr>
          </a:lstStyle>
          <a:p>
            <a:pPr defTabSz="914079"/>
            <a:endParaRPr lang="en-US" dirty="0">
              <a:solidFill>
                <a:prstClr val="black"/>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7" tIns="45704" rIns="91407" bIns="45704"/>
          <a:lstStyle>
            <a:lvl1pPr>
              <a:defRPr/>
            </a:lvl1pPr>
          </a:lstStyle>
          <a:p>
            <a:pPr defTabSz="914079"/>
            <a:fld id="{F3F25A4A-17A3-4234-AD30-809B6FB3519E}" type="slidenum">
              <a:rPr lang="en-US">
                <a:solidFill>
                  <a:prstClr val="black"/>
                </a:solidFill>
              </a:rPr>
              <a:pPr defTabSz="914079"/>
              <a:t>‹#›</a:t>
            </a:fld>
            <a:endParaRPr lang="en-US" dirty="0">
              <a:solidFill>
                <a:prstClr val="black"/>
              </a:solidFill>
            </a:endParaRPr>
          </a:p>
        </p:txBody>
      </p:sp>
    </p:spTree>
    <p:extLst>
      <p:ext uri="{BB962C8B-B14F-4D97-AF65-F5344CB8AC3E}">
        <p14:creationId xmlns:p14="http://schemas.microsoft.com/office/powerpoint/2010/main" val="214939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4" descr="intro-slide-0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53" name="Rectangle 17"/>
          <p:cNvSpPr>
            <a:spLocks noGrp="1" noChangeArrowheads="1"/>
          </p:cNvSpPr>
          <p:nvPr>
            <p:ph type="ctrTitle"/>
          </p:nvPr>
        </p:nvSpPr>
        <p:spPr>
          <a:xfrm>
            <a:off x="685800" y="1828800"/>
            <a:ext cx="7772400" cy="2209800"/>
          </a:xfrm>
          <a:prstGeom prst="rect">
            <a:avLst/>
          </a:prstGeom>
        </p:spPr>
        <p:txBody>
          <a:bodyPr lIns="91407" tIns="45704" rIns="91407" bIns="45704"/>
          <a:lstStyle>
            <a:lvl1pPr>
              <a:defRPr>
                <a:solidFill>
                  <a:srgbClr val="16305F"/>
                </a:solidFill>
              </a:defRPr>
            </a:lvl1pPr>
          </a:lstStyle>
          <a:p>
            <a:r>
              <a:rPr lang="en-US"/>
              <a:t>Click to edit Master title style</a:t>
            </a:r>
            <a:endParaRPr lang="en-US" dirty="0"/>
          </a:p>
        </p:txBody>
      </p:sp>
    </p:spTree>
    <p:extLst>
      <p:ext uri="{BB962C8B-B14F-4D97-AF65-F5344CB8AC3E}">
        <p14:creationId xmlns:p14="http://schemas.microsoft.com/office/powerpoint/2010/main" val="172203658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380297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Titelfolie">
    <p:spTree>
      <p:nvGrpSpPr>
        <p:cNvPr id="1" name=""/>
        <p:cNvGrpSpPr/>
        <p:nvPr/>
      </p:nvGrpSpPr>
      <p:grpSpPr>
        <a:xfrm>
          <a:off x="0" y="0"/>
          <a:ext cx="0" cy="0"/>
          <a:chOff x="0" y="0"/>
          <a:chExt cx="0" cy="0"/>
        </a:xfrm>
      </p:grpSpPr>
      <p:sp>
        <p:nvSpPr>
          <p:cNvPr id="2" name="Rechteck 1"/>
          <p:cNvSpPr/>
          <p:nvPr/>
        </p:nvSpPr>
        <p:spPr>
          <a:xfrm>
            <a:off x="0" y="6524628"/>
            <a:ext cx="9144000" cy="3333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defTabSz="914079">
              <a:defRPr/>
            </a:pPr>
            <a:endParaRPr lang="de-DE" dirty="0">
              <a:solidFill>
                <a:prstClr val="white"/>
              </a:solidFill>
            </a:endParaRPr>
          </a:p>
        </p:txBody>
      </p:sp>
      <p:pic>
        <p:nvPicPr>
          <p:cNvPr id="3" name="Grafik 4" descr="Limbanner.jpg"/>
          <p:cNvPicPr>
            <a:picLocks noChangeAspect="1"/>
          </p:cNvPicPr>
          <p:nvPr/>
        </p:nvPicPr>
        <p:blipFill>
          <a:blip r:embed="rId2" cstate="print"/>
          <a:srcRect/>
          <a:stretch>
            <a:fillRect/>
          </a:stretch>
        </p:blipFill>
        <p:spPr bwMode="auto">
          <a:xfrm>
            <a:off x="0" y="0"/>
            <a:ext cx="4643438" cy="814388"/>
          </a:xfrm>
          <a:prstGeom prst="rect">
            <a:avLst/>
          </a:prstGeom>
          <a:noFill/>
          <a:ln w="9525">
            <a:noFill/>
            <a:miter lim="800000"/>
            <a:headEnd/>
            <a:tailEnd/>
          </a:ln>
        </p:spPr>
      </p:pic>
      <p:pic>
        <p:nvPicPr>
          <p:cNvPr id="4" name="Grafik 5" descr="logo.jpg"/>
          <p:cNvPicPr>
            <a:picLocks noChangeAspect="1"/>
          </p:cNvPicPr>
          <p:nvPr/>
        </p:nvPicPr>
        <p:blipFill>
          <a:blip r:embed="rId3" cstate="print"/>
          <a:srcRect/>
          <a:stretch>
            <a:fillRect/>
          </a:stretch>
        </p:blipFill>
        <p:spPr bwMode="auto">
          <a:xfrm>
            <a:off x="3" y="188913"/>
            <a:ext cx="1979613" cy="246062"/>
          </a:xfrm>
          <a:prstGeom prst="rect">
            <a:avLst/>
          </a:prstGeom>
          <a:noFill/>
          <a:ln w="9525">
            <a:noFill/>
            <a:miter lim="800000"/>
            <a:headEnd/>
            <a:tailEnd/>
          </a:ln>
        </p:spPr>
      </p:pic>
      <p:pic>
        <p:nvPicPr>
          <p:cNvPr id="5" name="Picture 3" descr="C:\Users\Clemens\Application Data\SSH\temp\Lim_tr (2).png"/>
          <p:cNvPicPr>
            <a:picLocks noChangeAspect="1" noChangeArrowheads="1"/>
          </p:cNvPicPr>
          <p:nvPr/>
        </p:nvPicPr>
        <p:blipFill>
          <a:blip r:embed="rId4" cstate="print"/>
          <a:srcRect/>
          <a:stretch>
            <a:fillRect/>
          </a:stretch>
        </p:blipFill>
        <p:spPr bwMode="auto">
          <a:xfrm>
            <a:off x="3652838" y="117475"/>
            <a:ext cx="647700" cy="669925"/>
          </a:xfrm>
          <a:prstGeom prst="rect">
            <a:avLst/>
          </a:prstGeom>
          <a:noFill/>
          <a:ln w="9525">
            <a:noFill/>
            <a:miter lim="800000"/>
            <a:headEnd/>
            <a:tailEnd/>
          </a:ln>
        </p:spPr>
      </p:pic>
      <p:sp>
        <p:nvSpPr>
          <p:cNvPr id="6" name="Textfeld 5"/>
          <p:cNvSpPr txBox="1">
            <a:spLocks noChangeArrowheads="1"/>
          </p:cNvSpPr>
          <p:nvPr/>
        </p:nvSpPr>
        <p:spPr bwMode="auto">
          <a:xfrm>
            <a:off x="-36512" y="404814"/>
            <a:ext cx="2100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079" eaLnBrk="1" hangingPunct="1">
              <a:defRPr/>
            </a:pPr>
            <a:r>
              <a:rPr lang="de-DE" sz="800" b="1">
                <a:solidFill>
                  <a:srgbClr val="17375E"/>
                </a:solidFill>
                <a:latin typeface="Futura Book" charset="0"/>
              </a:rPr>
              <a:t>Faculty of Physics and Earth Science</a:t>
            </a:r>
          </a:p>
        </p:txBody>
      </p:sp>
      <p:sp>
        <p:nvSpPr>
          <p:cNvPr id="7" name="Textfeld 6"/>
          <p:cNvSpPr txBox="1">
            <a:spLocks noChangeArrowheads="1"/>
          </p:cNvSpPr>
          <p:nvPr/>
        </p:nvSpPr>
        <p:spPr bwMode="auto">
          <a:xfrm>
            <a:off x="1989138" y="107950"/>
            <a:ext cx="1812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079" eaLnBrk="1" hangingPunct="1">
              <a:defRPr/>
            </a:pPr>
            <a:r>
              <a:rPr lang="de-DE" sz="1600" b="1">
                <a:solidFill>
                  <a:prstClr val="white"/>
                </a:solidFill>
              </a:rPr>
              <a:t>Leipzig Institute</a:t>
            </a:r>
          </a:p>
          <a:p>
            <a:pPr defTabSz="914079" eaLnBrk="1" hangingPunct="1">
              <a:defRPr/>
            </a:pPr>
            <a:r>
              <a:rPr lang="de-DE" sz="1600" b="1">
                <a:solidFill>
                  <a:prstClr val="white"/>
                </a:solidFill>
              </a:rPr>
              <a:t>for Meteorology </a:t>
            </a:r>
            <a:endParaRPr lang="de-DE" sz="2000" b="1">
              <a:solidFill>
                <a:prstClr val="white"/>
              </a:solidFill>
            </a:endParaRPr>
          </a:p>
        </p:txBody>
      </p:sp>
      <p:cxnSp>
        <p:nvCxnSpPr>
          <p:cNvPr id="8" name="Gerade Verbindung 7"/>
          <p:cNvCxnSpPr/>
          <p:nvPr userDrawn="1"/>
        </p:nvCxnSpPr>
        <p:spPr>
          <a:xfrm>
            <a:off x="0" y="6524625"/>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feld 8"/>
          <p:cNvSpPr txBox="1"/>
          <p:nvPr userDrawn="1"/>
        </p:nvSpPr>
        <p:spPr>
          <a:xfrm>
            <a:off x="6659566" y="6551613"/>
            <a:ext cx="1944687" cy="261598"/>
          </a:xfrm>
          <a:prstGeom prst="rect">
            <a:avLst/>
          </a:prstGeom>
          <a:noFill/>
        </p:spPr>
        <p:txBody>
          <a:bodyPr lIns="91407" tIns="45704" rIns="91407" bIns="45704">
            <a:spAutoFit/>
          </a:bodyPr>
          <a:lstStyle/>
          <a:p>
            <a:pPr defTabSz="914079">
              <a:defRPr/>
            </a:pPr>
            <a:r>
              <a:rPr lang="de-DE" sz="1100">
                <a:solidFill>
                  <a:prstClr val="black"/>
                </a:solidFill>
                <a:latin typeface="Futura Book" pitchFamily="2" charset="0"/>
              </a:rPr>
              <a:t>m.wendisch@uni-leipzig.de</a:t>
            </a:r>
            <a:endParaRPr lang="de-DE" sz="3200" dirty="0">
              <a:solidFill>
                <a:prstClr val="black"/>
              </a:solidFill>
              <a:latin typeface="Futura Book" pitchFamily="2" charset="0"/>
            </a:endParaRPr>
          </a:p>
        </p:txBody>
      </p:sp>
      <p:pic>
        <p:nvPicPr>
          <p:cNvPr id="10" name="Picture 2"/>
          <p:cNvPicPr>
            <a:picLocks noChangeAspect="1" noChangeArrowheads="1"/>
          </p:cNvPicPr>
          <p:nvPr userDrawn="1"/>
        </p:nvPicPr>
        <p:blipFill>
          <a:blip r:embed="rId5" cstate="print"/>
          <a:srcRect l="14030" r="13062" b="24287"/>
          <a:stretch>
            <a:fillRect/>
          </a:stretch>
        </p:blipFill>
        <p:spPr bwMode="auto">
          <a:xfrm>
            <a:off x="6048378" y="0"/>
            <a:ext cx="830263" cy="814388"/>
          </a:xfrm>
          <a:prstGeom prst="rect">
            <a:avLst/>
          </a:prstGeom>
          <a:noFill/>
          <a:ln w="9525">
            <a:noFill/>
            <a:miter lim="800000"/>
            <a:headEnd/>
            <a:tailEnd/>
          </a:ln>
        </p:spPr>
      </p:pic>
      <p:pic>
        <p:nvPicPr>
          <p:cNvPr id="11" name="Picture 3"/>
          <p:cNvPicPr>
            <a:picLocks noChangeAspect="1" noChangeArrowheads="1"/>
          </p:cNvPicPr>
          <p:nvPr userDrawn="1"/>
        </p:nvPicPr>
        <p:blipFill>
          <a:blip r:embed="rId6" cstate="print"/>
          <a:srcRect/>
          <a:stretch>
            <a:fillRect/>
          </a:stretch>
        </p:blipFill>
        <p:spPr bwMode="auto">
          <a:xfrm>
            <a:off x="4648200" y="0"/>
            <a:ext cx="1403350" cy="814388"/>
          </a:xfrm>
          <a:prstGeom prst="rect">
            <a:avLst/>
          </a:prstGeom>
          <a:noFill/>
          <a:ln w="9525">
            <a:noFill/>
            <a:miter lim="800000"/>
            <a:headEnd/>
            <a:tailEnd/>
          </a:ln>
        </p:spPr>
      </p:pic>
      <p:pic>
        <p:nvPicPr>
          <p:cNvPr id="12" name="Picture 4"/>
          <p:cNvPicPr>
            <a:picLocks noChangeAspect="1" noChangeArrowheads="1"/>
          </p:cNvPicPr>
          <p:nvPr userDrawn="1"/>
        </p:nvPicPr>
        <p:blipFill>
          <a:blip r:embed="rId7" cstate="print"/>
          <a:srcRect l="18224" r="13445"/>
          <a:stretch>
            <a:fillRect/>
          </a:stretch>
        </p:blipFill>
        <p:spPr bwMode="auto">
          <a:xfrm>
            <a:off x="6862766" y="0"/>
            <a:ext cx="2281237" cy="814388"/>
          </a:xfrm>
          <a:prstGeom prst="rect">
            <a:avLst/>
          </a:prstGeom>
          <a:noFill/>
          <a:ln w="9525">
            <a:noFill/>
            <a:miter lim="800000"/>
            <a:headEnd/>
            <a:tailEnd/>
          </a:ln>
        </p:spPr>
      </p:pic>
      <p:pic>
        <p:nvPicPr>
          <p:cNvPr id="13" name="Picture 2"/>
          <p:cNvPicPr>
            <a:picLocks noChangeAspect="1" noChangeArrowheads="1"/>
          </p:cNvPicPr>
          <p:nvPr userDrawn="1"/>
        </p:nvPicPr>
        <p:blipFill>
          <a:blip r:embed="rId5" cstate="print"/>
          <a:srcRect t="82452"/>
          <a:stretch>
            <a:fillRect/>
          </a:stretch>
        </p:blipFill>
        <p:spPr bwMode="auto">
          <a:xfrm>
            <a:off x="7467600" y="536149"/>
            <a:ext cx="1676400" cy="277451"/>
          </a:xfrm>
          <a:prstGeom prst="rect">
            <a:avLst/>
          </a:prstGeom>
          <a:noFill/>
          <a:ln w="9525">
            <a:noFill/>
            <a:miter lim="800000"/>
            <a:headEnd/>
            <a:tailEnd/>
          </a:ln>
          <a:effectLst>
            <a:softEdge rad="12700"/>
          </a:effectLst>
        </p:spPr>
      </p:pic>
      <p:sp>
        <p:nvSpPr>
          <p:cNvPr id="14" name="Foliennummernplatzhalter 5"/>
          <p:cNvSpPr>
            <a:spLocks noGrp="1"/>
          </p:cNvSpPr>
          <p:nvPr>
            <p:ph type="sldNum" sz="quarter" idx="10"/>
          </p:nvPr>
        </p:nvSpPr>
        <p:spPr>
          <a:xfrm>
            <a:off x="6553200" y="6248400"/>
            <a:ext cx="1905000" cy="457200"/>
          </a:xfrm>
          <a:prstGeom prst="rect">
            <a:avLst/>
          </a:prstGeom>
        </p:spPr>
        <p:txBody>
          <a:bodyPr lIns="91407" tIns="45704" rIns="91407" bIns="45704"/>
          <a:lstStyle>
            <a:lvl1pPr>
              <a:defRPr/>
            </a:lvl1pPr>
          </a:lstStyle>
          <a:p>
            <a:pPr defTabSz="914079">
              <a:defRPr/>
            </a:pPr>
            <a:fld id="{10EBD57B-1937-4A9A-A5AC-8BFF10336A27}" type="slidenum">
              <a:rPr lang="de-DE">
                <a:solidFill>
                  <a:prstClr val="black"/>
                </a:solidFill>
              </a:rPr>
              <a:pPr defTabSz="914079">
                <a:defRPr/>
              </a:pPr>
              <a:t>‹#›</a:t>
            </a:fld>
            <a:endParaRPr lang="de-DE">
              <a:solidFill>
                <a:prstClr val="black"/>
              </a:solidFill>
            </a:endParaRPr>
          </a:p>
        </p:txBody>
      </p:sp>
    </p:spTree>
    <p:extLst>
      <p:ext uri="{BB962C8B-B14F-4D97-AF65-F5344CB8AC3E}">
        <p14:creationId xmlns:p14="http://schemas.microsoft.com/office/powerpoint/2010/main" val="234603241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187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70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234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320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0645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056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3419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926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12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8434205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709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0DC50B-0333-451C-AFB8-D7893A4C16C1}"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5A6039-9F42-4A04-92C8-D1E08245CE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5553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543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0526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5036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972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498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8907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95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07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40225975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9810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199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0FFF8-C7A4-4B93-A129-23E22FCC9593}" type="datetimeFigureOut">
              <a:rPr lang="en-US" smtClean="0">
                <a:solidFill>
                  <a:prstClr val="black">
                    <a:tint val="75000"/>
                  </a:prstClr>
                </a:solidFill>
              </a:rPr>
              <a:pPr/>
              <a:t>8/1/2019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47438B-E7D0-47FE-9C6E-CE7A37383A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3837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pt-B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pt-BR"/>
          </a:p>
        </p:txBody>
      </p:sp>
      <p:sp>
        <p:nvSpPr>
          <p:cNvPr id="4" name="Date Placeholder 3"/>
          <p:cNvSpPr>
            <a:spLocks noGrp="1"/>
          </p:cNvSpPr>
          <p:nvPr>
            <p:ph type="dt" sz="half" idx="10"/>
          </p:nvPr>
        </p:nvSpPr>
        <p:spPr/>
        <p:txBody>
          <a:bodyPr/>
          <a:lstStyle/>
          <a:p>
            <a:fld id="{3061BB03-FA16-F446-939D-F2B1E3B57733}" type="datetimeFigureOut">
              <a:rPr lang="en-US" smtClean="0"/>
              <a:t>8/1/2019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506079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pt-BR"/>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4" name="Date Placeholder 3"/>
          <p:cNvSpPr>
            <a:spLocks noGrp="1"/>
          </p:cNvSpPr>
          <p:nvPr>
            <p:ph type="dt" sz="half" idx="10"/>
          </p:nvPr>
        </p:nvSpPr>
        <p:spPr/>
        <p:txBody>
          <a:bodyPr/>
          <a:lstStyle/>
          <a:p>
            <a:fld id="{3061BB03-FA16-F446-939D-F2B1E3B57733}" type="datetimeFigureOut">
              <a:rPr lang="en-US" smtClean="0"/>
              <a:t>8/1/2019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B3DEF1-2C7E-784F-A606-F9BD003ED604}" type="slidenum">
              <a:rPr lang="pt-BR" smtClean="0"/>
              <a:t>‹#›</a:t>
            </a:fld>
            <a:endParaRPr lang="pt-BR"/>
          </a:p>
        </p:txBody>
      </p:sp>
    </p:spTree>
    <p:extLst>
      <p:ext uri="{BB962C8B-B14F-4D97-AF65-F5344CB8AC3E}">
        <p14:creationId xmlns:p14="http://schemas.microsoft.com/office/powerpoint/2010/main" val="4223650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3061BB03-FA16-F446-939D-F2B1E3B57733}" type="datetimeFigureOut">
              <a:rPr lang="en-US" smtClean="0"/>
              <a:t>8/1/2019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B3DEF1-2C7E-784F-A606-F9BD003ED604}" type="slidenum">
              <a:rPr lang="pt-BR" smtClean="0"/>
              <a:t>‹#›</a:t>
            </a:fld>
            <a:endParaRPr lang="pt-BR"/>
          </a:p>
        </p:txBody>
      </p:sp>
    </p:spTree>
    <p:extLst>
      <p:ext uri="{BB962C8B-B14F-4D97-AF65-F5344CB8AC3E}">
        <p14:creationId xmlns:p14="http://schemas.microsoft.com/office/powerpoint/2010/main" val="1149230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5" name="Date Placeholder 4"/>
          <p:cNvSpPr>
            <a:spLocks noGrp="1"/>
          </p:cNvSpPr>
          <p:nvPr>
            <p:ph type="dt" sz="half" idx="10"/>
          </p:nvPr>
        </p:nvSpPr>
        <p:spPr/>
        <p:txBody>
          <a:bodyPr/>
          <a:lstStyle/>
          <a:p>
            <a:fld id="{3061BB03-FA16-F446-939D-F2B1E3B57733}" type="datetimeFigureOut">
              <a:rPr lang="en-US" smtClean="0"/>
              <a:t>8/1/2019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3B3DEF1-2C7E-784F-A606-F9BD003ED604}" type="slidenum">
              <a:rPr lang="pt-BR" smtClean="0"/>
              <a:t>‹#›</a:t>
            </a:fld>
            <a:endParaRPr lang="pt-BR"/>
          </a:p>
        </p:txBody>
      </p:sp>
    </p:spTree>
    <p:extLst>
      <p:ext uri="{BB962C8B-B14F-4D97-AF65-F5344CB8AC3E}">
        <p14:creationId xmlns:p14="http://schemas.microsoft.com/office/powerpoint/2010/main" val="3125327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7" name="Date Placeholder 6"/>
          <p:cNvSpPr>
            <a:spLocks noGrp="1"/>
          </p:cNvSpPr>
          <p:nvPr>
            <p:ph type="dt" sz="half" idx="10"/>
          </p:nvPr>
        </p:nvSpPr>
        <p:spPr/>
        <p:txBody>
          <a:bodyPr/>
          <a:lstStyle/>
          <a:p>
            <a:fld id="{3061BB03-FA16-F446-939D-F2B1E3B57733}" type="datetimeFigureOut">
              <a:rPr lang="en-US" smtClean="0"/>
              <a:t>8/1/2019</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73B3DEF1-2C7E-784F-A606-F9BD003ED604}" type="slidenum">
              <a:rPr lang="pt-BR" smtClean="0"/>
              <a:t>‹#›</a:t>
            </a:fld>
            <a:endParaRPr lang="pt-BR"/>
          </a:p>
        </p:txBody>
      </p:sp>
    </p:spTree>
    <p:extLst>
      <p:ext uri="{BB962C8B-B14F-4D97-AF65-F5344CB8AC3E}">
        <p14:creationId xmlns:p14="http://schemas.microsoft.com/office/powerpoint/2010/main" val="1891669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pt-BR"/>
          </a:p>
        </p:txBody>
      </p:sp>
      <p:sp>
        <p:nvSpPr>
          <p:cNvPr id="3" name="Date Placeholder 2"/>
          <p:cNvSpPr>
            <a:spLocks noGrp="1"/>
          </p:cNvSpPr>
          <p:nvPr>
            <p:ph type="dt" sz="half" idx="10"/>
          </p:nvPr>
        </p:nvSpPr>
        <p:spPr/>
        <p:txBody>
          <a:bodyPr/>
          <a:lstStyle/>
          <a:p>
            <a:fld id="{3061BB03-FA16-F446-939D-F2B1E3B57733}" type="datetimeFigureOut">
              <a:rPr lang="en-US" smtClean="0"/>
              <a:t>8/1/2019</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73B3DEF1-2C7E-784F-A606-F9BD003ED604}" type="slidenum">
              <a:rPr lang="pt-BR" smtClean="0"/>
              <a:t>‹#›</a:t>
            </a:fld>
            <a:endParaRPr lang="pt-BR"/>
          </a:p>
        </p:txBody>
      </p:sp>
    </p:spTree>
    <p:extLst>
      <p:ext uri="{BB962C8B-B14F-4D97-AF65-F5344CB8AC3E}">
        <p14:creationId xmlns:p14="http://schemas.microsoft.com/office/powerpoint/2010/main" val="36718713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1BB03-FA16-F446-939D-F2B1E3B57733}" type="datetimeFigureOut">
              <a:rPr lang="en-US" smtClean="0"/>
              <a:t>8/1/2019</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73B3DEF1-2C7E-784F-A606-F9BD003ED604}" type="slidenum">
              <a:rPr lang="pt-BR" smtClean="0"/>
              <a:t>‹#›</a:t>
            </a:fld>
            <a:endParaRPr lang="pt-BR"/>
          </a:p>
        </p:txBody>
      </p:sp>
    </p:spTree>
    <p:extLst>
      <p:ext uri="{BB962C8B-B14F-4D97-AF65-F5344CB8AC3E}">
        <p14:creationId xmlns:p14="http://schemas.microsoft.com/office/powerpoint/2010/main" val="280866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9339446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3061BB03-FA16-F446-939D-F2B1E3B57733}" type="datetimeFigureOut">
              <a:rPr lang="en-US" smtClean="0"/>
              <a:t>8/1/2019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643029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3061BB03-FA16-F446-939D-F2B1E3B57733}" type="datetimeFigureOut">
              <a:rPr lang="en-US" smtClean="0"/>
              <a:t>8/1/2019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73B3DEF1-2C7E-784F-A606-F9BD003ED604}" type="slidenum">
              <a:rPr lang="pt-BR" smtClean="0"/>
              <a:t>‹#›</a:t>
            </a:fld>
            <a:endParaRPr lang="pt-BR"/>
          </a:p>
        </p:txBody>
      </p:sp>
    </p:spTree>
    <p:extLst>
      <p:ext uri="{BB962C8B-B14F-4D97-AF65-F5344CB8AC3E}">
        <p14:creationId xmlns:p14="http://schemas.microsoft.com/office/powerpoint/2010/main" val="4084925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4" name="Date Placeholder 3"/>
          <p:cNvSpPr>
            <a:spLocks noGrp="1"/>
          </p:cNvSpPr>
          <p:nvPr>
            <p:ph type="dt" sz="half" idx="10"/>
          </p:nvPr>
        </p:nvSpPr>
        <p:spPr/>
        <p:txBody>
          <a:bodyPr/>
          <a:lstStyle/>
          <a:p>
            <a:fld id="{3061BB03-FA16-F446-939D-F2B1E3B57733}" type="datetimeFigureOut">
              <a:rPr lang="en-US" smtClean="0"/>
              <a:t>8/1/2019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B3DEF1-2C7E-784F-A606-F9BD003ED604}" type="slidenum">
              <a:rPr lang="pt-BR" smtClean="0"/>
              <a:t>‹#›</a:t>
            </a:fld>
            <a:endParaRPr lang="pt-BR"/>
          </a:p>
        </p:txBody>
      </p:sp>
    </p:spTree>
    <p:extLst>
      <p:ext uri="{BB962C8B-B14F-4D97-AF65-F5344CB8AC3E}">
        <p14:creationId xmlns:p14="http://schemas.microsoft.com/office/powerpoint/2010/main" val="3469589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4" name="Date Placeholder 3"/>
          <p:cNvSpPr>
            <a:spLocks noGrp="1"/>
          </p:cNvSpPr>
          <p:nvPr>
            <p:ph type="dt" sz="half" idx="10"/>
          </p:nvPr>
        </p:nvSpPr>
        <p:spPr/>
        <p:txBody>
          <a:bodyPr/>
          <a:lstStyle/>
          <a:p>
            <a:fld id="{3061BB03-FA16-F446-939D-F2B1E3B57733}" type="datetimeFigureOut">
              <a:rPr lang="en-US" smtClean="0"/>
              <a:t>8/1/2019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73B3DEF1-2C7E-784F-A606-F9BD003ED604}" type="slidenum">
              <a:rPr lang="pt-BR" smtClean="0"/>
              <a:t>‹#›</a:t>
            </a:fld>
            <a:endParaRPr lang="pt-BR"/>
          </a:p>
        </p:txBody>
      </p:sp>
    </p:spTree>
    <p:extLst>
      <p:ext uri="{BB962C8B-B14F-4D97-AF65-F5344CB8AC3E}">
        <p14:creationId xmlns:p14="http://schemas.microsoft.com/office/powerpoint/2010/main" val="35305661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E24453-4AC3-4429-B37C-0D709304A01C}"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1108463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E24453-4AC3-4429-B37C-0D709304A01C}"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2411952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E24453-4AC3-4429-B37C-0D709304A01C}"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892418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E24453-4AC3-4429-B37C-0D709304A01C}" type="datetimeFigureOut">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37066609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E24453-4AC3-4429-B37C-0D709304A01C}" type="datetimeFigureOut">
              <a:rPr lang="en-US" smtClean="0"/>
              <a:t>8/1/2019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6433620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E24453-4AC3-4429-B37C-0D709304A01C}" type="datetimeFigureOut">
              <a:rPr lang="en-US" smtClean="0"/>
              <a:t>8/1/2019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42949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19762409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24453-4AC3-4429-B37C-0D709304A01C}" type="datetimeFigureOut">
              <a:rPr lang="en-US" smtClean="0"/>
              <a:t>8/1/2019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4357688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E24453-4AC3-4429-B37C-0D709304A01C}" type="datetimeFigureOut">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6803861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E24453-4AC3-4429-B37C-0D709304A01C}" type="datetimeFigureOut">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23254796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E24453-4AC3-4429-B37C-0D709304A01C}"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42707909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E24453-4AC3-4429-B37C-0D709304A01C}" type="datetimeFigureOut">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1C20A-4482-40BB-83B5-8D6D7256A9E3}" type="slidenum">
              <a:rPr lang="en-US" smtClean="0"/>
              <a:t>‹#›</a:t>
            </a:fld>
            <a:endParaRPr lang="en-US"/>
          </a:p>
        </p:txBody>
      </p:sp>
    </p:spTree>
    <p:extLst>
      <p:ext uri="{BB962C8B-B14F-4D97-AF65-F5344CB8AC3E}">
        <p14:creationId xmlns:p14="http://schemas.microsoft.com/office/powerpoint/2010/main" val="25581881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eaLnBrk="1" latinLnBrk="0" hangingPunct="1"/>
            <a:fld id="{93C53D71-D230-744F-9E51-784010F220E3}" type="datetime1">
              <a:rPr lang="pt-BR" smtClean="0"/>
              <a:pPr eaLnBrk="1" latinLnBrk="0" hangingPunct="1"/>
              <a:t>01/08/2019</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eaLnBrk="1" latinLnBrk="0" hangingPunct="1"/>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033376343"/>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eaLnBrk="1" latinLnBrk="0" hangingPunct="1"/>
            <a:fld id="{468FCED5-AE6E-0344-9432-371DC8EAB335}" type="datetime1">
              <a:rPr lang="pt-BR" smtClean="0"/>
              <a:pPr eaLnBrk="1" latinLnBrk="0" hangingPunct="1"/>
              <a:t>01/08/2019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4361688" y="1026372"/>
            <a:ext cx="457200" cy="441325"/>
          </a:xfrm>
        </p:spPr>
        <p:txBody>
          <a:bodyPr/>
          <a:lstStyle/>
          <a:p>
            <a:pPr eaLnBrk="1" latinLnBrk="0" hangingPunct="1"/>
            <a:fld id="{2C6B1FF6-39B9-40F5-8B67-33C6354A3D4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710873"/>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84A946FE-A80A-5743-88B1-5563C703A85D}" type="datetime1">
              <a:rPr lang="pt-BR" smtClean="0"/>
              <a:pPr eaLnBrk="1" latinLnBrk="0" hangingPunct="1"/>
              <a:t>01/08/2019</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eaLnBrk="1" latinLnBrk="0" hangingPunct="1"/>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669212622"/>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pPr eaLnBrk="1" latinLnBrk="0" hangingPunct="1"/>
            <a:fld id="{57295D66-857A-CE45-AD44-C8E218F5BF52}" type="datetime1">
              <a:rPr lang="pt-BR" smtClean="0"/>
              <a:pPr eaLnBrk="1" latinLnBrk="0" hangingPunct="1"/>
              <a:t>01/08/2019</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16927280"/>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eaLnBrk="1" latinLnBrk="0" hangingPunct="1"/>
            <a:fld id="{67537E83-86C6-DF4D-9158-58567A421A48}" type="datetime1">
              <a:rPr lang="pt-BR" smtClean="0"/>
              <a:pPr eaLnBrk="1" latinLnBrk="0" hangingPunct="1"/>
              <a:t>01/08/2019</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kumimoji="0"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lgn="ctr" eaLnBrk="1" latinLnBrk="0" hangingPunct="1"/>
            <a:fld id="{2C6B1FF6-39B9-40F5-8B67-33C6354A3D4F}" type="slidenum">
              <a:rPr kumimoji="0" lang="en-US" smtClean="0"/>
              <a:pPr algn="ctr" eaLnBrk="1" latinLnBrk="0" hangingPunct="1"/>
              <a:t>‹#›</a:t>
            </a:fld>
            <a:endParaRPr kumimoji="0"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3667295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93489B-C9B5-4D2B-91D5-10F740FA7437}" type="datetimeFigureOut">
              <a:rPr lang="en-US" smtClean="0"/>
              <a:t>8/1/2019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34350-E6A3-418F-AB80-7B01DFAAC521}" type="slidenum">
              <a:rPr lang="en-US" smtClean="0"/>
              <a:t>‹#›</a:t>
            </a:fld>
            <a:endParaRPr lang="en-US" dirty="0"/>
          </a:p>
        </p:txBody>
      </p:sp>
    </p:spTree>
    <p:extLst>
      <p:ext uri="{BB962C8B-B14F-4D97-AF65-F5344CB8AC3E}">
        <p14:creationId xmlns:p14="http://schemas.microsoft.com/office/powerpoint/2010/main" val="33122668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eaLnBrk="1" latinLnBrk="0" hangingPunct="1"/>
            <a:fld id="{1149CC3D-D5E5-8D4F-8559-3311846689A5}" type="datetime1">
              <a:rPr lang="pt-BR" smtClean="0"/>
              <a:pPr eaLnBrk="1" latinLnBrk="0" hangingPunct="1"/>
              <a:t>01/08/2019</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a:xfrm>
            <a:off x="4343400" y="1036020"/>
            <a:ext cx="457200" cy="441325"/>
          </a:xfrm>
        </p:spPr>
        <p:txBody>
          <a:bodyPr/>
          <a:lstStyle/>
          <a:p>
            <a:pPr eaLnBrk="1" latinLnBrk="0" hangingPunct="1"/>
            <a:fld id="{2C6B1FF6-39B9-40F5-8B67-33C6354A3D4F}" type="slidenum">
              <a:rPr kumimoji="0" lang="en-US" smtClean="0"/>
              <a:pPr eaLnBrk="1" latinLnBrk="0" hangingPunct="1"/>
              <a:t>‹#›</a:t>
            </a:fld>
            <a:endParaRPr kumimoji="0" lang="en-US" dirty="0"/>
          </a:p>
        </p:txBody>
      </p:sp>
    </p:spTree>
    <p:extLst>
      <p:ext uri="{BB962C8B-B14F-4D97-AF65-F5344CB8AC3E}">
        <p14:creationId xmlns:p14="http://schemas.microsoft.com/office/powerpoint/2010/main" val="12549255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eaLnBrk="1" latinLnBrk="0" hangingPunct="1"/>
            <a:fld id="{5BE9CBA9-0830-DC42-9252-F06FB002B19C}" type="datetime1">
              <a:rPr lang="pt-BR" smtClean="0"/>
              <a:pPr eaLnBrk="1" latinLnBrk="0" hangingPunct="1"/>
              <a:t>01/08/2019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pPr eaLnBrk="1" latinLnBrk="0" hangingPunct="1"/>
            <a:fld id="{2C6B1FF6-39B9-40F5-8B67-33C6354A3D4F}" type="slidenum">
              <a:rPr kumimoji="0" lang="en-US" smtClean="0"/>
              <a:pPr eaLnBrk="1" latinLnBrk="0" hangingPunct="1"/>
              <a:t>‹#›</a:t>
            </a:fld>
            <a:endParaRPr kumimoji="0" lang="en-US" dirty="0">
              <a:solidFill>
                <a:srgbClr val="FFFFFF"/>
              </a:solidFill>
            </a:endParaRPr>
          </a:p>
        </p:txBody>
      </p:sp>
    </p:spTree>
    <p:extLst>
      <p:ext uri="{BB962C8B-B14F-4D97-AF65-F5344CB8AC3E}">
        <p14:creationId xmlns:p14="http://schemas.microsoft.com/office/powerpoint/2010/main" val="14624757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pPr eaLnBrk="1" latinLnBrk="0" hangingPunct="1"/>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eaLnBrk="1" latinLnBrk="0" hangingPunct="1"/>
            <a:fld id="{EC43E5FE-C674-494D-AF63-5D23B619C4D2}" type="datetime1">
              <a:rPr lang="pt-BR" smtClean="0"/>
              <a:pPr eaLnBrk="1" latinLnBrk="0" hangingPunct="1"/>
              <a:t>01/08/2019</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dirty="0"/>
          </a:p>
        </p:txBody>
      </p:sp>
    </p:spTree>
    <p:extLst>
      <p:ext uri="{BB962C8B-B14F-4D97-AF65-F5344CB8AC3E}">
        <p14:creationId xmlns:p14="http://schemas.microsoft.com/office/powerpoint/2010/main" val="263915772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pPr eaLnBrk="1" latinLnBrk="0" hangingPunct="1"/>
            <a:fld id="{2C6B1FF6-39B9-40F5-8B67-33C6354A3D4F}" type="slidenum">
              <a:rPr kumimoji="0" lang="en-US" smtClean="0"/>
              <a:pPr eaLnBrk="1" latinLnBrk="0" hangingPunct="1"/>
              <a:t>‹#›</a:t>
            </a:fld>
            <a:endParaRPr kumimoji="0"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eaLnBrk="1" latinLnBrk="0" hangingPunct="1"/>
            <a:fld id="{DF3DB49C-27B4-CC49-AC60-FF7813FAB2DA}" type="datetime1">
              <a:rPr lang="pt-BR" smtClean="0"/>
              <a:pPr eaLnBrk="1" latinLnBrk="0" hangingPunct="1"/>
              <a:t>01/08/2019</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kumimoji="0" lang="en-US" dirty="0"/>
          </a:p>
        </p:txBody>
      </p:sp>
    </p:spTree>
    <p:extLst>
      <p:ext uri="{BB962C8B-B14F-4D97-AF65-F5344CB8AC3E}">
        <p14:creationId xmlns:p14="http://schemas.microsoft.com/office/powerpoint/2010/main" val="7974400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A01B1F21-6A45-7A4F-8867-0C3B36526C57}" type="datetime1">
              <a:rPr lang="pt-BR" smtClean="0"/>
              <a:pPr eaLnBrk="1" latinLnBrk="0" hangingPunct="1"/>
              <a:t>01/08/2019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p>
        </p:txBody>
      </p:sp>
    </p:spTree>
    <p:extLst>
      <p:ext uri="{BB962C8B-B14F-4D97-AF65-F5344CB8AC3E}">
        <p14:creationId xmlns:p14="http://schemas.microsoft.com/office/powerpoint/2010/main" val="2133171354"/>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pPr eaLnBrk="1" latinLnBrk="0" hangingPunct="1"/>
            <a:fld id="{2C6B1FF6-39B9-40F5-8B67-33C6354A3D4F}" type="slidenum">
              <a:rPr kumimoji="0" lang="en-US" smtClean="0"/>
              <a:pPr eaLnBrk="1" latinLnBrk="0" hangingPunct="1"/>
              <a:t>‹#›</a:t>
            </a:fld>
            <a:endParaRPr kumimoji="0"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D489D4D4-F620-564F-BCBB-8713B3684470}" type="datetime1">
              <a:rPr lang="pt-BR" smtClean="0"/>
              <a:pPr eaLnBrk="1" latinLnBrk="0" hangingPunct="1"/>
              <a:t>01/08/2019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2500846391"/>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346C08-B8EE-4E32-A904-DA228A086A6F}" type="datetime1">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3E4DF-769B-4139-BA74-E7F220C8B7A4}"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145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F2674-CEB2-4E10-86A2-C6E272B3E68E}" type="datetime1">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3E4DF-769B-4139-BA74-E7F220C8B7A4}" type="slidenum">
              <a:rPr lang="en-US" smtClean="0"/>
              <a:pPr/>
              <a:t>‹#›</a:t>
            </a:fld>
            <a:endParaRPr lang="en-US"/>
          </a:p>
        </p:txBody>
      </p:sp>
    </p:spTree>
    <p:extLst>
      <p:ext uri="{BB962C8B-B14F-4D97-AF65-F5344CB8AC3E}">
        <p14:creationId xmlns:p14="http://schemas.microsoft.com/office/powerpoint/2010/main" val="865840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6DC62D-72E7-4F37-A404-BE3ECB53DCA1}" type="datetime1">
              <a:rPr lang="en-US" smtClean="0"/>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3E4DF-769B-4139-BA74-E7F220C8B7A4}"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832879"/>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9A0A6F-958B-43F1-8CCC-137065672CF3}" type="datetime1">
              <a:rPr lang="en-US" smtClean="0"/>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D3E4DF-769B-4139-BA74-E7F220C8B7A4}" type="slidenum">
              <a:rPr lang="en-US" smtClean="0"/>
              <a:pPr/>
              <a:t>‹#›</a:t>
            </a:fld>
            <a:endParaRPr lang="en-US"/>
          </a:p>
        </p:txBody>
      </p:sp>
    </p:spTree>
    <p:extLst>
      <p:ext uri="{BB962C8B-B14F-4D97-AF65-F5344CB8AC3E}">
        <p14:creationId xmlns:p14="http://schemas.microsoft.com/office/powerpoint/2010/main" val="235478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3489B-C9B5-4D2B-91D5-10F740FA7437}" type="datetimeFigureOut">
              <a:rPr lang="en-US" smtClean="0"/>
              <a:t>8/1/2019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34350-E6A3-418F-AB80-7B01DFAAC521}" type="slidenum">
              <a:rPr lang="en-US" smtClean="0"/>
              <a:t>‹#›</a:t>
            </a:fld>
            <a:endParaRPr lang="en-US" dirty="0"/>
          </a:p>
        </p:txBody>
      </p:sp>
    </p:spTree>
    <p:extLst>
      <p:ext uri="{BB962C8B-B14F-4D97-AF65-F5344CB8AC3E}">
        <p14:creationId xmlns:p14="http://schemas.microsoft.com/office/powerpoint/2010/main" val="16218700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46D60CFD-F361-4893-9C3C-910087502190}" type="datetime1">
              <a:rPr lang="en-US" smtClean="0"/>
              <a:t>8/1/2019</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A5D3E4DF-769B-4139-BA74-E7F220C8B7A4}" type="slidenum">
              <a:rPr lang="en-US" smtClean="0"/>
              <a:pPr/>
              <a:t>‹#›</a:t>
            </a:fld>
            <a:endParaRPr lang="en-US"/>
          </a:p>
        </p:txBody>
      </p:sp>
    </p:spTree>
    <p:extLst>
      <p:ext uri="{BB962C8B-B14F-4D97-AF65-F5344CB8AC3E}">
        <p14:creationId xmlns:p14="http://schemas.microsoft.com/office/powerpoint/2010/main" val="262667470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F6D89CB5-783C-4A43-BEB7-23E8E8A5DECB}" type="datetimeFigureOut">
              <a:rPr lang="en-US" smtClean="0">
                <a:solidFill>
                  <a:prstClr val="black">
                    <a:tint val="75000"/>
                  </a:prstClr>
                </a:solidFill>
              </a:rPr>
              <a:pPr defTabSz="914305"/>
              <a:t>8/1/2019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E3587D91-0E1C-48EF-A49A-001D5D0B73D5}" type="slidenum">
              <a:rPr lang="en-US" smtClean="0">
                <a:solidFill>
                  <a:prstClr val="black">
                    <a:tint val="75000"/>
                  </a:prstClr>
                </a:solidFill>
              </a:rPr>
              <a:pPr defTabSz="914305"/>
              <a:t>‹#›</a:t>
            </a:fld>
            <a:endParaRPr lang="en-US" dirty="0">
              <a:solidFill>
                <a:prstClr val="black">
                  <a:tint val="75000"/>
                </a:prstClr>
              </a:solidFill>
            </a:endParaRPr>
          </a:p>
        </p:txBody>
      </p:sp>
    </p:spTree>
    <p:extLst>
      <p:ext uri="{BB962C8B-B14F-4D97-AF65-F5344CB8AC3E}">
        <p14:creationId xmlns:p14="http://schemas.microsoft.com/office/powerpoint/2010/main" val="36747948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F6D89CB5-783C-4A43-BEB7-23E8E8A5DECB}" type="datetimeFigureOut">
              <a:rPr lang="en-US" smtClean="0">
                <a:solidFill>
                  <a:prstClr val="black">
                    <a:tint val="75000"/>
                  </a:prstClr>
                </a:solidFill>
              </a:rPr>
              <a:pPr defTabSz="914305"/>
              <a:t>8/1/2019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E3587D91-0E1C-48EF-A49A-001D5D0B73D5}" type="slidenum">
              <a:rPr lang="en-US" smtClean="0">
                <a:solidFill>
                  <a:prstClr val="black">
                    <a:tint val="75000"/>
                  </a:prstClr>
                </a:solidFill>
              </a:rPr>
              <a:pPr defTabSz="914305"/>
              <a:t>‹#›</a:t>
            </a:fld>
            <a:endParaRPr lang="en-US" dirty="0">
              <a:solidFill>
                <a:prstClr val="black">
                  <a:tint val="75000"/>
                </a:prstClr>
              </a:solidFill>
            </a:endParaRPr>
          </a:p>
        </p:txBody>
      </p:sp>
    </p:spTree>
    <p:extLst>
      <p:ext uri="{BB962C8B-B14F-4D97-AF65-F5344CB8AC3E}">
        <p14:creationId xmlns:p14="http://schemas.microsoft.com/office/powerpoint/2010/main" val="44402799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043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1" r:id="rId5"/>
    <p:sldLayoutId id="2147483742" r:id="rId6"/>
  </p:sldLayoutIdLst>
  <p:txStyles>
    <p:titleStyle>
      <a:lvl1pPr algn="ctr" defTabSz="914079" rtl="0" eaLnBrk="1" latinLnBrk="0" hangingPunct="1">
        <a:spcBef>
          <a:spcPct val="0"/>
        </a:spcBef>
        <a:buNone/>
        <a:defRPr sz="4400" kern="1200">
          <a:solidFill>
            <a:schemeClr val="tx1"/>
          </a:solidFill>
          <a:latin typeface="+mj-lt"/>
          <a:ea typeface="+mj-ea"/>
          <a:cs typeface="+mj-cs"/>
        </a:defRPr>
      </a:lvl1pPr>
    </p:titleStyle>
    <p:bodyStyle>
      <a:lvl1pPr marL="342780" indent="-342780" algn="l" defTabSz="91407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89" indent="-285650" algn="l" defTabSz="91407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99" indent="-228519" algn="l" defTabSz="91407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3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7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70DC50B-0333-451C-AFB8-D7893A4C16C1}" type="datetimeFigureOut">
              <a:rPr lang="en-US" smtClean="0">
                <a:solidFill>
                  <a:prstClr val="black">
                    <a:tint val="75000"/>
                  </a:prstClr>
                </a:solidFill>
              </a:rPr>
              <a:pPr defTabSz="914400"/>
              <a:t>8/1/2019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D5A6039-9F42-4A04-92C8-D1E08245CE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60171741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C30FFF8-C7A4-4B93-A129-23E22FCC9593}" type="datetimeFigureOut">
              <a:rPr lang="en-US" smtClean="0">
                <a:solidFill>
                  <a:prstClr val="black">
                    <a:tint val="75000"/>
                  </a:prstClr>
                </a:solidFill>
              </a:rPr>
              <a:pPr defTabSz="914400"/>
              <a:t>8/1/2019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A47438B-E7D0-47FE-9C6E-CE7A37383A3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4434894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pt-B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pt-B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1BB03-FA16-F446-939D-F2B1E3B57733}" type="datetimeFigureOut">
              <a:rPr lang="en-US" smtClean="0"/>
              <a:t>8/1/2019</a:t>
            </a:fld>
            <a:endParaRPr lang="pt-B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3DEF1-2C7E-784F-A606-F9BD003ED604}" type="slidenum">
              <a:rPr lang="pt-BR" smtClean="0"/>
              <a:t>‹#›</a:t>
            </a:fld>
            <a:endParaRPr lang="pt-BR"/>
          </a:p>
        </p:txBody>
      </p:sp>
    </p:spTree>
    <p:extLst>
      <p:ext uri="{BB962C8B-B14F-4D97-AF65-F5344CB8AC3E}">
        <p14:creationId xmlns:p14="http://schemas.microsoft.com/office/powerpoint/2010/main" val="100871381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24453-4AC3-4429-B37C-0D709304A01C}" type="datetimeFigureOut">
              <a:rPr lang="en-US" smtClean="0"/>
              <a:t>8/1/2019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1C20A-4482-40BB-83B5-8D6D7256A9E3}" type="slidenum">
              <a:rPr lang="en-US" smtClean="0"/>
              <a:t>‹#›</a:t>
            </a:fld>
            <a:endParaRPr lang="en-US"/>
          </a:p>
        </p:txBody>
      </p:sp>
    </p:spTree>
    <p:extLst>
      <p:ext uri="{BB962C8B-B14F-4D97-AF65-F5344CB8AC3E}">
        <p14:creationId xmlns:p14="http://schemas.microsoft.com/office/powerpoint/2010/main" val="388254826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86804321-020B-764C-BDD1-E4409B306E03}" type="datetime1">
              <a:rPr lang="pt-BR" smtClean="0"/>
              <a:pPr algn="r" eaLnBrk="1" latinLnBrk="0" hangingPunct="1"/>
              <a:t>01/08/2019</a:t>
            </a:fld>
            <a:endParaRPr lang="en-US" sz="1400" dirty="0">
              <a:solidFill>
                <a:srgbClr val="FFFFFF"/>
              </a:solidFil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790246507"/>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97.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0.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5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5.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75.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75.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0.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75.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jpeg"/><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74.xml"/><Relationship Id="rId4" Type="http://schemas.openxmlformats.org/officeDocument/2006/relationships/image" Target="../media/image101.emf"/></Relationships>
</file>

<file path=ppt/slides/_rels/slide4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102.emf"/><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103.emf"/><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4.xml"/><Relationship Id="rId5" Type="http://schemas.openxmlformats.org/officeDocument/2006/relationships/image" Target="../media/image108.emf"/><Relationship Id="rId4" Type="http://schemas.openxmlformats.org/officeDocument/2006/relationships/image" Target="../media/image107.emf"/></Relationships>
</file>

<file path=ppt/slides/_rels/slide4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9.emf"/><Relationship Id="rId1" Type="http://schemas.openxmlformats.org/officeDocument/2006/relationships/slideLayout" Target="../slideLayouts/slideLayout74.xml"/><Relationship Id="rId4" Type="http://schemas.openxmlformats.org/officeDocument/2006/relationships/image" Target="../media/image110.emf"/></Relationships>
</file>

<file path=ppt/slides/_rels/slide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12.emf"/></Relationships>
</file>

<file path=ppt/slides/_rels/slide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75.xml"/><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emf"/><Relationship Id="rId1" Type="http://schemas.openxmlformats.org/officeDocument/2006/relationships/slideLayout" Target="../slideLayouts/slideLayout75.xml"/><Relationship Id="rId6" Type="http://schemas.openxmlformats.org/officeDocument/2006/relationships/image" Target="../media/image125.png"/><Relationship Id="rId5" Type="http://schemas.openxmlformats.org/officeDocument/2006/relationships/image" Target="../media/image124.emf"/><Relationship Id="rId4" Type="http://schemas.openxmlformats.org/officeDocument/2006/relationships/image" Target="../media/image123.emf"/></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28.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9.png"/><Relationship Id="rId7" Type="http://schemas.openxmlformats.org/officeDocument/2006/relationships/image" Target="../media/image56.png"/><Relationship Id="rId12"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64.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image" Target="../media/image130.png"/><Relationship Id="rId9" Type="http://schemas.openxmlformats.org/officeDocument/2006/relationships/image" Target="../media/image134.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6.xml"/><Relationship Id="rId7" Type="http://schemas.openxmlformats.org/officeDocument/2006/relationships/image" Target="../media/image142.png"/><Relationship Id="rId12" Type="http://schemas.openxmlformats.org/officeDocument/2006/relationships/image" Target="../media/image144.png"/><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141.png"/><Relationship Id="rId11" Type="http://schemas.openxmlformats.org/officeDocument/2006/relationships/image" Target="../media/image56.png"/><Relationship Id="rId5" Type="http://schemas.openxmlformats.org/officeDocument/2006/relationships/image" Target="../media/image139.emf"/><Relationship Id="rId10" Type="http://schemas.openxmlformats.org/officeDocument/2006/relationships/image" Target="../media/image143.png"/><Relationship Id="rId4" Type="http://schemas.openxmlformats.org/officeDocument/2006/relationships/oleObject" Target="../embeddings/oleObject1.bin"/><Relationship Id="rId9" Type="http://schemas.openxmlformats.org/officeDocument/2006/relationships/image" Target="../media/image140.emf"/></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8" Type="http://schemas.openxmlformats.org/officeDocument/2006/relationships/image" Target="../media/image139.emf"/><Relationship Id="rId3" Type="http://schemas.openxmlformats.org/officeDocument/2006/relationships/slideLayout" Target="../slideLayouts/slideLayout38.xml"/><Relationship Id="rId7" Type="http://schemas.openxmlformats.org/officeDocument/2006/relationships/oleObject" Target="../embeddings/oleObject4.bin"/><Relationship Id="rId12" Type="http://schemas.openxmlformats.org/officeDocument/2006/relationships/image" Target="../media/image140.emf"/><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146.emf"/><Relationship Id="rId11" Type="http://schemas.openxmlformats.org/officeDocument/2006/relationships/oleObject" Target="../embeddings/oleObject5.bin"/><Relationship Id="rId5" Type="http://schemas.openxmlformats.org/officeDocument/2006/relationships/oleObject" Target="../embeddings/oleObject3.bin"/><Relationship Id="rId10" Type="http://schemas.openxmlformats.org/officeDocument/2006/relationships/image" Target="../media/image142.png"/><Relationship Id="rId4" Type="http://schemas.openxmlformats.org/officeDocument/2006/relationships/notesSlide" Target="../notesSlides/notesSlide28.xml"/><Relationship Id="rId9" Type="http://schemas.openxmlformats.org/officeDocument/2006/relationships/image" Target="../media/image147.png"/></Relationships>
</file>

<file path=ppt/slides/_rels/slide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7.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outh_America"/>
          <p:cNvPicPr>
            <a:picLocks noChangeAspect="1" noChangeArrowheads="1"/>
          </p:cNvPicPr>
          <p:nvPr/>
        </p:nvPicPr>
        <p:blipFill>
          <a:blip r:embed="rId2" cstate="print"/>
          <a:srcRect/>
          <a:stretch>
            <a:fillRect/>
          </a:stretch>
        </p:blipFill>
        <p:spPr bwMode="auto">
          <a:xfrm>
            <a:off x="778" y="5029"/>
            <a:ext cx="9144000" cy="6858000"/>
          </a:xfrm>
          <a:prstGeom prst="rect">
            <a:avLst/>
          </a:prstGeom>
          <a:noFill/>
          <a:ln w="9525">
            <a:noFill/>
            <a:miter lim="800000"/>
            <a:headEnd/>
            <a:tailEnd/>
          </a:ln>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9" name="AutoShape 2" descr="Image result for ileaps logo"/>
          <p:cNvSpPr>
            <a:spLocks noChangeAspect="1" noChangeArrowheads="1"/>
          </p:cNvSpPr>
          <p:nvPr/>
        </p:nvSpPr>
        <p:spPr bwMode="auto">
          <a:xfrm>
            <a:off x="155575" y="-1524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1559859" y="152400"/>
            <a:ext cx="5480943"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i="1" dirty="0">
                <a:solidFill>
                  <a:srgbClr val="FFFF00"/>
                </a:solidFill>
                <a:effectLst>
                  <a:outerShdw blurRad="38100" dist="38100" dir="2700000" algn="tl">
                    <a:srgbClr val="000000">
                      <a:alpha val="43137"/>
                    </a:srgbClr>
                  </a:outerShdw>
                </a:effectLst>
              </a:rPr>
              <a:t>FAPESP Advanced School on Atmospheric Aerosols IFUSP – August 1, 2019</a:t>
            </a:r>
            <a:endParaRPr lang="en-US" sz="2000" b="1" i="1"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363071" y="4815568"/>
            <a:ext cx="8419415" cy="93871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a:solidFill>
                  <a:srgbClr val="FFFF00"/>
                </a:solidFill>
                <a:effectLst>
                  <a:outerShdw blurRad="38100" dist="38100" dir="2700000" algn="tl">
                    <a:srgbClr val="000000">
                      <a:alpha val="43137"/>
                    </a:srgbClr>
                  </a:outerShdw>
                </a:effectLst>
              </a:rPr>
              <a:t>Paulo Artaxo </a:t>
            </a:r>
            <a:br>
              <a:rPr lang="en-US" sz="3600" b="1" dirty="0">
                <a:solidFill>
                  <a:srgbClr val="FFFF00"/>
                </a:solidFill>
                <a:effectLst>
                  <a:outerShdw blurRad="38100" dist="38100" dir="2700000" algn="tl">
                    <a:srgbClr val="000000">
                      <a:alpha val="43137"/>
                    </a:srgbClr>
                  </a:outerShdw>
                </a:effectLst>
              </a:rPr>
            </a:br>
            <a:r>
              <a:rPr lang="en-US" sz="2300" dirty="0">
                <a:solidFill>
                  <a:srgbClr val="FFFF00"/>
                </a:solidFill>
                <a:effectLst>
                  <a:outerShdw blurRad="38100" dist="38100" dir="2700000" algn="tl">
                    <a:srgbClr val="000000">
                      <a:alpha val="43137"/>
                    </a:srgbClr>
                  </a:outerShdw>
                </a:effectLst>
              </a:rPr>
              <a:t>University of Sao Paulo, Brazil</a:t>
            </a:r>
          </a:p>
        </p:txBody>
      </p:sp>
      <p:sp>
        <p:nvSpPr>
          <p:cNvPr id="12" name="TextBox 11"/>
          <p:cNvSpPr txBox="1"/>
          <p:nvPr/>
        </p:nvSpPr>
        <p:spPr>
          <a:xfrm>
            <a:off x="307975" y="1998666"/>
            <a:ext cx="8301567" cy="258532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b="1" dirty="0">
                <a:solidFill>
                  <a:srgbClr val="FFFF00"/>
                </a:solidFill>
                <a:effectLst>
                  <a:outerShdw blurRad="38100" dist="38100" dir="2700000" algn="tl">
                    <a:srgbClr val="000000">
                      <a:alpha val="43137"/>
                    </a:srgbClr>
                  </a:outerShdw>
                </a:effectLst>
              </a:rPr>
              <a:t>Secondary Organic Aerosols formation in Amazonia and urban areas</a:t>
            </a:r>
          </a:p>
        </p:txBody>
      </p:sp>
    </p:spTree>
    <p:extLst>
      <p:ext uri="{BB962C8B-B14F-4D97-AF65-F5344CB8AC3E}">
        <p14:creationId xmlns:p14="http://schemas.microsoft.com/office/powerpoint/2010/main" val="70802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a:xfrm>
            <a:off x="8534400" y="6149384"/>
            <a:ext cx="609600" cy="44132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6B1FF6-39B9-40F5-8B67-33C6354A3D4F}" type="slidenum">
              <a:rPr kumimoji="0" lang="en-US" sz="1600" b="0" i="0" u="none" strike="noStrike" kern="1200" cap="none" spc="0" normalizeH="0" baseline="0" noProof="0" smtClean="0">
                <a:ln>
                  <a:noFill/>
                </a:ln>
                <a:solidFill>
                  <a:srgbClr val="FFFFFF"/>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6" name="Picture 1"/>
          <p:cNvPicPr>
            <a:picLocks noChangeAspect="1"/>
          </p:cNvPicPr>
          <p:nvPr/>
        </p:nvPicPr>
        <p:blipFill>
          <a:blip r:embed="rId3"/>
          <a:stretch>
            <a:fillRect/>
          </a:stretch>
        </p:blipFill>
        <p:spPr>
          <a:xfrm>
            <a:off x="225979" y="987552"/>
            <a:ext cx="8757383" cy="3628141"/>
          </a:xfrm>
          <a:prstGeom prst="rect">
            <a:avLst/>
          </a:prstGeom>
        </p:spPr>
      </p:pic>
      <p:sp>
        <p:nvSpPr>
          <p:cNvPr id="7" name="Espaço Reservado para Conteúdo 3"/>
          <p:cNvSpPr txBox="1">
            <a:spLocks/>
          </p:cNvSpPr>
          <p:nvPr/>
        </p:nvSpPr>
        <p:spPr>
          <a:xfrm>
            <a:off x="6897228" y="4578416"/>
            <a:ext cx="1938924" cy="415331"/>
          </a:xfrm>
          <a:prstGeom prst="rect">
            <a:avLst/>
          </a:prstGeom>
        </p:spPr>
        <p:txBody>
          <a:bodyPr anchor="ctr">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a:buNone/>
              <a:tabLst/>
              <a:defRPr/>
            </a:pPr>
            <a:r>
              <a:rPr kumimoji="0" lang="en-US" sz="1600" b="0" i="0" u="none" strike="noStrike" kern="1200" cap="none" spc="0" normalizeH="0" baseline="0" noProof="0" dirty="0">
                <a:ln>
                  <a:noFill/>
                </a:ln>
                <a:solidFill>
                  <a:prstClr val="black"/>
                </a:solidFill>
                <a:effectLst/>
                <a:uLnTx/>
                <a:uFillTx/>
                <a:latin typeface="Myriad Pro" charset="0"/>
                <a:ea typeface="Myriad Pro" charset="0"/>
                <a:cs typeface="Myriad Pro" charset="0"/>
              </a:rPr>
              <a:t> </a:t>
            </a:r>
            <a:r>
              <a:rPr kumimoji="0" lang="en-US" sz="1600" b="0" i="0" u="none" strike="noStrike" kern="1200" cap="none" spc="0" normalizeH="0" baseline="0" noProof="0" dirty="0" err="1">
                <a:ln>
                  <a:noFill/>
                </a:ln>
                <a:solidFill>
                  <a:prstClr val="black"/>
                </a:solidFill>
                <a:effectLst/>
                <a:uLnTx/>
                <a:uFillTx/>
                <a:latin typeface="Myriad Pro" charset="0"/>
                <a:ea typeface="Myriad Pro" charset="0"/>
                <a:cs typeface="Myriad Pro" charset="0"/>
              </a:rPr>
              <a:t>Hodzic</a:t>
            </a:r>
            <a:r>
              <a:rPr kumimoji="0" lang="en-US" sz="1600" b="0" i="0" u="none" strike="noStrike" kern="1200" cap="none" spc="0" normalizeH="0" baseline="0" noProof="0" dirty="0">
                <a:ln>
                  <a:noFill/>
                </a:ln>
                <a:solidFill>
                  <a:prstClr val="black"/>
                </a:solidFill>
                <a:effectLst/>
                <a:uLnTx/>
                <a:uFillTx/>
                <a:latin typeface="Myriad Pro" charset="0"/>
                <a:ea typeface="Myriad Pro" charset="0"/>
                <a:cs typeface="Myriad Pro" charset="0"/>
              </a:rPr>
              <a:t> </a:t>
            </a:r>
            <a:r>
              <a:rPr kumimoji="0" lang="en-US" sz="1600" b="0" i="1" u="none" strike="noStrike" kern="1200" cap="none" spc="0" normalizeH="0" baseline="0" noProof="0" dirty="0">
                <a:ln>
                  <a:noFill/>
                </a:ln>
                <a:solidFill>
                  <a:prstClr val="black"/>
                </a:solidFill>
                <a:effectLst/>
                <a:uLnTx/>
                <a:uFillTx/>
                <a:latin typeface="Myriad Pro" charset="0"/>
                <a:ea typeface="Myriad Pro" charset="0"/>
                <a:cs typeface="Myriad Pro" charset="0"/>
              </a:rPr>
              <a:t>et al</a:t>
            </a:r>
            <a:r>
              <a:rPr kumimoji="0" lang="en-US" sz="1600" b="0" i="0" u="none" strike="noStrike" kern="1200" cap="none" spc="0" normalizeH="0" baseline="0" noProof="0" dirty="0">
                <a:ln>
                  <a:noFill/>
                </a:ln>
                <a:solidFill>
                  <a:prstClr val="black"/>
                </a:solidFill>
                <a:effectLst/>
                <a:uLnTx/>
                <a:uFillTx/>
                <a:latin typeface="Myriad Pro" charset="0"/>
                <a:ea typeface="Myriad Pro" charset="0"/>
                <a:cs typeface="Myriad Pro" charset="0"/>
              </a:rPr>
              <a:t>. (</a:t>
            </a:r>
            <a:r>
              <a:rPr kumimoji="0" lang="en-US" sz="1500" b="0" i="0" u="none" strike="noStrike" kern="1200" cap="none" spc="0" normalizeH="0" baseline="0" noProof="0" dirty="0">
                <a:ln>
                  <a:noFill/>
                </a:ln>
                <a:solidFill>
                  <a:prstClr val="black"/>
                </a:solidFill>
                <a:effectLst/>
                <a:uLnTx/>
                <a:uFillTx/>
                <a:latin typeface="Myriad Pro" charset="0"/>
                <a:ea typeface="Myriad Pro" charset="0"/>
                <a:cs typeface="Myriad Pro" charset="0"/>
              </a:rPr>
              <a:t>2016</a:t>
            </a:r>
            <a:r>
              <a:rPr kumimoji="0" lang="en-US" sz="1400" b="0" i="0" u="none" strike="noStrike" kern="1200" cap="none" spc="0" normalizeH="0" baseline="0" noProof="0" dirty="0">
                <a:ln>
                  <a:noFill/>
                </a:ln>
                <a:solidFill>
                  <a:prstClr val="black"/>
                </a:solidFill>
                <a:effectLst/>
                <a:uLnTx/>
                <a:uFillTx/>
                <a:latin typeface="Myriad Pro" charset="0"/>
                <a:ea typeface="Myriad Pro" charset="0"/>
                <a:cs typeface="Myriad Pro" charset="0"/>
              </a:rPr>
              <a:t>)</a:t>
            </a:r>
          </a:p>
        </p:txBody>
      </p:sp>
      <p:sp>
        <p:nvSpPr>
          <p:cNvPr id="8" name="Espaço Reservado para Conteúdo 4"/>
          <p:cNvSpPr txBox="1">
            <a:spLocks/>
          </p:cNvSpPr>
          <p:nvPr/>
        </p:nvSpPr>
        <p:spPr>
          <a:xfrm>
            <a:off x="225979" y="4956470"/>
            <a:ext cx="8503920" cy="1412110"/>
          </a:xfrm>
          <a:prstGeom prst="rect">
            <a:avLst/>
          </a:prstGeom>
        </p:spPr>
        <p:txBody>
          <a:bodyPr anchor="ctr">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ct val="20000"/>
              </a:spcBef>
              <a:spcAft>
                <a:spcPts val="0"/>
              </a:spcAft>
              <a:buClr>
                <a:srgbClr val="D16349"/>
              </a:buClr>
              <a:buSzPct val="85000"/>
              <a:buFont typeface="Wingdings 2"/>
              <a:buChar char=""/>
              <a:tabLst/>
              <a:defRPr/>
            </a:pPr>
            <a:r>
              <a:rPr kumimoji="0" lang="en-US" sz="2200" b="0" i="0" u="none" strike="noStrike" kern="1200" cap="none" spc="0" normalizeH="0" baseline="0" noProof="0" dirty="0">
                <a:ln>
                  <a:noFill/>
                </a:ln>
                <a:solidFill>
                  <a:prstClr val="black"/>
                </a:solidFill>
                <a:effectLst/>
                <a:uLnTx/>
                <a:uFillTx/>
                <a:latin typeface="Myriad Pro" charset="0"/>
                <a:ea typeface="Myriad Pro" charset="0"/>
                <a:cs typeface="Myriad Pro" charset="0"/>
              </a:rPr>
              <a:t>Total emission range of global SOA: </a:t>
            </a:r>
            <a:r>
              <a:rPr kumimoji="0" lang="en-US" sz="2200" b="0" i="0" u="none" strike="noStrike" kern="1200" cap="none" spc="0" normalizeH="0" baseline="0" noProof="0" dirty="0">
                <a:ln>
                  <a:noFill/>
                </a:ln>
                <a:solidFill>
                  <a:prstClr val="black"/>
                </a:solidFill>
                <a:effectLst/>
                <a:uLnTx/>
                <a:uFillTx/>
                <a:latin typeface="Georgia"/>
                <a:ea typeface="MS PGothic" panose="020B0600070205080204" pitchFamily="34" charset="-128"/>
                <a:cs typeface="MS PGothic" charset="0"/>
              </a:rPr>
              <a:t>10 to 500 Tg/year;</a:t>
            </a:r>
            <a:endParaRPr kumimoji="0" lang="en-US" sz="2200" b="0" i="0" u="none" strike="noStrike" kern="1200" cap="none" spc="0" normalizeH="0" baseline="0" noProof="0" dirty="0">
              <a:ln>
                <a:noFill/>
              </a:ln>
              <a:solidFill>
                <a:prstClr val="black"/>
              </a:solidFill>
              <a:effectLst/>
              <a:uLnTx/>
              <a:uFillTx/>
              <a:latin typeface="Myriad Pro" charset="0"/>
              <a:ea typeface="Myriad Pro" charset="0"/>
              <a:cs typeface="Myriad Pro" charset="0"/>
            </a:endParaRPr>
          </a:p>
          <a:p>
            <a:pPr marL="274320" marR="0" lvl="0" indent="-274320" algn="l" defTabSz="914400" rtl="0" eaLnBrk="1" fontAlgn="auto" latinLnBrk="0" hangingPunct="1">
              <a:lnSpc>
                <a:spcPct val="100000"/>
              </a:lnSpc>
              <a:spcBef>
                <a:spcPct val="20000"/>
              </a:spcBef>
              <a:spcAft>
                <a:spcPts val="0"/>
              </a:spcAft>
              <a:buClr>
                <a:srgbClr val="D16349"/>
              </a:buClr>
              <a:buSzPct val="85000"/>
              <a:buFont typeface="Wingdings 2"/>
              <a:buChar char=""/>
              <a:tabLst/>
              <a:defRPr/>
            </a:pPr>
            <a:r>
              <a:rPr kumimoji="0" lang="en-US" sz="2200" b="0" i="0" u="none" strike="noStrike" kern="1200" cap="none" spc="0" normalizeH="0" baseline="0" noProof="0" dirty="0">
                <a:ln>
                  <a:noFill/>
                </a:ln>
                <a:solidFill>
                  <a:prstClr val="black"/>
                </a:solidFill>
                <a:effectLst/>
                <a:uLnTx/>
                <a:uFillTx/>
                <a:latin typeface="Myriad Pro" charset="0"/>
                <a:ea typeface="Myriad Pro" charset="0"/>
                <a:cs typeface="Myriad Pro" charset="0"/>
              </a:rPr>
              <a:t>Degree of ABSURD uncertainty;</a:t>
            </a:r>
          </a:p>
          <a:p>
            <a:pPr marL="274320" marR="0" lvl="0" indent="-274320" algn="l" defTabSz="914400" rtl="0" eaLnBrk="1" fontAlgn="auto" latinLnBrk="0" hangingPunct="1">
              <a:lnSpc>
                <a:spcPct val="100000"/>
              </a:lnSpc>
              <a:spcBef>
                <a:spcPct val="20000"/>
              </a:spcBef>
              <a:spcAft>
                <a:spcPts val="0"/>
              </a:spcAft>
              <a:buClr>
                <a:srgbClr val="D16349"/>
              </a:buClr>
              <a:buSzPct val="85000"/>
              <a:buFont typeface="Wingdings 2"/>
              <a:buChar char=""/>
              <a:tabLst/>
              <a:defRPr/>
            </a:pPr>
            <a:r>
              <a:rPr kumimoji="0" lang="en-US" sz="2200" b="0" i="0" u="none" strike="noStrike" kern="1200" cap="none" spc="0" normalizeH="0" baseline="0" noProof="0" dirty="0">
                <a:ln>
                  <a:noFill/>
                </a:ln>
                <a:solidFill>
                  <a:prstClr val="black"/>
                </a:solidFill>
                <a:effectLst/>
                <a:uLnTx/>
                <a:uFillTx/>
                <a:latin typeface="Myriad Pro" charset="0"/>
                <a:ea typeface="Myriad Pro" charset="0"/>
                <a:cs typeface="Myriad Pro" charset="0"/>
              </a:rPr>
              <a:t>Generally, from 60% to 80% of the total aerosol mass is SOA</a:t>
            </a:r>
          </a:p>
        </p:txBody>
      </p:sp>
      <p:sp>
        <p:nvSpPr>
          <p:cNvPr id="9" name="Título 2"/>
          <p:cNvSpPr txBox="1">
            <a:spLocks/>
          </p:cNvSpPr>
          <p:nvPr/>
        </p:nvSpPr>
        <p:spPr>
          <a:xfrm>
            <a:off x="301752" y="228600"/>
            <a:ext cx="8534400"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8CADAE">
                    <a:shade val="75000"/>
                  </a:srgbClr>
                </a:solidFill>
                <a:effectLst/>
                <a:uLnTx/>
                <a:uFillTx/>
                <a:latin typeface="Calibri" panose="020F0502020204030204" pitchFamily="34" charset="0"/>
                <a:ea typeface="Myriad Pro" charset="0"/>
                <a:cs typeface="Calibri" panose="020F0502020204030204" pitchFamily="34" charset="0"/>
              </a:rPr>
              <a:t>Total Global SOA Emissions Range</a:t>
            </a:r>
            <a:endParaRPr kumimoji="0" lang="pt-BR" sz="4000" b="1" i="0" u="none" strike="noStrike" kern="1200" cap="none" spc="0" normalizeH="0" baseline="0" noProof="0" dirty="0">
              <a:ln>
                <a:noFill/>
              </a:ln>
              <a:solidFill>
                <a:srgbClr val="8CADAE">
                  <a:shade val="75000"/>
                </a:srgbClr>
              </a:solidFill>
              <a:effectLst/>
              <a:uLnTx/>
              <a:uFillTx/>
              <a:latin typeface="Calibri" panose="020F0502020204030204" pitchFamily="34" charset="0"/>
              <a:ea typeface="Myriad Pro" charset="0"/>
              <a:cs typeface="Calibri" panose="020F0502020204030204" pitchFamily="34" charset="0"/>
            </a:endParaRPr>
          </a:p>
        </p:txBody>
      </p:sp>
    </p:spTree>
    <p:extLst>
      <p:ext uri="{BB962C8B-B14F-4D97-AF65-F5344CB8AC3E}">
        <p14:creationId xmlns:p14="http://schemas.microsoft.com/office/powerpoint/2010/main" val="1281293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11" y="1265925"/>
            <a:ext cx="8736482" cy="2958130"/>
          </a:xfrm>
          <a:prstGeom prst="rect">
            <a:avLst/>
          </a:prstGeom>
        </p:spPr>
      </p:pic>
      <p:sp>
        <p:nvSpPr>
          <p:cNvPr id="7" name="Espaço Reservado para Conteúdo 4"/>
          <p:cNvSpPr txBox="1">
            <a:spLocks/>
          </p:cNvSpPr>
          <p:nvPr/>
        </p:nvSpPr>
        <p:spPr>
          <a:xfrm>
            <a:off x="200711" y="4684009"/>
            <a:ext cx="8503920" cy="1723819"/>
          </a:xfrm>
          <a:prstGeom prst="rect">
            <a:avLst/>
          </a:prstGeom>
        </p:spPr>
        <p:txBody>
          <a:bodyPr anchor="ctr">
            <a:normAutofit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gn="just"/>
            <a:r>
              <a:rPr lang="en-US" sz="2000" dirty="0">
                <a:latin typeface="Myriad Pro" charset="0"/>
                <a:ea typeface="Myriad Pro" charset="0"/>
                <a:cs typeface="Myriad Pro" charset="0"/>
              </a:rPr>
              <a:t>15 years ago, SOA was basically unknown information; At that time there was no necessary instrumentation.</a:t>
            </a:r>
          </a:p>
          <a:p>
            <a:pPr algn="just"/>
            <a:r>
              <a:rPr lang="en-US" sz="2000" dirty="0">
                <a:latin typeface="Myriad Pro" charset="0"/>
                <a:ea typeface="Myriad Pro" charset="0"/>
                <a:cs typeface="Myriad Pro" charset="0"/>
              </a:rPr>
              <a:t>Today in 2018, It is not explicitly included in all climate model;</a:t>
            </a:r>
          </a:p>
          <a:p>
            <a:pPr algn="just"/>
            <a:r>
              <a:rPr lang="en-US" sz="2000" dirty="0">
                <a:latin typeface="Myriad Pro" charset="0"/>
                <a:ea typeface="Myriad Pro" charset="0"/>
                <a:cs typeface="Myriad Pro" charset="0"/>
              </a:rPr>
              <a:t>Even models like WRF-</a:t>
            </a:r>
            <a:r>
              <a:rPr lang="en-US" sz="2000" dirty="0" err="1">
                <a:latin typeface="Myriad Pro" charset="0"/>
                <a:ea typeface="Myriad Pro" charset="0"/>
                <a:cs typeface="Myriad Pro" charset="0"/>
              </a:rPr>
              <a:t>Chem</a:t>
            </a:r>
            <a:r>
              <a:rPr lang="en-US" sz="2000" dirty="0">
                <a:latin typeface="Myriad Pro" charset="0"/>
                <a:ea typeface="Myriad Pro" charset="0"/>
                <a:cs typeface="Myriad Pro" charset="0"/>
              </a:rPr>
              <a:t> do not include all SOA production mechanisms (urban or remote).</a:t>
            </a:r>
          </a:p>
        </p:txBody>
      </p:sp>
      <p:sp>
        <p:nvSpPr>
          <p:cNvPr id="8" name="Espaço Reservado para Conteúdo 3"/>
          <p:cNvSpPr txBox="1">
            <a:spLocks/>
          </p:cNvSpPr>
          <p:nvPr/>
        </p:nvSpPr>
        <p:spPr>
          <a:xfrm>
            <a:off x="203759" y="4224055"/>
            <a:ext cx="2435269" cy="415331"/>
          </a:xfrm>
          <a:prstGeom prst="rect">
            <a:avLst/>
          </a:prstGeom>
        </p:spPr>
        <p:txBody>
          <a:bodyPr anchor="ctr">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en-US" sz="1400" dirty="0">
                <a:latin typeface="Myriad Pro" charset="0"/>
                <a:ea typeface="Myriad Pro" charset="0"/>
                <a:cs typeface="Myriad Pro" charset="0"/>
              </a:rPr>
              <a:t> </a:t>
            </a:r>
            <a:r>
              <a:rPr lang="en-US" sz="1400" dirty="0" err="1">
                <a:latin typeface="Myriad Pro" charset="0"/>
                <a:ea typeface="Myriad Pro" charset="0"/>
                <a:cs typeface="Myriad Pro" charset="0"/>
              </a:rPr>
              <a:t>Heald</a:t>
            </a:r>
            <a:r>
              <a:rPr lang="en-US" sz="1400" dirty="0">
                <a:latin typeface="Myriad Pro" charset="0"/>
                <a:ea typeface="Myriad Pro" charset="0"/>
                <a:cs typeface="Myriad Pro" charset="0"/>
              </a:rPr>
              <a:t> </a:t>
            </a:r>
            <a:r>
              <a:rPr lang="en-US" sz="1400" i="1" dirty="0">
                <a:latin typeface="Myriad Pro" charset="0"/>
                <a:ea typeface="Myriad Pro" charset="0"/>
                <a:cs typeface="Myriad Pro" charset="0"/>
              </a:rPr>
              <a:t>et al</a:t>
            </a:r>
            <a:r>
              <a:rPr lang="en-US" sz="1400" dirty="0">
                <a:latin typeface="Myriad Pro" charset="0"/>
                <a:ea typeface="Myriad Pro" charset="0"/>
                <a:cs typeface="Myriad Pro" charset="0"/>
              </a:rPr>
              <a:t>. (2005)</a:t>
            </a:r>
            <a:endParaRPr lang="pt-BR" sz="1400" dirty="0">
              <a:latin typeface="Myriad Pro" charset="0"/>
              <a:ea typeface="Myriad Pro" charset="0"/>
              <a:cs typeface="Myriad Pro" charset="0"/>
            </a:endParaRPr>
          </a:p>
        </p:txBody>
      </p:sp>
      <p:sp>
        <p:nvSpPr>
          <p:cNvPr id="9" name="Título 2"/>
          <p:cNvSpPr txBox="1">
            <a:spLocks/>
          </p:cNvSpPr>
          <p:nvPr/>
        </p:nvSpPr>
        <p:spPr>
          <a:xfrm>
            <a:off x="342443" y="450172"/>
            <a:ext cx="8226552"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2800" b="1" dirty="0">
                <a:latin typeface="Myriad Pro" charset="0"/>
                <a:ea typeface="Myriad Pro" charset="0"/>
                <a:cs typeface="Myriad Pro" charset="0"/>
              </a:rPr>
              <a:t>SOA Modeling / Simulation of Profile Evolution</a:t>
            </a:r>
            <a:endParaRPr lang="pt-BR" sz="2800" b="1" dirty="0">
              <a:latin typeface="Myriad Pro" charset="0"/>
              <a:ea typeface="Myriad Pro" charset="0"/>
              <a:cs typeface="Myriad Pro" charset="0"/>
            </a:endParaRPr>
          </a:p>
        </p:txBody>
      </p:sp>
    </p:spTree>
    <p:extLst>
      <p:ext uri="{BB962C8B-B14F-4D97-AF65-F5344CB8AC3E}">
        <p14:creationId xmlns:p14="http://schemas.microsoft.com/office/powerpoint/2010/main" val="147947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ropbox\Temp Dropbox\Figures new Dec 2012\VOCs e aerools Figure Dez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05486"/>
            <a:ext cx="3932238" cy="6494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815" y="316523"/>
            <a:ext cx="488114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2000" b="1" i="0" u="none" strike="noStrike" kern="0" cap="none" spc="0" normalizeH="0" baseline="0" noProof="0" dirty="0">
                <a:ln>
                  <a:noFill/>
                </a:ln>
                <a:solidFill>
                  <a:sysClr val="windowText" lastClr="000000"/>
                </a:solidFill>
                <a:effectLst/>
                <a:uLnTx/>
                <a:uFillTx/>
                <a:latin typeface="Calibri" panose="020F0502020204030204" pitchFamily="34" charset="0"/>
              </a:rPr>
              <a:t>Química Atmosférica e Mudanças Climáticas</a:t>
            </a:r>
            <a:endPar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5" name="TextBox 4"/>
          <p:cNvSpPr txBox="1"/>
          <p:nvPr/>
        </p:nvSpPr>
        <p:spPr>
          <a:xfrm>
            <a:off x="219807" y="893417"/>
            <a:ext cx="4711159" cy="31393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err="1">
                <a:ln>
                  <a:noFill/>
                </a:ln>
                <a:solidFill>
                  <a:sysClr val="windowText" lastClr="000000"/>
                </a:solidFill>
                <a:effectLst/>
                <a:uLnTx/>
                <a:uFillTx/>
              </a:rPr>
              <a:t>VOCs</a:t>
            </a:r>
            <a:r>
              <a:rPr kumimoji="0" lang="pt-BR" sz="1800" b="1" i="0" u="none" strike="noStrike" kern="0" cap="none" spc="0" normalizeH="0" baseline="0" noProof="0" dirty="0">
                <a:ln>
                  <a:noFill/>
                </a:ln>
                <a:solidFill>
                  <a:sysClr val="windowText" lastClr="000000"/>
                </a:solidFill>
                <a:effectLst/>
                <a:uLnTx/>
                <a:uFillTx/>
              </a:rPr>
              <a:t> em fase gasosa: Ozônio</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err="1">
                <a:ln>
                  <a:noFill/>
                </a:ln>
                <a:solidFill>
                  <a:sysClr val="windowText" lastClr="000000"/>
                </a:solidFill>
                <a:effectLst/>
                <a:uLnTx/>
                <a:uFillTx/>
              </a:rPr>
              <a:t>VOCs</a:t>
            </a:r>
            <a:r>
              <a:rPr kumimoji="0" lang="pt-BR" sz="1800" b="1" i="0" u="none" strike="noStrike" kern="0" cap="none" spc="0" normalizeH="0" baseline="0" noProof="0" dirty="0">
                <a:ln>
                  <a:noFill/>
                </a:ln>
                <a:solidFill>
                  <a:sysClr val="windowText" lastClr="000000"/>
                </a:solidFill>
                <a:effectLst/>
                <a:uLnTx/>
                <a:uFillTx/>
              </a:rPr>
              <a:t> e produção de aerossóis secundários</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rPr>
              <a:t>Meia vida de metano controlada</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rPr>
              <a:t>pelo radical OH</a:t>
            </a:r>
            <a:r>
              <a:rPr kumimoji="0" lang="pt-BR" sz="1800" b="1" i="0" u="none" strike="noStrike" kern="0" cap="none" spc="0" normalizeH="0" baseline="3000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rPr>
              <a:t>Monóxido de carbono (CO): importante no balanço de carbono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25" y="3810000"/>
            <a:ext cx="4725948"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1752" y="6477000"/>
            <a:ext cx="4573688"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ysClr val="windowText" lastClr="000000"/>
                </a:solidFill>
                <a:effectLst/>
                <a:uLnTx/>
                <a:uFillTx/>
              </a:rPr>
              <a:t>Aumento de ozônio (2010-1850) Máximo diário</a:t>
            </a:r>
            <a:endParaRPr kumimoji="0" lang="en-US" sz="1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022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6102" y="1198584"/>
            <a:ext cx="7911793" cy="518298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52404" y="60511"/>
            <a:ext cx="8639190" cy="1077218"/>
          </a:xfrm>
          <a:prstGeom prst="rect">
            <a:avLst/>
          </a:prstGeom>
          <a:noFill/>
        </p:spPr>
        <p:txBody>
          <a:bodyPr wrap="square" rtlCol="0">
            <a:spAutoFit/>
          </a:bodyPr>
          <a:lstStyle/>
          <a:p>
            <a:pPr algn="ctr"/>
            <a:r>
              <a:rPr lang="en-US" sz="3200" b="1" dirty="0">
                <a:ea typeface="Calibri" panose="020F0502020204030204" pitchFamily="34" charset="0"/>
              </a:rPr>
              <a:t>Production of IEPOX-derived PM from the </a:t>
            </a:r>
            <a:r>
              <a:rPr lang="en-US" sz="3200" b="1" dirty="0" err="1">
                <a:ea typeface="Calibri" panose="020F0502020204030204" pitchFamily="34" charset="0"/>
              </a:rPr>
              <a:t>photooxidation</a:t>
            </a:r>
            <a:r>
              <a:rPr lang="en-US" sz="3200" b="1" dirty="0">
                <a:ea typeface="Calibri" panose="020F0502020204030204" pitchFamily="34" charset="0"/>
              </a:rPr>
              <a:t> of isoprene</a:t>
            </a:r>
            <a:endParaRPr lang="en-US" sz="3200" b="1" dirty="0"/>
          </a:p>
        </p:txBody>
      </p:sp>
      <p:sp>
        <p:nvSpPr>
          <p:cNvPr id="7" name="TextBox 6"/>
          <p:cNvSpPr txBox="1"/>
          <p:nvPr/>
        </p:nvSpPr>
        <p:spPr>
          <a:xfrm>
            <a:off x="7133665" y="6442424"/>
            <a:ext cx="1928092" cy="369332"/>
          </a:xfrm>
          <a:prstGeom prst="rect">
            <a:avLst/>
          </a:prstGeom>
          <a:noFill/>
        </p:spPr>
        <p:txBody>
          <a:bodyPr wrap="none" rtlCol="0">
            <a:spAutoFit/>
          </a:bodyPr>
          <a:lstStyle/>
          <a:p>
            <a:r>
              <a:rPr lang="en-US" i="1" dirty="0" err="1"/>
              <a:t>Suzane</a:t>
            </a:r>
            <a:r>
              <a:rPr lang="en-US" i="1" dirty="0"/>
              <a:t> de </a:t>
            </a:r>
            <a:r>
              <a:rPr lang="en-US" i="1" dirty="0" err="1"/>
              <a:t>Sá</a:t>
            </a:r>
            <a:r>
              <a:rPr lang="en-US" i="1" dirty="0"/>
              <a:t> 2016</a:t>
            </a:r>
          </a:p>
        </p:txBody>
      </p:sp>
    </p:spTree>
    <p:extLst>
      <p:ext uri="{BB962C8B-B14F-4D97-AF65-F5344CB8AC3E}">
        <p14:creationId xmlns:p14="http://schemas.microsoft.com/office/powerpoint/2010/main" val="2789629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2898" y="764087"/>
            <a:ext cx="7637595" cy="567710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47178" y="153185"/>
            <a:ext cx="8996822"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VOCs, SOA, CCN to the canopy processes in Amazonia</a:t>
            </a:r>
          </a:p>
        </p:txBody>
      </p:sp>
      <p:sp>
        <p:nvSpPr>
          <p:cNvPr id="4" name="TextBox 3"/>
          <p:cNvSpPr txBox="1"/>
          <p:nvPr/>
        </p:nvSpPr>
        <p:spPr>
          <a:xfrm>
            <a:off x="6616871" y="6528874"/>
            <a:ext cx="2362378" cy="338554"/>
          </a:xfrm>
          <a:prstGeom prst="rect">
            <a:avLst/>
          </a:prstGeom>
          <a:noFill/>
        </p:spPr>
        <p:txBody>
          <a:bodyPr wrap="none" rtlCol="0">
            <a:spAutoFit/>
          </a:bodyPr>
          <a:lstStyle/>
          <a:p>
            <a:r>
              <a:rPr lang="en-US" sz="1600" i="1" dirty="0">
                <a:latin typeface="Calibri" panose="020F0502020204030204" pitchFamily="34" charset="0"/>
                <a:cs typeface="Calibri" panose="020F0502020204030204" pitchFamily="34" charset="0"/>
              </a:rPr>
              <a:t>Fuentes et al., BAMS 2016</a:t>
            </a:r>
          </a:p>
        </p:txBody>
      </p:sp>
    </p:spTree>
    <p:extLst>
      <p:ext uri="{BB962C8B-B14F-4D97-AF65-F5344CB8AC3E}">
        <p14:creationId xmlns:p14="http://schemas.microsoft.com/office/powerpoint/2010/main" val="2559539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23092" y="1905000"/>
            <a:ext cx="4669089" cy="375946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5169" y="304800"/>
            <a:ext cx="4757012" cy="1107996"/>
          </a:xfrm>
          <a:prstGeom prst="rect">
            <a:avLst/>
          </a:prstGeom>
        </p:spPr>
        <p:txBody>
          <a:bodyPr wrap="square">
            <a:spAutoFit/>
          </a:bodyPr>
          <a:lstStyle/>
          <a:p>
            <a:pPr algn="ctr"/>
            <a:r>
              <a:rPr lang="en-US" sz="2200" b="1" dirty="0">
                <a:solidFill>
                  <a:srgbClr val="000000"/>
                </a:solidFill>
                <a:effectLst>
                  <a:outerShdw blurRad="38100" dist="38100" dir="2700000" algn="tl">
                    <a:srgbClr val="000000">
                      <a:alpha val="43137"/>
                    </a:srgbClr>
                  </a:outerShdw>
                </a:effectLst>
              </a:rPr>
              <a:t>Conceptual overview of</a:t>
            </a:r>
            <a:br>
              <a:rPr lang="en-US" sz="2200" b="1" dirty="0">
                <a:solidFill>
                  <a:srgbClr val="000000"/>
                </a:solidFill>
                <a:effectLst>
                  <a:outerShdw blurRad="38100" dist="38100" dir="2700000" algn="tl">
                    <a:srgbClr val="000000">
                      <a:alpha val="43137"/>
                    </a:srgbClr>
                  </a:outerShdw>
                </a:effectLst>
              </a:rPr>
            </a:br>
            <a:r>
              <a:rPr lang="en-US" sz="2200" b="1" dirty="0">
                <a:solidFill>
                  <a:srgbClr val="000000"/>
                </a:solidFill>
                <a:effectLst>
                  <a:outerShdw blurRad="38100" dist="38100" dir="2700000" algn="tl">
                    <a:srgbClr val="000000">
                      <a:alpha val="43137"/>
                    </a:srgbClr>
                  </a:outerShdw>
                </a:effectLst>
              </a:rPr>
              <a:t>terrestrial carbon cycle –</a:t>
            </a:r>
            <a:br>
              <a:rPr lang="en-US" sz="2200" b="1" dirty="0">
                <a:solidFill>
                  <a:srgbClr val="000000"/>
                </a:solidFill>
                <a:effectLst>
                  <a:outerShdw blurRad="38100" dist="38100" dir="2700000" algn="tl">
                    <a:srgbClr val="000000">
                      <a:alpha val="43137"/>
                    </a:srgbClr>
                  </a:outerShdw>
                </a:effectLst>
              </a:rPr>
            </a:br>
            <a:r>
              <a:rPr lang="en-US" sz="2200" b="1" dirty="0">
                <a:solidFill>
                  <a:srgbClr val="000000"/>
                </a:solidFill>
                <a:effectLst>
                  <a:outerShdw blurRad="38100" dist="38100" dir="2700000" algn="tl">
                    <a:srgbClr val="000000">
                      <a:alpha val="43137"/>
                    </a:srgbClr>
                  </a:outerShdw>
                </a:effectLst>
              </a:rPr>
              <a:t>chemistry – climate interactions</a:t>
            </a:r>
          </a:p>
        </p:txBody>
      </p:sp>
      <p:sp>
        <p:nvSpPr>
          <p:cNvPr id="6" name="TextBox 5"/>
          <p:cNvSpPr txBox="1"/>
          <p:nvPr/>
        </p:nvSpPr>
        <p:spPr>
          <a:xfrm>
            <a:off x="143874" y="5914597"/>
            <a:ext cx="1619865" cy="307777"/>
          </a:xfrm>
          <a:prstGeom prst="rect">
            <a:avLst/>
          </a:prstGeom>
          <a:noFill/>
        </p:spPr>
        <p:txBody>
          <a:bodyPr wrap="square" rtlCol="0">
            <a:spAutoFit/>
          </a:bodyPr>
          <a:lstStyle/>
          <a:p>
            <a:r>
              <a:rPr lang="en-US" sz="1400" i="1" dirty="0">
                <a:solidFill>
                  <a:srgbClr val="000000"/>
                </a:solidFill>
              </a:rPr>
              <a:t>Arneth et al., 2011</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0520" y="3517689"/>
            <a:ext cx="4114800" cy="2704685"/>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248400" y="6338835"/>
            <a:ext cx="2374076" cy="307777"/>
          </a:xfrm>
          <a:prstGeom prst="rect">
            <a:avLst/>
          </a:prstGeom>
          <a:noFill/>
        </p:spPr>
        <p:txBody>
          <a:bodyPr wrap="square" rtlCol="0">
            <a:spAutoFit/>
          </a:bodyPr>
          <a:lstStyle/>
          <a:p>
            <a:r>
              <a:rPr lang="en-US" sz="1400" i="1" dirty="0">
                <a:solidFill>
                  <a:srgbClr val="000000"/>
                </a:solidFill>
              </a:rPr>
              <a:t>Kulmala et al, 2013</a:t>
            </a:r>
          </a:p>
        </p:txBody>
      </p:sp>
      <p:pic>
        <p:nvPicPr>
          <p:cNvPr id="10" name="Picture 9"/>
          <p:cNvPicPr>
            <a:picLocks noChangeAspect="1"/>
          </p:cNvPicPr>
          <p:nvPr/>
        </p:nvPicPr>
        <p:blipFill>
          <a:blip r:embed="rId5"/>
          <a:stretch>
            <a:fillRect/>
          </a:stretch>
        </p:blipFill>
        <p:spPr>
          <a:xfrm>
            <a:off x="4950520" y="331519"/>
            <a:ext cx="4013092"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826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3814563" y="1463107"/>
            <a:ext cx="3378896" cy="672023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rot="5400000">
            <a:off x="4101902" y="-1772655"/>
            <a:ext cx="2804219" cy="672023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466071" y="2174789"/>
            <a:ext cx="4648517" cy="369332"/>
          </a:xfrm>
          <a:prstGeom prst="rect">
            <a:avLst/>
          </a:prstGeom>
          <a:noFill/>
        </p:spPr>
        <p:txBody>
          <a:bodyPr wrap="none" rtlCol="0">
            <a:spAutoFit/>
          </a:bodyPr>
          <a:lstStyle/>
          <a:p>
            <a:r>
              <a:rPr lang="en-US" b="1" dirty="0"/>
              <a:t>Wet Season                                            Dry season</a:t>
            </a:r>
          </a:p>
        </p:txBody>
      </p:sp>
      <p:sp>
        <p:nvSpPr>
          <p:cNvPr id="5" name="TextBox 4"/>
          <p:cNvSpPr txBox="1"/>
          <p:nvPr/>
        </p:nvSpPr>
        <p:spPr>
          <a:xfrm>
            <a:off x="117390" y="2359455"/>
            <a:ext cx="1927654" cy="1815882"/>
          </a:xfrm>
          <a:prstGeom prst="rect">
            <a:avLst/>
          </a:prstGeom>
          <a:noFill/>
        </p:spPr>
        <p:txBody>
          <a:bodyPr wrap="square" rtlCol="0">
            <a:spAutoFit/>
          </a:bodyPr>
          <a:lstStyle/>
          <a:p>
            <a:r>
              <a:rPr lang="en-US" sz="2800" b="1" dirty="0"/>
              <a:t>Air mass trajectories and footprint</a:t>
            </a:r>
          </a:p>
        </p:txBody>
      </p:sp>
    </p:spTree>
    <p:extLst>
      <p:ext uri="{BB962C8B-B14F-4D97-AF65-F5344CB8AC3E}">
        <p14:creationId xmlns:p14="http://schemas.microsoft.com/office/powerpoint/2010/main" val="3209947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56" y="682646"/>
            <a:ext cx="6797452" cy="388883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28600" y="0"/>
            <a:ext cx="8476735" cy="553998"/>
          </a:xfrm>
          <a:prstGeom prst="rect">
            <a:avLst/>
          </a:prstGeom>
          <a:noFill/>
          <a:effectLst>
            <a:glow rad="114300">
              <a:schemeClr val="tx1"/>
            </a:glow>
          </a:effectLst>
          <a:scene3d>
            <a:camera prst="orthographicFront"/>
            <a:lightRig rig="harsh" dir="t"/>
          </a:scene3d>
          <a:sp3d>
            <a:bevelT/>
          </a:sp3d>
        </p:spPr>
        <p:txBody>
          <a:bodyPr wrap="square" lIns="91440" tIns="45720" rIns="91440" bIns="45720">
            <a:spAutoFit/>
            <a:sp3d extrusionH="57150" prstMaterial="matte">
              <a:bevelT w="63500" h="12700" prst="angle"/>
              <a:contourClr>
                <a:schemeClr val="bg1">
                  <a:lumMod val="65000"/>
                </a:schemeClr>
              </a:contourClr>
            </a:sp3d>
          </a:bodyPr>
          <a:lstStyle/>
          <a:p>
            <a:pPr algn="ctr"/>
            <a:r>
              <a:rPr lang="en-US" sz="3000" b="1" cap="none" spc="0" dirty="0">
                <a:ln/>
                <a:effectLst>
                  <a:outerShdw blurRad="50800" dist="50800" dir="5400000" algn="ctr" rotWithShape="0">
                    <a:schemeClr val="tx1">
                      <a:lumMod val="50000"/>
                      <a:lumOff val="50000"/>
                    </a:schemeClr>
                  </a:outerShdw>
                </a:effectLst>
              </a:rPr>
              <a:t>ATTO ACSM Monthly averages 2014-2016 </a:t>
            </a:r>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617" y="4769563"/>
            <a:ext cx="4243929" cy="1931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365421" y="4955059"/>
            <a:ext cx="2613454" cy="1384995"/>
          </a:xfrm>
          <a:prstGeom prst="rect">
            <a:avLst/>
          </a:prstGeom>
          <a:noFill/>
        </p:spPr>
        <p:txBody>
          <a:bodyPr wrap="square" rtlCol="0">
            <a:spAutoFit/>
          </a:bodyPr>
          <a:lstStyle/>
          <a:p>
            <a:r>
              <a:rPr lang="en-US" sz="2800" b="1" dirty="0"/>
              <a:t>Most of the nitrates are organics</a:t>
            </a:r>
          </a:p>
        </p:txBody>
      </p:sp>
    </p:spTree>
    <p:extLst>
      <p:ext uri="{BB962C8B-B14F-4D97-AF65-F5344CB8AC3E}">
        <p14:creationId xmlns:p14="http://schemas.microsoft.com/office/powerpoint/2010/main" val="2977100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tretch>
            <a:fillRect/>
          </a:stretch>
        </p:blipFill>
        <p:spPr>
          <a:xfrm>
            <a:off x="304800" y="609600"/>
            <a:ext cx="8458200" cy="60198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6200" y="110836"/>
            <a:ext cx="8915400" cy="492443"/>
          </a:xfrm>
          <a:prstGeom prst="rect">
            <a:avLst/>
          </a:prstGeom>
          <a:noFill/>
        </p:spPr>
        <p:txBody>
          <a:bodyPr wrap="square" rtlCol="0">
            <a:spAutoFit/>
          </a:bodyPr>
          <a:lstStyle/>
          <a:p>
            <a:pPr algn="ctr"/>
            <a:r>
              <a:rPr lang="en-US" sz="2600" b="1" dirty="0"/>
              <a:t>Organic aerosols from ATTO to Tiwa and Manacapuru (with BC)</a:t>
            </a:r>
          </a:p>
        </p:txBody>
      </p:sp>
      <p:sp>
        <p:nvSpPr>
          <p:cNvPr id="2" name="TextBox 1"/>
          <p:cNvSpPr txBox="1"/>
          <p:nvPr/>
        </p:nvSpPr>
        <p:spPr>
          <a:xfrm>
            <a:off x="4060297" y="1077295"/>
            <a:ext cx="524503" cy="369332"/>
          </a:xfrm>
          <a:prstGeom prst="rect">
            <a:avLst/>
          </a:prstGeom>
          <a:noFill/>
        </p:spPr>
        <p:txBody>
          <a:bodyPr wrap="none" rtlCol="0">
            <a:spAutoFit/>
          </a:bodyPr>
          <a:lstStyle/>
          <a:p>
            <a:r>
              <a:rPr lang="en-US" b="1" dirty="0"/>
              <a:t>T0a</a:t>
            </a:r>
          </a:p>
        </p:txBody>
      </p:sp>
      <p:sp>
        <p:nvSpPr>
          <p:cNvPr id="6" name="TextBox 5"/>
          <p:cNvSpPr txBox="1"/>
          <p:nvPr/>
        </p:nvSpPr>
        <p:spPr>
          <a:xfrm>
            <a:off x="4114800" y="2767549"/>
            <a:ext cx="415498" cy="369332"/>
          </a:xfrm>
          <a:prstGeom prst="rect">
            <a:avLst/>
          </a:prstGeom>
          <a:noFill/>
        </p:spPr>
        <p:txBody>
          <a:bodyPr wrap="none" rtlCol="0">
            <a:spAutoFit/>
          </a:bodyPr>
          <a:lstStyle/>
          <a:p>
            <a:r>
              <a:rPr lang="en-US" b="1" dirty="0"/>
              <a:t>T2</a:t>
            </a:r>
          </a:p>
        </p:txBody>
      </p:sp>
      <p:sp>
        <p:nvSpPr>
          <p:cNvPr id="7" name="TextBox 6"/>
          <p:cNvSpPr txBox="1"/>
          <p:nvPr/>
        </p:nvSpPr>
        <p:spPr>
          <a:xfrm>
            <a:off x="4272574" y="4387334"/>
            <a:ext cx="415498" cy="369332"/>
          </a:xfrm>
          <a:prstGeom prst="rect">
            <a:avLst/>
          </a:prstGeom>
          <a:noFill/>
        </p:spPr>
        <p:txBody>
          <a:bodyPr wrap="none" rtlCol="0">
            <a:spAutoFit/>
          </a:bodyPr>
          <a:lstStyle/>
          <a:p>
            <a:r>
              <a:rPr lang="en-US" b="1" dirty="0"/>
              <a:t>T3</a:t>
            </a:r>
          </a:p>
        </p:txBody>
      </p:sp>
      <p:sp>
        <p:nvSpPr>
          <p:cNvPr id="3" name="TextBox 2"/>
          <p:cNvSpPr txBox="1"/>
          <p:nvPr/>
        </p:nvSpPr>
        <p:spPr>
          <a:xfrm>
            <a:off x="2362200" y="712519"/>
            <a:ext cx="580415" cy="369332"/>
          </a:xfrm>
          <a:prstGeom prst="rect">
            <a:avLst/>
          </a:prstGeom>
          <a:noFill/>
        </p:spPr>
        <p:txBody>
          <a:bodyPr wrap="none" rtlCol="0">
            <a:spAutoFit/>
          </a:bodyPr>
          <a:lstStyle/>
          <a:p>
            <a:r>
              <a:rPr lang="en-US" b="1" dirty="0"/>
              <a:t>Wet</a:t>
            </a:r>
          </a:p>
        </p:txBody>
      </p:sp>
      <p:sp>
        <p:nvSpPr>
          <p:cNvPr id="8" name="TextBox 7"/>
          <p:cNvSpPr txBox="1"/>
          <p:nvPr/>
        </p:nvSpPr>
        <p:spPr>
          <a:xfrm>
            <a:off x="6019800" y="729734"/>
            <a:ext cx="522322" cy="369332"/>
          </a:xfrm>
          <a:prstGeom prst="rect">
            <a:avLst/>
          </a:prstGeom>
          <a:noFill/>
        </p:spPr>
        <p:txBody>
          <a:bodyPr wrap="none" rtlCol="0">
            <a:spAutoFit/>
          </a:bodyPr>
          <a:lstStyle/>
          <a:p>
            <a:r>
              <a:rPr lang="en-US" b="1" dirty="0"/>
              <a:t>Dry</a:t>
            </a:r>
          </a:p>
        </p:txBody>
      </p:sp>
    </p:spTree>
    <p:extLst>
      <p:ext uri="{BB962C8B-B14F-4D97-AF65-F5344CB8AC3E}">
        <p14:creationId xmlns:p14="http://schemas.microsoft.com/office/powerpoint/2010/main" val="3253932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1514" y="1190802"/>
            <a:ext cx="4289212" cy="377569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884" y="1219200"/>
            <a:ext cx="4214977" cy="374729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52502" y="5181600"/>
            <a:ext cx="8658224" cy="1569660"/>
          </a:xfrm>
          <a:prstGeom prst="rect">
            <a:avLst/>
          </a:prstGeom>
        </p:spPr>
        <p:txBody>
          <a:bodyPr wrap="square">
            <a:spAutoFit/>
          </a:bodyPr>
          <a:lstStyle/>
          <a:p>
            <a:r>
              <a:rPr lang="en-US" sz="2400" dirty="0">
                <a:cs typeface="Lucida Sans Unicode" panose="020B0602030504020204" pitchFamily="34" charset="0"/>
              </a:rPr>
              <a:t>The organics made up to 76% of the fine particles and when investigated as a function of the scattering coefficient (</a:t>
            </a:r>
            <a:r>
              <a:rPr lang="el-GR" sz="2400" dirty="0">
                <a:cs typeface="Times New Roman"/>
              </a:rPr>
              <a:t>σ</a:t>
            </a:r>
            <a:r>
              <a:rPr lang="pt-BR" sz="2400" baseline="-25000" dirty="0">
                <a:cs typeface="Times New Roman"/>
              </a:rPr>
              <a:t>450</a:t>
            </a:r>
            <a:r>
              <a:rPr lang="pt-BR" sz="2400" dirty="0">
                <a:cs typeface="Times New Roman"/>
              </a:rPr>
              <a:t>)</a:t>
            </a:r>
            <a:r>
              <a:rPr lang="en-US" sz="2400" dirty="0">
                <a:cs typeface="Lucida Sans Unicode" panose="020B0602030504020204" pitchFamily="34" charset="0"/>
              </a:rPr>
              <a:t> different patterns (with different slopes) were observed over time.  BC also shows different patterns but less pronounced</a:t>
            </a:r>
            <a:endParaRPr lang="en-US" sz="2400" dirty="0"/>
          </a:p>
        </p:txBody>
      </p:sp>
      <p:sp>
        <p:nvSpPr>
          <p:cNvPr id="5" name="TextBox 4"/>
          <p:cNvSpPr txBox="1"/>
          <p:nvPr/>
        </p:nvSpPr>
        <p:spPr>
          <a:xfrm>
            <a:off x="-104931" y="707889"/>
            <a:ext cx="9069049" cy="523220"/>
          </a:xfrm>
          <a:prstGeom prst="rect">
            <a:avLst/>
          </a:prstGeom>
          <a:noFill/>
        </p:spPr>
        <p:txBody>
          <a:bodyPr wrap="square" rtlCol="0">
            <a:spAutoFit/>
          </a:bodyPr>
          <a:lstStyle/>
          <a:p>
            <a:pPr algn="ctr"/>
            <a:r>
              <a:rPr lang="en-US" sz="2800" b="1" dirty="0"/>
              <a:t>T0a ATTO - Organics versus light scattering and absorption </a:t>
            </a:r>
          </a:p>
        </p:txBody>
      </p:sp>
      <p:sp>
        <p:nvSpPr>
          <p:cNvPr id="6" name="TextBox 5"/>
          <p:cNvSpPr txBox="1"/>
          <p:nvPr/>
        </p:nvSpPr>
        <p:spPr>
          <a:xfrm>
            <a:off x="9896" y="123114"/>
            <a:ext cx="9276578" cy="584775"/>
          </a:xfrm>
          <a:prstGeom prst="rect">
            <a:avLst/>
          </a:prstGeom>
          <a:noFill/>
        </p:spPr>
        <p:txBody>
          <a:bodyPr wrap="none" rtlCol="0">
            <a:spAutoFit/>
          </a:bodyPr>
          <a:lstStyle/>
          <a:p>
            <a:r>
              <a:rPr lang="en-US" sz="3200" b="1" dirty="0"/>
              <a:t>What drives light scattering and absorption for PM1? </a:t>
            </a:r>
          </a:p>
        </p:txBody>
      </p:sp>
    </p:spTree>
    <p:extLst>
      <p:ext uri="{BB962C8B-B14F-4D97-AF65-F5344CB8AC3E}">
        <p14:creationId xmlns:p14="http://schemas.microsoft.com/office/powerpoint/2010/main" val="1311518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econdary organic aerosol">
            <a:extLst>
              <a:ext uri="{FF2B5EF4-FFF2-40B4-BE49-F238E27FC236}">
                <a16:creationId xmlns:a16="http://schemas.microsoft.com/office/drawing/2014/main" id="{64398589-7C95-4403-8CA3-5B8A85FD9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01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528" y="261998"/>
            <a:ext cx="7886700" cy="1325563"/>
          </a:xfrm>
        </p:spPr>
        <p:txBody>
          <a:bodyPr>
            <a:normAutofit/>
          </a:bodyPr>
          <a:lstStyle/>
          <a:p>
            <a:r>
              <a:rPr lang="en-US" b="1" dirty="0"/>
              <a:t>The hygroscopicity parameter </a:t>
            </a:r>
            <a:r>
              <a:rPr lang="en-US" b="1" dirty="0">
                <a:latin typeface="Symbol" charset="2"/>
                <a:ea typeface="Symbol" charset="2"/>
                <a:cs typeface="Symbol" charset="2"/>
                <a:sym typeface="Symbol" charset="2"/>
              </a:rPr>
              <a:t>g</a:t>
            </a:r>
            <a:r>
              <a:rPr lang="en-US" b="1" dirty="0">
                <a:sym typeface="Symbol" charset="2"/>
              </a:rPr>
              <a:t>  versus </a:t>
            </a:r>
            <a:r>
              <a:rPr lang="en-US" b="1" dirty="0"/>
              <a:t>the organic mass fraction </a:t>
            </a:r>
          </a:p>
        </p:txBody>
      </p:sp>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857" y="1946511"/>
            <a:ext cx="5496048" cy="4495540"/>
          </a:xfrm>
          <a:prstGeom prst="rect">
            <a:avLst/>
          </a:prstGeom>
          <a:noFill/>
          <a:ln>
            <a:noFill/>
          </a:ln>
        </p:spPr>
      </p:pic>
      <p:sp>
        <p:nvSpPr>
          <p:cNvPr id="8" name="TextBox 7"/>
          <p:cNvSpPr txBox="1"/>
          <p:nvPr/>
        </p:nvSpPr>
        <p:spPr>
          <a:xfrm>
            <a:off x="5816409" y="2038507"/>
            <a:ext cx="3075982" cy="4801314"/>
          </a:xfrm>
          <a:prstGeom prst="rect">
            <a:avLst/>
          </a:prstGeom>
          <a:noFill/>
        </p:spPr>
        <p:txBody>
          <a:bodyPr wrap="square" rtlCol="0">
            <a:spAutoFit/>
          </a:bodyPr>
          <a:lstStyle/>
          <a:p>
            <a:r>
              <a:rPr lang="en-US" dirty="0"/>
              <a:t>The </a:t>
            </a:r>
            <a:r>
              <a:rPr lang="en-US" dirty="0" err="1"/>
              <a:t>hygroscopicity</a:t>
            </a:r>
            <a:r>
              <a:rPr lang="en-US" dirty="0"/>
              <a:t> parameter </a:t>
            </a:r>
            <a:r>
              <a:rPr lang="en-US" dirty="0">
                <a:latin typeface="Symbol" charset="2"/>
                <a:ea typeface="Symbol" charset="2"/>
                <a:cs typeface="Symbol" charset="2"/>
                <a:sym typeface="Symbol" charset="2"/>
              </a:rPr>
              <a:t>g</a:t>
            </a:r>
            <a:r>
              <a:rPr lang="en-US" dirty="0">
                <a:sym typeface="Symbol" charset="2"/>
              </a:rPr>
              <a:t> </a:t>
            </a:r>
            <a:r>
              <a:rPr lang="en-US" dirty="0"/>
              <a:t>the organic mass fraction for boreal aerosol measured in </a:t>
            </a:r>
            <a:r>
              <a:rPr lang="en-US" dirty="0" err="1"/>
              <a:t>Hyytiälä</a:t>
            </a:r>
            <a:r>
              <a:rPr lang="en-US" dirty="0"/>
              <a:t>, Finland (green points). </a:t>
            </a:r>
          </a:p>
          <a:p>
            <a:endParaRPr lang="en-US" dirty="0"/>
          </a:p>
          <a:p>
            <a:r>
              <a:rPr lang="en-US" dirty="0"/>
              <a:t>The grey show more inorganic dominated aerosol in </a:t>
            </a:r>
            <a:r>
              <a:rPr lang="en-US" dirty="0" err="1"/>
              <a:t>Melpitz</a:t>
            </a:r>
            <a:r>
              <a:rPr lang="en-US" dirty="0"/>
              <a:t>, Germany, during winter time.</a:t>
            </a:r>
          </a:p>
          <a:p>
            <a:endParaRPr lang="en-US" dirty="0">
              <a:latin typeface="Symbol" charset="2"/>
              <a:ea typeface="Symbol" charset="2"/>
              <a:cs typeface="Symbol" charset="2"/>
              <a:sym typeface="Symbol" charset="2"/>
            </a:endParaRPr>
          </a:p>
          <a:p>
            <a:r>
              <a:rPr lang="en-US" dirty="0">
                <a:latin typeface="Symbol" charset="2"/>
                <a:ea typeface="Symbol" charset="2"/>
                <a:cs typeface="Symbol" charset="2"/>
                <a:sym typeface="Symbol" charset="2"/>
              </a:rPr>
              <a:t>g </a:t>
            </a:r>
            <a:r>
              <a:rPr lang="en-US" dirty="0"/>
              <a:t>describes the magnitude of the scattering of enhancement factor f(RH), where f(RH)=</a:t>
            </a:r>
            <a:r>
              <a:rPr lang="en-US" dirty="0">
                <a:latin typeface="Symbol" charset="2"/>
                <a:ea typeface="Symbol" charset="2"/>
                <a:cs typeface="Symbol" charset="2"/>
                <a:sym typeface="Symbol" charset="2"/>
              </a:rPr>
              <a:t>a</a:t>
            </a:r>
            <a:r>
              <a:rPr lang="en-US" dirty="0"/>
              <a:t>(1-RH)-</a:t>
            </a:r>
            <a:r>
              <a:rPr lang="en-US" dirty="0">
                <a:latin typeface="Symbol" charset="2"/>
                <a:ea typeface="Symbol" charset="2"/>
                <a:cs typeface="Symbol" charset="2"/>
                <a:sym typeface="Symbol" charset="2"/>
              </a:rPr>
              <a:t> g. </a:t>
            </a:r>
          </a:p>
          <a:p>
            <a:endParaRPr lang="en-US" dirty="0">
              <a:latin typeface="Symbol" charset="2"/>
              <a:ea typeface="Symbol" charset="2"/>
              <a:cs typeface="Symbol" charset="2"/>
              <a:sym typeface="Symbol" charset="2"/>
            </a:endParaRPr>
          </a:p>
          <a:p>
            <a:r>
              <a:rPr lang="en-US" dirty="0"/>
              <a:t>Zieger et al. (2015).</a:t>
            </a:r>
            <a:endParaRPr lang="en-GB" dirty="0"/>
          </a:p>
          <a:p>
            <a:endParaRPr lang="en-US" dirty="0"/>
          </a:p>
        </p:txBody>
      </p:sp>
    </p:spTree>
    <p:extLst>
      <p:ext uri="{BB962C8B-B14F-4D97-AF65-F5344CB8AC3E}">
        <p14:creationId xmlns:p14="http://schemas.microsoft.com/office/powerpoint/2010/main" val="2069395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8">
            <a:extLst>
              <a:ext uri="{FF2B5EF4-FFF2-40B4-BE49-F238E27FC236}">
                <a16:creationId xmlns:a16="http://schemas.microsoft.com/office/drawing/2014/main" id="{1E2CDDC9-DAEA-4754-B496-86884A0924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3821" y="333890"/>
            <a:ext cx="6590802" cy="5022249"/>
          </a:xfrm>
          <a:prstGeom prst="rect">
            <a:avLst/>
          </a:prstGeom>
        </p:spPr>
      </p:pic>
      <p:sp>
        <p:nvSpPr>
          <p:cNvPr id="4" name="Espace réservé du contenu 9">
            <a:extLst>
              <a:ext uri="{FF2B5EF4-FFF2-40B4-BE49-F238E27FC236}">
                <a16:creationId xmlns:a16="http://schemas.microsoft.com/office/drawing/2014/main" id="{1974A0E5-3EC4-4AFC-B94E-E5E5E7D25282}"/>
              </a:ext>
            </a:extLst>
          </p:cNvPr>
          <p:cNvSpPr txBox="1">
            <a:spLocks/>
          </p:cNvSpPr>
          <p:nvPr/>
        </p:nvSpPr>
        <p:spPr bwMode="gray">
          <a:xfrm>
            <a:off x="151254" y="5563649"/>
            <a:ext cx="8744889" cy="1052164"/>
          </a:xfrm>
          <a:prstGeom prst="rect">
            <a:avLst/>
          </a:prstGeom>
        </p:spPr>
        <p:txBody>
          <a:bodyPr vert="horz" lIns="0" tIns="0" rIns="0" bIns="0" rtlCol="0" anchor="t" anchorCtr="0">
            <a:noAutofit/>
          </a:bodyPr>
          <a:lstStyle>
            <a:lvl1pPr marL="0" indent="0" algn="l" defTabSz="1475110" rtl="0" eaLnBrk="1" latinLnBrk="0" hangingPunct="1">
              <a:lnSpc>
                <a:spcPct val="100000"/>
              </a:lnSpc>
              <a:spcBef>
                <a:spcPts val="0"/>
              </a:spcBef>
              <a:spcAft>
                <a:spcPts val="0"/>
              </a:spcAft>
              <a:buSzPct val="25000"/>
              <a:buFontTx/>
              <a:buNone/>
              <a:defRPr sz="1500" b="0" kern="1200" cap="none" baseline="0">
                <a:solidFill>
                  <a:schemeClr val="accent4"/>
                </a:solidFill>
                <a:latin typeface="+mn-lt"/>
                <a:ea typeface="+mn-ea"/>
                <a:cs typeface="+mn-cs"/>
              </a:defRPr>
            </a:lvl1pPr>
            <a:lvl2pPr marL="0" indent="0" algn="l" defTabSz="1475110" rtl="0" eaLnBrk="1" latinLnBrk="0" hangingPunct="1">
              <a:lnSpc>
                <a:spcPct val="100000"/>
              </a:lnSpc>
              <a:spcBef>
                <a:spcPts val="0"/>
              </a:spcBef>
              <a:spcAft>
                <a:spcPts val="1200"/>
              </a:spcAft>
              <a:buSzPct val="25000"/>
              <a:buFontTx/>
              <a:buNone/>
              <a:defRPr sz="1800" b="1" kern="1200" cap="none">
                <a:solidFill>
                  <a:schemeClr val="tx1"/>
                </a:solidFill>
                <a:latin typeface="+mn-lt"/>
                <a:ea typeface="+mn-ea"/>
                <a:cs typeface="+mn-cs"/>
              </a:defRPr>
            </a:lvl2pPr>
            <a:lvl3pPr marL="182563" indent="-182563" algn="l" defTabSz="1475110" rtl="0" eaLnBrk="1" latinLnBrk="0" hangingPunct="1">
              <a:lnSpc>
                <a:spcPct val="100000"/>
              </a:lnSpc>
              <a:spcBef>
                <a:spcPts val="0"/>
              </a:spcBef>
              <a:spcAft>
                <a:spcPts val="700"/>
              </a:spcAft>
              <a:buClr>
                <a:schemeClr val="accent1"/>
              </a:buClr>
              <a:buSzPct val="100000"/>
              <a:buFont typeface="Arial" panose="020B0604020202020204" pitchFamily="34" charset="0"/>
              <a:buChar char="►"/>
              <a:defRPr sz="1250" kern="1200" cap="none">
                <a:solidFill>
                  <a:schemeClr val="tx1"/>
                </a:solidFill>
                <a:latin typeface="+mn-lt"/>
                <a:ea typeface="+mn-ea"/>
                <a:cs typeface="+mn-cs"/>
              </a:defRPr>
            </a:lvl3pPr>
            <a:lvl4pPr marL="358775" indent="-176213" algn="l" defTabSz="1475110" rtl="0" eaLnBrk="1" latinLnBrk="0" hangingPunct="1">
              <a:lnSpc>
                <a:spcPct val="100000"/>
              </a:lnSpc>
              <a:spcBef>
                <a:spcPts val="0"/>
              </a:spcBef>
              <a:spcAft>
                <a:spcPts val="700"/>
              </a:spcAft>
              <a:buClrTx/>
              <a:buSzPct val="100000"/>
              <a:buFont typeface="Arial" panose="020B0604020202020204" pitchFamily="34" charset="0"/>
              <a:buChar char="-"/>
              <a:defRPr sz="1250" kern="1200" cap="none">
                <a:solidFill>
                  <a:schemeClr val="tx1"/>
                </a:solidFill>
                <a:latin typeface="+mn-lt"/>
                <a:ea typeface="+mn-ea"/>
                <a:cs typeface="+mn-cs"/>
              </a:defRPr>
            </a:lvl4pPr>
            <a:lvl5pPr marL="360363" indent="0" algn="l" defTabSz="1475110" rtl="0" eaLnBrk="1" latinLnBrk="0" hangingPunct="1">
              <a:lnSpc>
                <a:spcPct val="100000"/>
              </a:lnSpc>
              <a:spcBef>
                <a:spcPts val="0"/>
              </a:spcBef>
              <a:spcAft>
                <a:spcPts val="700"/>
              </a:spcAft>
              <a:buClrTx/>
              <a:buSzPct val="100000"/>
              <a:buFont typeface="Arial" panose="020B0604020202020204" pitchFamily="34" charset="0"/>
              <a:buNone/>
              <a:defRPr sz="1250" kern="1200" cap="none">
                <a:solidFill>
                  <a:schemeClr val="tx1"/>
                </a:solidFill>
                <a:latin typeface="+mn-lt"/>
                <a:ea typeface="+mn-ea"/>
                <a:cs typeface="+mn-cs"/>
              </a:defRPr>
            </a:lvl5pPr>
            <a:lvl6pPr marL="4056553"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94108"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531663"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69218"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1" indent="0" algn="just" defTabSz="1475110" rtl="0" eaLnBrk="1" fontAlgn="auto" latinLnBrk="0" hangingPunct="1">
              <a:lnSpc>
                <a:spcPct val="100000"/>
              </a:lnSpc>
              <a:spcBef>
                <a:spcPts val="0"/>
              </a:spcBef>
              <a:spcAft>
                <a:spcPts val="600"/>
              </a:spcAft>
              <a:buClrTx/>
              <a:buSzPct val="25000"/>
              <a:buFontTx/>
              <a:buNone/>
              <a:tabLst/>
              <a:defRPr/>
            </a:pPr>
            <a:r>
              <a:rPr kumimoji="0" lang="en-US" sz="1600" b="1" i="0" u="none" strike="noStrike" kern="1200" cap="none" spc="0" normalizeH="0" baseline="0" noProof="0" dirty="0">
                <a:ln>
                  <a:noFill/>
                </a:ln>
                <a:solidFill>
                  <a:sysClr val="windowText" lastClr="000000"/>
                </a:solidFill>
                <a:effectLst/>
                <a:uLnTx/>
                <a:uFillTx/>
                <a:latin typeface="Arial"/>
                <a:ea typeface="+mn-ea"/>
                <a:cs typeface="+mn-cs"/>
              </a:rPr>
              <a:t>SSA decreases with aerosol ageing</a:t>
            </a:r>
          </a:p>
          <a:p>
            <a:pPr marL="182563" marR="0" lvl="2" indent="-182563" algn="just" defTabSz="1475110" rtl="0" eaLnBrk="1" fontAlgn="auto" latinLnBrk="0" hangingPunct="1">
              <a:lnSpc>
                <a:spcPct val="100000"/>
              </a:lnSpc>
              <a:spcBef>
                <a:spcPts val="0"/>
              </a:spcBef>
              <a:spcAft>
                <a:spcPts val="700"/>
              </a:spcAft>
              <a:buClr>
                <a:srgbClr val="00B8DE"/>
              </a:buClr>
              <a:buSzPct val="100000"/>
              <a:buFont typeface="Arial" panose="020B0604020202020204" pitchFamily="34" charset="0"/>
              <a:buChar char="►"/>
              <a:tabLst/>
              <a:defRPr/>
            </a:pPr>
            <a:r>
              <a:rPr kumimoji="0" lang="en-US" sz="1400" b="1" i="0" u="none" strike="noStrike" kern="1200" cap="none" spc="0" normalizeH="0" baseline="0" noProof="0" dirty="0">
                <a:ln>
                  <a:noFill/>
                </a:ln>
                <a:effectLst/>
                <a:uLnTx/>
                <a:uFillTx/>
                <a:latin typeface="Arial"/>
                <a:ea typeface="+mn-ea"/>
                <a:cs typeface="+mn-cs"/>
              </a:rPr>
              <a:t>SSA decreasing trend </a:t>
            </a:r>
            <a:r>
              <a:rPr kumimoji="0" lang="en-US" sz="1400" b="0" i="0" u="none" strike="noStrike" kern="1200" cap="none" spc="0" normalizeH="0" baseline="0" noProof="0" dirty="0">
                <a:ln>
                  <a:noFill/>
                </a:ln>
                <a:effectLst/>
                <a:uLnTx/>
                <a:uFillTx/>
                <a:latin typeface="Arial"/>
                <a:ea typeface="+mn-ea"/>
                <a:cs typeface="+mn-cs"/>
              </a:rPr>
              <a:t>– A clear trend of SSA decrease (stronger relative absorption) has been observed between sites, and correlating with O:C ratio. This could be result of enhanced absorption with atmospheric ageing (e.g. formation of Brown Carbon (BrC). (Joel Brito, 2019)</a:t>
            </a:r>
          </a:p>
        </p:txBody>
      </p:sp>
      <p:sp>
        <p:nvSpPr>
          <p:cNvPr id="5" name="TextBox 4">
            <a:extLst>
              <a:ext uri="{FF2B5EF4-FFF2-40B4-BE49-F238E27FC236}">
                <a16:creationId xmlns:a16="http://schemas.microsoft.com/office/drawing/2014/main" id="{90EE0E69-1962-43E3-B973-991DF3B15763}"/>
              </a:ext>
            </a:extLst>
          </p:cNvPr>
          <p:cNvSpPr txBox="1"/>
          <p:nvPr/>
        </p:nvSpPr>
        <p:spPr>
          <a:xfrm>
            <a:off x="89377" y="171880"/>
            <a:ext cx="2062558" cy="1938992"/>
          </a:xfrm>
          <a:prstGeom prst="rect">
            <a:avLst/>
          </a:prstGeom>
          <a:noFill/>
        </p:spPr>
        <p:txBody>
          <a:bodyPr wrap="square" rtlCol="0">
            <a:spAutoFit/>
          </a:bodyPr>
          <a:lstStyle/>
          <a:p>
            <a:r>
              <a:rPr lang="en-US" sz="2400" b="1" dirty="0"/>
              <a:t>Optical properties versus aerosol aging – PVH, RBR, TT34</a:t>
            </a:r>
          </a:p>
        </p:txBody>
      </p:sp>
      <p:pic>
        <p:nvPicPr>
          <p:cNvPr id="6" name="Image 35">
            <a:extLst>
              <a:ext uri="{FF2B5EF4-FFF2-40B4-BE49-F238E27FC236}">
                <a16:creationId xmlns:a16="http://schemas.microsoft.com/office/drawing/2014/main" id="{66DEF067-ED4D-4476-8391-D5613490F6A2}"/>
              </a:ext>
            </a:extLst>
          </p:cNvPr>
          <p:cNvPicPr>
            <a:picLocks noChangeAspect="1"/>
          </p:cNvPicPr>
          <p:nvPr/>
        </p:nvPicPr>
        <p:blipFill rotWithShape="1">
          <a:blip r:embed="rId3"/>
          <a:srcRect l="9051" t="20039" r="66745" b="18646"/>
          <a:stretch/>
        </p:blipFill>
        <p:spPr>
          <a:xfrm>
            <a:off x="89377" y="2311507"/>
            <a:ext cx="2151944" cy="1642998"/>
          </a:xfrm>
          <a:prstGeom prst="rect">
            <a:avLst/>
          </a:prstGeom>
        </p:spPr>
      </p:pic>
    </p:spTree>
    <p:extLst>
      <p:ext uri="{BB962C8B-B14F-4D97-AF65-F5344CB8AC3E}">
        <p14:creationId xmlns:p14="http://schemas.microsoft.com/office/powerpoint/2010/main" val="94760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429" y="1042416"/>
            <a:ext cx="8768037" cy="4983480"/>
          </a:xfrm>
          <a:prstGeom prst="rect">
            <a:avLst/>
          </a:prstGeom>
        </p:spPr>
      </p:pic>
      <p:sp>
        <p:nvSpPr>
          <p:cNvPr id="5" name="Rectangle 4"/>
          <p:cNvSpPr/>
          <p:nvPr/>
        </p:nvSpPr>
        <p:spPr>
          <a:xfrm>
            <a:off x="365501" y="141054"/>
            <a:ext cx="8371332"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Fate of isoprene RO2 radicals (ISOPO2) depicting different chemical pathways that depend on the NOx,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HOx</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and RO2 regimes. Several pathways lead to SOA formation, but the particle loading/composition differs greatly between different regimes, and also depends on acidic/non-acidic seeds.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908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24201"/>
            <a:ext cx="9144000" cy="3733800"/>
          </a:xfrm>
          <a:prstGeom prst="rect">
            <a:avLst/>
          </a:prstGeom>
          <a:solidFill>
            <a:schemeClr val="accent3">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Title 65"/>
          <p:cNvSpPr>
            <a:spLocks noGrp="1"/>
          </p:cNvSpPr>
          <p:nvPr>
            <p:ph type="title"/>
          </p:nvPr>
        </p:nvSpPr>
        <p:spPr>
          <a:xfrm>
            <a:off x="609599" y="0"/>
            <a:ext cx="7924801" cy="1143000"/>
          </a:xfrm>
        </p:spPr>
        <p:txBody>
          <a:bodyPr>
            <a:noAutofit/>
          </a:bodyPr>
          <a:lstStyle/>
          <a:p>
            <a:r>
              <a:rPr lang="en-US" sz="2800" b="1" dirty="0">
                <a:latin typeface="Times New Roman" panose="02020603050405020304" pitchFamily="18" charset="0"/>
                <a:cs typeface="Times New Roman" panose="02020603050405020304" pitchFamily="18" charset="0"/>
              </a:rPr>
              <a:t>Influence of anthropogenic emissions on isoprene-derived particulate matter in central Amazonia</a:t>
            </a:r>
          </a:p>
        </p:txBody>
      </p:sp>
      <p:sp>
        <p:nvSpPr>
          <p:cNvPr id="10" name="TextBox 9"/>
          <p:cNvSpPr txBox="1"/>
          <p:nvPr/>
        </p:nvSpPr>
        <p:spPr>
          <a:xfrm>
            <a:off x="210388" y="6461372"/>
            <a:ext cx="47630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S. de S</a:t>
            </a:r>
            <a:r>
              <a:rPr kumimoji="0" lang="pt-BR" sz="1800" b="1" i="1" u="none" strike="noStrike" kern="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rPr>
              <a:t>á, et al., 2017</a:t>
            </a:r>
            <a:endParaRPr kumimoji="0" lang="en-US" sz="1800" b="1" i="1" u="none" strike="noStrike" kern="0" cap="none" spc="0" normalizeH="0" baseline="0" noProof="0" dirty="0">
              <a:ln>
                <a:noFill/>
              </a:ln>
              <a:solidFill>
                <a:srgbClr val="9BBB59">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89154" y="0"/>
            <a:ext cx="854846" cy="762000"/>
          </a:xfrm>
          <a:prstGeom prst="rect">
            <a:avLst/>
          </a:prstGeom>
          <a:noFill/>
          <a:ln w="9525">
            <a:noFill/>
            <a:miter lim="800000"/>
            <a:headEnd/>
            <a:tailEnd/>
          </a:ln>
          <a:effectLst/>
        </p:spPr>
      </p:pic>
      <p:pic>
        <p:nvPicPr>
          <p:cNvPr id="1026" name="Picture 2" descr="C:\Users\Suzane\Desktop\GoAmazon\Results from others\Single slides for Scot\figure4_paper_versionSlide.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27702" y="3225101"/>
            <a:ext cx="3886200" cy="35343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66353" y="3183047"/>
            <a:ext cx="4807091" cy="3093154"/>
          </a:xfrm>
          <a:prstGeom prst="rect">
            <a:avLst/>
          </a:prstGeom>
        </p:spPr>
        <p:txBody>
          <a:bodyPr wrap="square">
            <a:spAutoFit/>
          </a:bodyPr>
          <a:lstStyle/>
          <a:p>
            <a:pPr marL="166688" marR="0" lvl="0" indent="-1666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Observational constraints of sulfate as a first order predictor and NO as a modulator of IEPOX-derived PM.</a:t>
            </a:r>
          </a:p>
          <a:p>
            <a:pPr marL="623888" marR="0" lvl="1" indent="-1666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NO</a:t>
            </a:r>
            <a:r>
              <a:rPr kumimoji="0" lang="en-US" sz="1800" b="0" i="1" u="none" strike="noStrike" kern="0" cap="none" spc="0" normalizeH="0" baseline="-2500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serves as indicator of integrated exposure of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airmass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NO chemistry.</a:t>
            </a:r>
          </a:p>
          <a:p>
            <a:pPr marL="623888" marR="0" lvl="1" indent="-1666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IEPOX-SOA factor obtained from PMF analysis of AMS data is a proxy for IEPOX-derived PM.</a:t>
            </a:r>
          </a:p>
          <a:p>
            <a:pPr marL="166688" marR="0" lvl="0" indent="-166688"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Lower loadings of IEPOX-SOA factor observed for polluted compared to background conditions</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039997"/>
            <a:ext cx="6297613" cy="208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162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a:t>The T3 research site</a:t>
            </a:r>
          </a:p>
        </p:txBody>
      </p:sp>
      <p:pic>
        <p:nvPicPr>
          <p:cNvPr id="12290" name="Picture 2" descr="C:\Users\Suzane\Desktop\PhD work\PhD Project development\Figures for qual exam\Site photos\IMG_28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Suzane\Desktop\PhD work\PhD Project development\Figures for qual exam\Site photos\IMG_32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993" y="1170296"/>
            <a:ext cx="5263063" cy="3505200"/>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9034" y="5638800"/>
            <a:ext cx="8534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a:ea typeface="+mn-ea"/>
                <a:cs typeface="+mn-cs"/>
              </a:rPr>
              <a:t>Intensive Operation Periods (IOPs) - 2014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a:ea typeface="+mn-ea"/>
                <a:cs typeface="+mn-cs"/>
              </a:rPr>
              <a:t>IOP1: wet season                                                          IOP2: dry season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a:ea typeface="+mn-ea"/>
                <a:cs typeface="+mn-cs"/>
              </a:rPr>
              <a:t>Feb 1 – Mar 31                                                                 Aug 15 – Oct 15            </a:t>
            </a:r>
          </a:p>
        </p:txBody>
      </p:sp>
      <p:sp>
        <p:nvSpPr>
          <p:cNvPr id="10" name="Flowchart: Connector 9"/>
          <p:cNvSpPr/>
          <p:nvPr/>
        </p:nvSpPr>
        <p:spPr>
          <a:xfrm>
            <a:off x="7772400" y="5973246"/>
            <a:ext cx="152400" cy="15240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11" name="Rectangle 10"/>
          <p:cNvSpPr/>
          <p:nvPr/>
        </p:nvSpPr>
        <p:spPr>
          <a:xfrm>
            <a:off x="228600" y="6020746"/>
            <a:ext cx="86106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12" name="Flowchart: Connector 11"/>
          <p:cNvSpPr/>
          <p:nvPr/>
        </p:nvSpPr>
        <p:spPr>
          <a:xfrm>
            <a:off x="1066800" y="5968296"/>
            <a:ext cx="152400" cy="152400"/>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16" name="Slide Number Placeholder 61"/>
          <p:cNvSpPr txBox="1">
            <a:spLocks/>
          </p:cNvSpPr>
          <p:nvPr/>
        </p:nvSpPr>
        <p:spPr>
          <a:xfrm>
            <a:off x="8534400" y="18288"/>
            <a:ext cx="1066800" cy="329184"/>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mbria"/>
                <a:ea typeface="+mn-ea"/>
                <a:cs typeface="+mn-cs"/>
              </a:rPr>
              <a:t>6/23</a:t>
            </a:r>
          </a:p>
        </p:txBody>
      </p:sp>
    </p:spTree>
    <p:extLst>
      <p:ext uri="{BB962C8B-B14F-4D97-AF65-F5344CB8AC3E}">
        <p14:creationId xmlns:p14="http://schemas.microsoft.com/office/powerpoint/2010/main" val="15644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r>
              <a:rPr lang="en-US" dirty="0"/>
              <a:t>Aerosol Mass Spectrometry</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90" y="1288915"/>
            <a:ext cx="5694910" cy="4273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1524000"/>
            <a:ext cx="1828800" cy="369332"/>
          </a:xfrm>
          <a:prstGeom prst="rect">
            <a:avLst/>
          </a:prstGeom>
          <a:noFill/>
        </p:spPr>
        <p:txBody>
          <a:bodyPr wrap="square" rtlCol="0">
            <a:spAutoFit/>
          </a:bodyPr>
          <a:lstStyle/>
          <a:p>
            <a:r>
              <a:rPr lang="en-US" dirty="0"/>
              <a:t>HR-</a:t>
            </a:r>
            <a:r>
              <a:rPr lang="en-US" dirty="0" err="1"/>
              <a:t>ToF</a:t>
            </a:r>
            <a:r>
              <a:rPr lang="en-US" dirty="0"/>
              <a:t>-AMS</a:t>
            </a:r>
          </a:p>
        </p:txBody>
      </p:sp>
      <p:sp>
        <p:nvSpPr>
          <p:cNvPr id="7" name="TextBox 6"/>
          <p:cNvSpPr txBox="1"/>
          <p:nvPr/>
        </p:nvSpPr>
        <p:spPr>
          <a:xfrm>
            <a:off x="6682137" y="5254823"/>
            <a:ext cx="1981200" cy="307777"/>
          </a:xfrm>
          <a:prstGeom prst="rect">
            <a:avLst/>
          </a:prstGeom>
          <a:noFill/>
        </p:spPr>
        <p:txBody>
          <a:bodyPr wrap="square" rtlCol="0">
            <a:spAutoFit/>
          </a:bodyPr>
          <a:lstStyle/>
          <a:p>
            <a:r>
              <a:rPr lang="en-US" sz="1400" dirty="0"/>
              <a:t>[</a:t>
            </a:r>
            <a:r>
              <a:rPr lang="en-US" sz="1400" dirty="0" err="1"/>
              <a:t>DeCarlo</a:t>
            </a:r>
            <a:r>
              <a:rPr lang="en-US" sz="1400" dirty="0"/>
              <a:t> et al., 2006]</a:t>
            </a:r>
          </a:p>
        </p:txBody>
      </p:sp>
      <p:sp>
        <p:nvSpPr>
          <p:cNvPr id="3" name="Rectangle 2"/>
          <p:cNvSpPr/>
          <p:nvPr/>
        </p:nvSpPr>
        <p:spPr>
          <a:xfrm>
            <a:off x="76201" y="5791200"/>
            <a:ext cx="7162800" cy="923330"/>
          </a:xfrm>
          <a:prstGeom prst="rect">
            <a:avLst/>
          </a:prstGeom>
          <a:ln>
            <a:prstDash val="dashDot"/>
          </a:ln>
        </p:spPr>
        <p:style>
          <a:lnRef idx="2">
            <a:schemeClr val="accent5"/>
          </a:lnRef>
          <a:fillRef idx="1">
            <a:schemeClr val="lt1"/>
          </a:fillRef>
          <a:effectRef idx="0">
            <a:schemeClr val="accent5"/>
          </a:effectRef>
          <a:fontRef idx="minor">
            <a:schemeClr val="dk1"/>
          </a:fontRef>
        </p:style>
        <p:txBody>
          <a:bodyPr wrap="square" numCol="1" rtlCol="0">
            <a:spAutoFit/>
          </a:bodyPr>
          <a:lstStyle/>
          <a:p>
            <a:pPr marL="285750" indent="-285750">
              <a:buFont typeface="Wingdings" panose="05000000000000000000" pitchFamily="2" charset="2"/>
              <a:buChar char="§"/>
            </a:pPr>
            <a:r>
              <a:rPr lang="pt-BR" dirty="0">
                <a:solidFill>
                  <a:schemeClr val="dk1"/>
                </a:solidFill>
              </a:rPr>
              <a:t>Mass </a:t>
            </a:r>
            <a:r>
              <a:rPr lang="pt-BR" dirty="0"/>
              <a:t>concentrations: </a:t>
            </a:r>
            <a:r>
              <a:rPr lang="pt-BR" dirty="0">
                <a:solidFill>
                  <a:srgbClr val="92D050"/>
                </a:solidFill>
              </a:rPr>
              <a:t>Organic</a:t>
            </a:r>
            <a:r>
              <a:rPr lang="pt-BR" dirty="0"/>
              <a:t>, </a:t>
            </a:r>
            <a:r>
              <a:rPr lang="pt-BR" dirty="0">
                <a:solidFill>
                  <a:srgbClr val="FF0000"/>
                </a:solidFill>
              </a:rPr>
              <a:t>Sulfate</a:t>
            </a:r>
            <a:r>
              <a:rPr lang="pt-BR" dirty="0"/>
              <a:t>, </a:t>
            </a:r>
            <a:r>
              <a:rPr lang="pt-BR" dirty="0">
                <a:solidFill>
                  <a:srgbClr val="FFC000"/>
                </a:solidFill>
              </a:rPr>
              <a:t>Ammonium</a:t>
            </a:r>
            <a:r>
              <a:rPr lang="pt-BR" dirty="0"/>
              <a:t>, </a:t>
            </a:r>
            <a:r>
              <a:rPr lang="pt-BR" dirty="0">
                <a:solidFill>
                  <a:srgbClr val="0070C0"/>
                </a:solidFill>
              </a:rPr>
              <a:t>Nitrate</a:t>
            </a:r>
            <a:r>
              <a:rPr lang="pt-BR" dirty="0">
                <a:solidFill>
                  <a:schemeClr val="tx1"/>
                </a:solidFill>
              </a:rPr>
              <a:t>,</a:t>
            </a:r>
            <a:r>
              <a:rPr lang="pt-BR" dirty="0"/>
              <a:t> </a:t>
            </a:r>
            <a:r>
              <a:rPr lang="pt-BR" dirty="0">
                <a:solidFill>
                  <a:srgbClr val="FF33CC"/>
                </a:solidFill>
              </a:rPr>
              <a:t>Chloride</a:t>
            </a:r>
          </a:p>
          <a:p>
            <a:pPr marL="285750" indent="-285750">
              <a:buFont typeface="Wingdings" panose="05000000000000000000" pitchFamily="2" charset="2"/>
              <a:buChar char="§"/>
            </a:pPr>
            <a:r>
              <a:rPr lang="pt-BR" dirty="0">
                <a:solidFill>
                  <a:schemeClr val="dk1"/>
                </a:solidFill>
              </a:rPr>
              <a:t>Chemically resolved mass-size distribution</a:t>
            </a:r>
          </a:p>
          <a:p>
            <a:pPr marL="285750" indent="-285750">
              <a:buFont typeface="Wingdings" panose="05000000000000000000" pitchFamily="2" charset="2"/>
              <a:buChar char="§"/>
            </a:pPr>
            <a:r>
              <a:rPr lang="pt-BR" dirty="0">
                <a:solidFill>
                  <a:schemeClr val="dk1"/>
                </a:solidFill>
              </a:rPr>
              <a:t>Mass spectra, EI </a:t>
            </a:r>
            <a:r>
              <a:rPr lang="pt-BR" dirty="0">
                <a:solidFill>
                  <a:schemeClr val="dk1"/>
                </a:solidFill>
                <a:sym typeface="Wingdings" panose="05000000000000000000" pitchFamily="2" charset="2"/>
              </a:rPr>
              <a:t></a:t>
            </a:r>
            <a:r>
              <a:rPr lang="pt-BR" dirty="0">
                <a:solidFill>
                  <a:schemeClr val="dk1"/>
                </a:solidFill>
              </a:rPr>
              <a:t> </a:t>
            </a:r>
            <a:r>
              <a:rPr lang="pt-BR" dirty="0">
                <a:solidFill>
                  <a:schemeClr val="dk1"/>
                </a:solidFill>
                <a:sym typeface="Wingdings" panose="05000000000000000000" pitchFamily="2" charset="2"/>
              </a:rPr>
              <a:t>“fingerprint”</a:t>
            </a:r>
            <a:endParaRPr lang="en-US" dirty="0">
              <a:solidFill>
                <a:schemeClr val="dk1"/>
              </a:solidFill>
            </a:endParaRPr>
          </a:p>
        </p:txBody>
      </p:sp>
      <p:sp>
        <p:nvSpPr>
          <p:cNvPr id="8" name="Rectangle 7"/>
          <p:cNvSpPr/>
          <p:nvPr/>
        </p:nvSpPr>
        <p:spPr>
          <a:xfrm>
            <a:off x="332855" y="1826774"/>
            <a:ext cx="1724545" cy="1754326"/>
          </a:xfrm>
          <a:prstGeom prst="rect">
            <a:avLst/>
          </a:prstGeom>
        </p:spPr>
        <p:txBody>
          <a:bodyPr wrap="square">
            <a:spAutoFit/>
          </a:bodyPr>
          <a:lstStyle/>
          <a:p>
            <a:pPr algn="ctr"/>
            <a:r>
              <a:rPr lang="pt-BR" dirty="0"/>
              <a:t>Aerodyne </a:t>
            </a:r>
          </a:p>
          <a:p>
            <a:pPr algn="ctr"/>
            <a:r>
              <a:rPr lang="pt-BR" dirty="0"/>
              <a:t>High-resolution Time-of-Flight </a:t>
            </a:r>
          </a:p>
          <a:p>
            <a:pPr algn="ctr"/>
            <a:r>
              <a:rPr lang="pt-BR" dirty="0"/>
              <a:t>Aerosol Mass Spectrometer (AMS)</a:t>
            </a:r>
            <a:endParaRPr lang="en-US" dirty="0"/>
          </a:p>
        </p:txBody>
      </p:sp>
      <p:sp>
        <p:nvSpPr>
          <p:cNvPr id="9" name="TextBox 8"/>
          <p:cNvSpPr txBox="1"/>
          <p:nvPr/>
        </p:nvSpPr>
        <p:spPr>
          <a:xfrm>
            <a:off x="76200" y="5422794"/>
            <a:ext cx="3024537" cy="369332"/>
          </a:xfrm>
          <a:prstGeom prst="rect">
            <a:avLst/>
          </a:prstGeom>
          <a:noFill/>
        </p:spPr>
        <p:txBody>
          <a:bodyPr wrap="square" rtlCol="0">
            <a:spAutoFit/>
          </a:bodyPr>
          <a:lstStyle/>
          <a:p>
            <a:r>
              <a:rPr lang="en-US" dirty="0"/>
              <a:t>Non-refractory PM1</a:t>
            </a:r>
          </a:p>
        </p:txBody>
      </p:sp>
      <p:sp>
        <p:nvSpPr>
          <p:cNvPr id="11" name="TextBox 10"/>
          <p:cNvSpPr txBox="1"/>
          <p:nvPr/>
        </p:nvSpPr>
        <p:spPr>
          <a:xfrm>
            <a:off x="7467600" y="4308144"/>
            <a:ext cx="1828800" cy="830997"/>
          </a:xfrm>
          <a:prstGeom prst="rect">
            <a:avLst/>
          </a:prstGeom>
          <a:noFill/>
        </p:spPr>
        <p:txBody>
          <a:bodyPr wrap="square" rtlCol="0">
            <a:spAutoFit/>
          </a:bodyPr>
          <a:lstStyle/>
          <a:p>
            <a:r>
              <a:rPr lang="en-US" sz="1600" dirty="0"/>
              <a:t>Universal</a:t>
            </a:r>
          </a:p>
          <a:p>
            <a:r>
              <a:rPr lang="en-US" sz="1600" dirty="0"/>
              <a:t>Reproducible</a:t>
            </a:r>
          </a:p>
          <a:p>
            <a:r>
              <a:rPr lang="en-US" sz="1600" dirty="0"/>
              <a:t>Fragmentation</a:t>
            </a:r>
          </a:p>
        </p:txBody>
      </p:sp>
      <p:sp>
        <p:nvSpPr>
          <p:cNvPr id="13" name="TextBox 12"/>
          <p:cNvSpPr txBox="1"/>
          <p:nvPr/>
        </p:nvSpPr>
        <p:spPr>
          <a:xfrm>
            <a:off x="7543800" y="3886200"/>
            <a:ext cx="1828800" cy="338554"/>
          </a:xfrm>
          <a:prstGeom prst="rect">
            <a:avLst/>
          </a:prstGeom>
          <a:noFill/>
        </p:spPr>
        <p:txBody>
          <a:bodyPr wrap="square" rtlCol="0">
            <a:spAutoFit/>
          </a:bodyPr>
          <a:lstStyle/>
          <a:p>
            <a:r>
              <a:rPr lang="en-US" sz="1600" dirty="0"/>
              <a:t>NR material</a:t>
            </a:r>
          </a:p>
        </p:txBody>
      </p:sp>
      <p:sp>
        <p:nvSpPr>
          <p:cNvPr id="15" name="Slide Number Placeholder 61"/>
          <p:cNvSpPr txBox="1">
            <a:spLocks/>
          </p:cNvSpPr>
          <p:nvPr/>
        </p:nvSpPr>
        <p:spPr>
          <a:xfrm>
            <a:off x="8534400" y="18288"/>
            <a:ext cx="1066800" cy="329184"/>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7/23</a:t>
            </a:r>
          </a:p>
        </p:txBody>
      </p:sp>
    </p:spTree>
    <p:extLst>
      <p:ext uri="{BB962C8B-B14F-4D97-AF65-F5344CB8AC3E}">
        <p14:creationId xmlns:p14="http://schemas.microsoft.com/office/powerpoint/2010/main" val="7755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1824"/>
          <a:stretch/>
        </p:blipFill>
        <p:spPr>
          <a:xfrm>
            <a:off x="242203" y="274510"/>
            <a:ext cx="3563315" cy="720572"/>
          </a:xfrm>
          <a:prstGeom prst="rect">
            <a:avLst/>
          </a:prstGeom>
        </p:spPr>
      </p:pic>
      <p:sp>
        <p:nvSpPr>
          <p:cNvPr id="5" name="Rectangle 4"/>
          <p:cNvSpPr/>
          <p:nvPr/>
        </p:nvSpPr>
        <p:spPr>
          <a:xfrm>
            <a:off x="295990" y="1332130"/>
            <a:ext cx="8794222" cy="1631216"/>
          </a:xfrm>
          <a:prstGeom prst="rect">
            <a:avLst/>
          </a:prstGeom>
        </p:spPr>
        <p:txBody>
          <a:bodyPr wrap="square">
            <a:spAutoFit/>
          </a:bodyPr>
          <a:lstStyle/>
          <a:p>
            <a:r>
              <a:rPr lang="en-US" sz="2000" b="1" dirty="0"/>
              <a:t>SOAS+GoAmazon</a:t>
            </a:r>
            <a:r>
              <a:rPr lang="en-US" sz="1600" dirty="0"/>
              <a:t>: The results of the present study show that the gas-particle partitioning of approximately 100 known and newly observed oxidation products is not well explained by environmental factors (e.g., temperature). Compounds having high vapor pressures have higher particle fractions than expected from absorptive equilibrium partitioning models. Many commonly measured biogenic oxidation products may be bound in low-volatility mass that decomposes to individual compounds on analysis</a:t>
            </a:r>
          </a:p>
        </p:txBody>
      </p:sp>
      <p:pic>
        <p:nvPicPr>
          <p:cNvPr id="6" name="Picture 5"/>
          <p:cNvPicPr>
            <a:picLocks noChangeAspect="1"/>
          </p:cNvPicPr>
          <p:nvPr/>
        </p:nvPicPr>
        <p:blipFill>
          <a:blip r:embed="rId3"/>
          <a:stretch>
            <a:fillRect/>
          </a:stretch>
        </p:blipFill>
        <p:spPr>
          <a:xfrm>
            <a:off x="1543834" y="3004353"/>
            <a:ext cx="6006690" cy="324715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040840" y="152349"/>
            <a:ext cx="4935072" cy="1077218"/>
          </a:xfrm>
          <a:prstGeom prst="rect">
            <a:avLst/>
          </a:prstGeom>
        </p:spPr>
        <p:txBody>
          <a:bodyPr wrap="square">
            <a:spAutoFit/>
          </a:bodyPr>
          <a:lstStyle/>
          <a:p>
            <a:r>
              <a:rPr lang="en-US" sz="1600" b="1" dirty="0">
                <a:solidFill>
                  <a:srgbClr val="000000"/>
                </a:solidFill>
              </a:rPr>
              <a:t>SV-TAG - </a:t>
            </a:r>
            <a:r>
              <a:rPr lang="en-US" sz="1600" dirty="0">
                <a:solidFill>
                  <a:srgbClr val="000000"/>
                </a:solidFill>
              </a:rPr>
              <a:t>semi-volatile thermal desorption aerosol gas chromatograph with in situ derivatization, </a:t>
            </a:r>
            <a:r>
              <a:rPr lang="en-US" sz="1600" dirty="0">
                <a:solidFill>
                  <a:srgbClr val="082EFF"/>
                </a:solidFill>
              </a:rPr>
              <a:t> </a:t>
            </a:r>
            <a:r>
              <a:rPr lang="en-US" sz="1600" dirty="0">
                <a:solidFill>
                  <a:srgbClr val="000000"/>
                </a:solidFill>
              </a:rPr>
              <a:t>which provides hourly resolved concentrations and gas-particle partitioning of most common BVOC oxidation tracers</a:t>
            </a:r>
            <a:endParaRPr lang="en-US" sz="1600" dirty="0"/>
          </a:p>
        </p:txBody>
      </p:sp>
      <p:sp>
        <p:nvSpPr>
          <p:cNvPr id="8" name="Rectangle 7"/>
          <p:cNvSpPr/>
          <p:nvPr/>
        </p:nvSpPr>
        <p:spPr>
          <a:xfrm>
            <a:off x="179135" y="6417840"/>
            <a:ext cx="5455596" cy="369332"/>
          </a:xfrm>
          <a:prstGeom prst="rect">
            <a:avLst/>
          </a:prstGeom>
        </p:spPr>
        <p:txBody>
          <a:bodyPr wrap="none">
            <a:spAutoFit/>
          </a:bodyPr>
          <a:lstStyle/>
          <a:p>
            <a:r>
              <a:rPr lang="en-US" dirty="0">
                <a:latin typeface="AdvOTd369e91e"/>
              </a:rPr>
              <a:t>Gabriel </a:t>
            </a:r>
            <a:r>
              <a:rPr lang="en-US" dirty="0" err="1">
                <a:latin typeface="AdvOTd369e91e"/>
              </a:rPr>
              <a:t>Isaacman-VanWertz</a:t>
            </a:r>
            <a:r>
              <a:rPr lang="en-US" dirty="0">
                <a:latin typeface="AdvOTd369e91e"/>
              </a:rPr>
              <a:t>, A. </a:t>
            </a:r>
            <a:r>
              <a:rPr lang="en-US" dirty="0" err="1">
                <a:latin typeface="AdvOTd369e91e"/>
              </a:rPr>
              <a:t>Godstein</a:t>
            </a:r>
            <a:r>
              <a:rPr lang="en-US" dirty="0">
                <a:latin typeface="AdvOTd369e91e"/>
              </a:rPr>
              <a:t> EST 2016</a:t>
            </a:r>
            <a:endParaRPr lang="en-US" dirty="0"/>
          </a:p>
        </p:txBody>
      </p:sp>
    </p:spTree>
    <p:extLst>
      <p:ext uri="{BB962C8B-B14F-4D97-AF65-F5344CB8AC3E}">
        <p14:creationId xmlns:p14="http://schemas.microsoft.com/office/powerpoint/2010/main" val="829387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843"/>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More Secondary Aerosol Potential than Expected</a:t>
            </a:r>
          </a:p>
        </p:txBody>
      </p:sp>
      <p:sp>
        <p:nvSpPr>
          <p:cNvPr id="12" name="Text Box 8"/>
          <p:cNvSpPr txBox="1">
            <a:spLocks noChangeArrowheads="1"/>
          </p:cNvSpPr>
          <p:nvPr/>
        </p:nvSpPr>
        <p:spPr bwMode="auto">
          <a:xfrm>
            <a:off x="27707" y="6531222"/>
            <a:ext cx="7065819" cy="307777"/>
          </a:xfrm>
          <a:prstGeom prst="rect">
            <a:avLst/>
          </a:prstGeom>
          <a:solidFill>
            <a:schemeClr val="bg1"/>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Palm, Jimenez, et al., GoAmazon2014/5 Special Issue</a:t>
            </a:r>
          </a:p>
        </p:txBody>
      </p:sp>
      <p:pic>
        <p:nvPicPr>
          <p:cNvPr id="13" name="Picture 30" descr="http://campaign.arm.gov/goamazon2014/images/template/logo-final-smal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36225" y="6049815"/>
            <a:ext cx="760656" cy="76065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93018" y="1456393"/>
            <a:ext cx="8157963" cy="3589540"/>
            <a:chOff x="592581" y="554050"/>
            <a:chExt cx="8157963" cy="358954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2581" y="554915"/>
              <a:ext cx="3835879" cy="358867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14154" y="554050"/>
              <a:ext cx="3836390" cy="3589540"/>
            </a:xfrm>
            <a:prstGeom prst="rect">
              <a:avLst/>
            </a:prstGeom>
          </p:spPr>
        </p:pic>
        <p:sp>
          <p:nvSpPr>
            <p:cNvPr id="6" name="TextBox 5"/>
            <p:cNvSpPr txBox="1"/>
            <p:nvPr/>
          </p:nvSpPr>
          <p:spPr>
            <a:xfrm>
              <a:off x="1388014" y="792714"/>
              <a:ext cx="2392788" cy="313591"/>
            </a:xfrm>
            <a:prstGeom prst="rect">
              <a:avLst/>
            </a:prstGeom>
            <a:noFill/>
          </p:spPr>
          <p:txBody>
            <a:bodyPr wrap="square" lIns="36239" tIns="18119" rIns="36239" bIns="1811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IOP1 Wet Season</a:t>
              </a:r>
            </a:p>
          </p:txBody>
        </p:sp>
        <p:sp>
          <p:nvSpPr>
            <p:cNvPr id="7" name="TextBox 6"/>
            <p:cNvSpPr txBox="1"/>
            <p:nvPr/>
          </p:nvSpPr>
          <p:spPr>
            <a:xfrm>
              <a:off x="5754521" y="792714"/>
              <a:ext cx="2155655" cy="313591"/>
            </a:xfrm>
            <a:prstGeom prst="rect">
              <a:avLst/>
            </a:prstGeom>
            <a:noFill/>
          </p:spPr>
          <p:txBody>
            <a:bodyPr wrap="square" lIns="36239" tIns="18119" rIns="36239" bIns="1811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IOP2 Dry Season</a:t>
              </a:r>
            </a:p>
          </p:txBody>
        </p:sp>
        <p:sp>
          <p:nvSpPr>
            <p:cNvPr id="2" name="TextBox 1"/>
            <p:cNvSpPr txBox="1"/>
            <p:nvPr/>
          </p:nvSpPr>
          <p:spPr>
            <a:xfrm>
              <a:off x="3182849" y="2463472"/>
              <a:ext cx="54373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UTC</a:t>
              </a:r>
            </a:p>
          </p:txBody>
        </p:sp>
        <p:sp>
          <p:nvSpPr>
            <p:cNvPr id="14" name="TextBox 13"/>
            <p:cNvSpPr txBox="1"/>
            <p:nvPr/>
          </p:nvSpPr>
          <p:spPr>
            <a:xfrm>
              <a:off x="7519322" y="2468096"/>
              <a:ext cx="54373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UTC</a:t>
              </a:r>
            </a:p>
          </p:txBody>
        </p:sp>
      </p:grpSp>
      <p:sp>
        <p:nvSpPr>
          <p:cNvPr id="3" name="TextBox 2"/>
          <p:cNvSpPr txBox="1"/>
          <p:nvPr/>
        </p:nvSpPr>
        <p:spPr>
          <a:xfrm>
            <a:off x="65352" y="5024045"/>
            <a:ext cx="9004757"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Results: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Secondary aerosol produced from oxidation by OH of ambient air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Production much greater than predicted from modeled yields of measured ambient precursors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Suggests that production is dominated by </a:t>
            </a:r>
            <a:r>
              <a:rPr kumimoji="0" lang="en-US" sz="1800" b="0" i="0" u="sng"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unmeasured species</a:t>
            </a:r>
            <a:endParaRPr kumimoji="0" lang="en-US" sz="1800" b="0" i="0" u="sng" strike="noStrike" kern="0" cap="none" spc="0" normalizeH="0" baseline="0" noProof="0" dirty="0">
              <a:ln>
                <a:noFill/>
              </a:ln>
              <a:solidFill>
                <a:prstClr val="black"/>
              </a:solidFill>
              <a:effectLst/>
              <a:uLnTx/>
              <a:uFillTx/>
              <a:latin typeface="Calibri" panose="020F0502020204030204"/>
              <a:ea typeface="+mn-ea"/>
            </a:endParaRPr>
          </a:p>
        </p:txBody>
      </p:sp>
      <p:sp>
        <p:nvSpPr>
          <p:cNvPr id="16" name="TextBox 15"/>
          <p:cNvSpPr txBox="1"/>
          <p:nvPr/>
        </p:nvSpPr>
        <p:spPr>
          <a:xfrm>
            <a:off x="127752" y="533063"/>
            <a:ext cx="901624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Objective: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Test through in situ data sets the potential for secondary aerosol production and compare to state of understanding with respect to known species and their reactive yields</a:t>
            </a:r>
          </a:p>
        </p:txBody>
      </p:sp>
      <p:sp>
        <p:nvSpPr>
          <p:cNvPr id="8" name="TextBox 7"/>
          <p:cNvSpPr txBox="1"/>
          <p:nvPr/>
        </p:nvSpPr>
        <p:spPr>
          <a:xfrm>
            <a:off x="1263290" y="4724468"/>
            <a:ext cx="2805576"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Predicted Formation, </a:t>
            </a:r>
            <a:r>
              <a:rPr kumimoji="0" lang="en-US" sz="1800" b="0" i="0" u="none" strike="noStrike" kern="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g m</a:t>
            </a:r>
            <a:r>
              <a:rPr kumimoji="0" lang="en-US" sz="1800" b="0" i="0" u="none" strike="noStrike" kern="0" cap="none" spc="0" normalizeH="0" baseline="30000" noProof="0" dirty="0">
                <a:ln>
                  <a:noFill/>
                </a:ln>
                <a:solidFill>
                  <a:prstClr val="black"/>
                </a:solidFill>
                <a:effectLst/>
                <a:uLnTx/>
                <a:uFillTx/>
                <a:latin typeface="Calibri" panose="020F0502020204030204"/>
                <a:ea typeface="+mn-ea"/>
                <a:cs typeface="+mn-cs"/>
              </a:rPr>
              <a:t>-3</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5501133" y="4725866"/>
            <a:ext cx="2805576"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Predicted Formation, </a:t>
            </a:r>
            <a:r>
              <a:rPr kumimoji="0" lang="en-US" sz="1800" b="0" i="0" u="none" strike="noStrike" kern="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g m</a:t>
            </a:r>
            <a:r>
              <a:rPr kumimoji="0" lang="en-US" sz="1800" b="0" i="0" u="none" strike="noStrike" kern="0" cap="none" spc="0" normalizeH="0" baseline="30000" noProof="0" dirty="0">
                <a:ln>
                  <a:noFill/>
                </a:ln>
                <a:solidFill>
                  <a:prstClr val="black"/>
                </a:solidFill>
                <a:effectLst/>
                <a:uLnTx/>
                <a:uFillTx/>
                <a:latin typeface="Calibri" panose="020F0502020204030204"/>
                <a:ea typeface="+mn-ea"/>
                <a:cs typeface="+mn-cs"/>
              </a:rPr>
              <a:t>-3</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rot="16200000">
            <a:off x="3516596" y="2972956"/>
            <a:ext cx="2901756"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Measured Formation, </a:t>
            </a:r>
            <a:r>
              <a:rPr kumimoji="0" lang="en-US" sz="1800" b="0" i="0" u="none" strike="noStrike" kern="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g m</a:t>
            </a:r>
            <a:r>
              <a:rPr kumimoji="0" lang="en-US" sz="1800" b="0" i="0" u="none" strike="noStrike" kern="0" cap="none" spc="0" normalizeH="0" baseline="30000" noProof="0" dirty="0">
                <a:ln>
                  <a:noFill/>
                </a:ln>
                <a:solidFill>
                  <a:prstClr val="black"/>
                </a:solidFill>
                <a:effectLst/>
                <a:uLnTx/>
                <a:uFillTx/>
                <a:latin typeface="Calibri" panose="020F0502020204030204"/>
                <a:ea typeface="+mn-ea"/>
                <a:cs typeface="+mn-cs"/>
              </a:rPr>
              <a:t>-3</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rot="16200000">
            <a:off x="-819877" y="2888871"/>
            <a:ext cx="2901756"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Measured Formation, </a:t>
            </a:r>
            <a:r>
              <a:rPr kumimoji="0" lang="en-US" sz="1800" b="0" i="0" u="none" strike="noStrike" kern="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g m</a:t>
            </a:r>
            <a:r>
              <a:rPr kumimoji="0" lang="en-US" sz="1800" b="0" i="0" u="none" strike="noStrike" kern="0" cap="none" spc="0" normalizeH="0" baseline="30000" noProof="0" dirty="0">
                <a:ln>
                  <a:noFill/>
                </a:ln>
                <a:solidFill>
                  <a:prstClr val="black"/>
                </a:solidFill>
                <a:effectLst/>
                <a:uLnTx/>
                <a:uFillTx/>
                <a:latin typeface="Calibri" panose="020F0502020204030204"/>
                <a:ea typeface="+mn-ea"/>
                <a:cs typeface="+mn-cs"/>
              </a:rPr>
              <a:t>-3</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826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08743" cy="990600"/>
          </a:xfrm>
        </p:spPr>
        <p:txBody>
          <a:bodyPr>
            <a:normAutofit/>
          </a:bodyPr>
          <a:lstStyle/>
          <a:p>
            <a:pPr algn="ctr"/>
            <a:r>
              <a:rPr lang="en-US" sz="3200" dirty="0"/>
              <a:t>Particle composition at T3</a:t>
            </a:r>
          </a:p>
        </p:txBody>
      </p:sp>
      <p:sp>
        <p:nvSpPr>
          <p:cNvPr id="53" name="AutoShape 8" descr="data:image/jpeg;base64,/9j/4AAQSkZJRgABAQAAAQABAAD/2wCEAAkGBxQTEhUUEhQWFhUVFRUYGBgWFhgYFxccFhcXFxUYFxgYHCggGBwlHRcVITEhJSksMC4uFx8zODMtNygtLisBCgoKDg0OGhAQGy8kICQsLSwuLSwsLC0sLCwtLDcsLCwsLCwsLCwsLCwsLCw0LCwsLCwsLCwsLCwsLCwsLCwsNP/AABEIALMBGgMBIgACEQEDEQH/xAAbAAABBQEBAAAAAAAAAAAAAAAAAgMEBQYBB//EAEkQAAIBAgQCBwQGBgcGBwAAAAECAwARBBIhMQVBBhMiUWFxgTJCkaEUIzNSYrEHFVNygsFDkrLT4fDxFjSTosLRZHODhJTS4//EABoBAQEBAQEBAQAAAAAAAAAAAAABAgMEBQb/xAAwEQACAgEDAQUHAwUAAAAAAAAAAQIRAxIhMQQTQVFhcQUiMoGhseGRwdEUIzNS8P/aAAwDAQACEQMRAD8A9xooooAooooAooooAooooAooooAooooAooooAopueZUUs7BVG5YgAeZNVUnSOL3Fkk8USwPkzlQfjQFzRVTgekEcjBCHjY6ASADMe4MpKk+F71Y4mXIjMfdUt8BegI/EeJxw2zElj7KKLsfId3idKppeOTt7KpGPxEyN6gWA+JqsgJIzubvJZnbz1CjuUXsBTlaoy2PtxGZwQ8hsfuDIT5m9wPI3/Kq+TDoTpH2vv5mUj+MdonyqTS4111qkErxSRVCnENppcKhPqSrG/jS8PxGU6piS3g6ow9coB+dBktoKjzQhtfZbkw3Hn3jwNQF9w/jt2CTqEZjZWBvG55C51VvA/E1d1hYvrEZHGuqtbkRzHyI9K1nA8QZMPE7as0aknvNtT671GjSZOoooqFCiiigCiiigCiiigCiiigCiiigCiiigCiiigCiiuOwAJOgGpoBnGYtIlLyMFUcz47AAak+AqixHGpX+zURL3uMzn+EGy+pPlUGbEGZ+ufYX6peSqfet95hrfkDaks160kZbEScVxSOMsol2JRkVdOd2AGXnb+dWcPSmzWmiEa3AzCQNbMbA2yi4vvbbuqsK75bXP52sL/KmxhEvcjM33m1J2+G3KrRLNlh8fFIbJIjHuVgT8Aak15/jGT2bXk3TIO2pHstfkAe/StDh+OPlXPFrlGbtga21sADz8ay0aTK7H4nr5M7aopPVry006wjmTy7hbvph1DHtAHuB1A9NifGiKMgWI20HkNB8qVWjIw+DjPuhSCCCnZIINwdKveD8WLP1ExDMQcj7ZwB2lZeTAEHxHdVTTYwlmD52DBiylbDLdMnMG+lGEOyYYxMYz7lrHvU+wfhp5g1wChpXY3kYMQAoa1iQCT2gNL68qBQg8SBSOtrkjXpNSi2BrhNdUXpYiG51/wA6VQV0LM6yZVe0jbgAWWwUkZiLmwJHpWu4VxOE5YVDIVUBUcWJCgDsnZrDuNULOaZxDGy29oOhTvzZha35epqBOjc0UUVk2FFFFAFFFFAFFFFAFFFFAFFFFAFFFFAFFFZ/ifE2ZikTZVUkM4tmJG6rfYDYnv276A0FVvSIn6NIBzAU+TMFb5E1mpMOh9oFj3szMfiTekJM3bjDt1QGVlLE3NrkAnULYjS9v52jLY/JvbupNRlzn2SAOWYFifmLfOkYPFEsUcAOvdsRpqPivxrRkmUUUUAIqrfKNWNyeZoJopSJehRFdp8IKSyipYoQCBQzXrjC1cqgKKKKECiiigCgGiigGMTiMg2J7gBeneDzoJM+IupUXiitcsToWuPaYXtblv4hVIliDZb7qbixtuCD8jQFxJx2X3IVt+OSzfBVIHxpzD9I1zBZkaK5sGJDRknYZhsfMCqRFA0At5aU7lDgqwuCCD4g71KNWbKiq/o+rDDxB75gttd7AkLf0tVhWTQUUUUAUUUUAUUUUAUUUUAVT8W48sTdXGpkk5gXsndnIBsfD8qs8T7DXbILG7adnTU66aVisHbqwV2a7f1jfW+p7taqI2T4+PYi92RLcxYg+hzn8qhYduwo5ga33v71/W9KY2FzsKbCu2vZQHa4LN6i4A+daMjtQ8Ja8iHfOTbvV7EH8x6U60L+7KL/AIk0+RqvaMu4DXSQEjMDsALnKeYOm/8AKqjLLVlBFjVW2GMTCTNdidV5ZWZV0vqCNPOrGSNjs5X0B/Mb1GjwbFru1wDcDmxGxcnu5AAChSdXVW9cpRfuqAV1XjSibCmb0E1KLZ1mJrlFFUgUUUUAUUUUB0KTXTGaM5pSy99C7DdFOyLfUU2UNBRykO4Fr1yUG2n52qGa0lZhuifSXW/PTnbn/hUMMaaZrkDUrms+W5sLHe2wva/gTTSFKyQcWE1ikyMDuCbeR90+R+VbLgmP6+FXsAdQwG11NjbwO48CKys0wRddBsABfyAUb+VSui+K6hGDghWJYKBcrqBbTvWxPiD31hm0a+iqmTpDCNizDmyozKPUDX02qygmV1DIQysLgg3BrJscooooAooooAooooCBx3DNJA6J7Ry6bZgGBZfUAj1rH4F7rdtGJOYbWNzcW7xW+vVZj+BRSsX1VjuUNs3mCCCfG160mZkvAzEjqUa57NiCe7TWuQzOQM6EHwIt+enlU/pJwiOKEMmYEsqMb3vmNszX5+VuQ2qthnewuhPipWx9GIIrRnjYlVy1QsNM1yj9k5mOp1IJuMvLY28LVNLAb6VAdopKm+o/1rtAdooooAooooAooooAooooAooooAooooDqsRXRIaTRQAar8USZAiWu3fsN7k/D5irCoOIVlkEiqW3BA3sRY2+C/A99VEe47+r1Hvvm77j+ztTuGiyIFve3pfxPjTceKD6IQTzvpl/eG9/ChkTXOxa29zlQX5WGnxvUKOySqvtMB5kCkR4tCdHUnwYUtERRoiAb7D866CjrqqlT4Aj50A5nNT+izkSTIPZsj25BnLhreeUH499UsWFRJkS7COXs2ViCpuoGU8h2h862nD8AkK5Y1sCbkkkknvJOpNRmlZKooorJoKKKKAKoeP8AFcpESEhrjOwsMosTYHkT2duRq+qtxfBYpJOsYG/MA2DWFhcf9qqrvI77jKpiA+pd2Hulyxtf7jN+YNargGLMkQLG7KSpPfbY+ZBHreo3+y8F/fy8kzHKPIjtactatMHhEiUJGLKL8yTruSTqTVbREmdxmFWVGRxdWFj/ACI7iN71k8TwieEnKplTkV9sfvLzPit79wrYMwAudhWSx3F5JWIVmROQSwax2LtuCd7DakWxJIrWxsZuraEbqwsR5g6iuxvGfYUE+AFOq+a+YFiDYSsbNYciAPrADfVvnS41sNTf4D8hWjAgO3MUuMWGu9LooKCiiioUKKKKA4DXaYmhvqN6Ya43vWkrMt0TSbb02JrmwqKqk7VLhit50aSCbY5RXK7WTQUUl3A3rooDtFFFAFFFFAMnDq3tKrG5Oqg/n8PSmXwC3zIFU+KAjztoQfI1MooCKcIW+0bMPugZU9RufU1KorqmgGFI+kIzAlYstgN2a6ubeWVRfbU1czcYmPsCNB+IM59bMtvnVcZDSalFstcLx9lYLiFUKxAEiXygnYOp1W50vcjyrQVhsQRlYNsRY+ulToeOSmONVygiKIuzAsSzIGIC3HIjUnntRoqZq6Ko+CcXZ5DFIyM2UsCuh0IBDLc66g386vKyaOE1leKcadzaNiiH2cts7ge9cjsJ6X277VoOKxs0MiruVI8+8eo09axM2LQTHW90XKACSLFiQQNQdj/pVRls7NgEfWQZj+IlvmxJ+dLhw3V6ws0RG2Um3qp7Leop8V2tGRc2PnlXLKwAtY9Xdc3Ik89e4G3nTEMeW+t7m/yA/lS2NtaZkn2tr31UiNj9FIjkvS6hQorjG1RUxBHjVSsjdEuio/0nwrgmJOugpTGpD0qXGm9RhM3fUjrR31HnIJ0qozLyD6QaQzE70ZDa/KuVozuLiktUgTjvqJRRqyqVEppl86jE91coolQbskQQ8zUimoHuPKnawza4CiiioUKKK5QHaKKSW1tQCqKKKAQxtc6n8/Soz8RQb39VI+bWFTKabDITcot97gWPxGtAc4fgHxTDQrF7zciOYUn2idrjQXO5qx6TYQrKkgGWPKqFlNrEEkB9drWA8z4Vzh3GXjkWOQlo3IVWJuyk2AueYJIGuuo17tUR31GzSRhOr6xlWFcza6ruh3Vsw9nUbmt2uwvvzqv/AFlErmMC1jYkAZQbXt52I5VOWUEXBBB8ajKio6Q4xhaNCVzC7MNCF2AB5E668rGs+qIg5KPgPPzq/wCkkAsHuQxIQdxub3PkMx9ao0jA5XI5nX4X2qoy+RiTEA2ykHxBuKBie8U1i1vIMoF8rZuXdlJ+fzqNi50hUNLIFBNu3YG+1hb2vStqjm7JckxPlTdU7cdDaRRs3ixWIfBzn/5ab+m4o+7An8UkvzypXSMW+EcpZIr4mXqORtToxJ7qyuI4hOmsmIw6ecRHwvLrTCdIJj9mVm/dw8yg+Tl8nzo4PvQjlj3M10kpNIqi4fxuQ/7xCsQJCgrKJLE6DOLDKCbDc6nWp0vEhnMUSNNKN1jtZL2+0ckLHvexN+4Go1p5NRerjcsFa1ONNcWI+FVwwGMe2aSCAc1VWnb+sSgv6fGujgUnPHYj0jwoHzhNeafVYYvdnZYpsl0A1FPCZ19jFFvCaJDfwvFkt8DTBxzxkDEx5ATYSIc8J7szWBj/AIhblmNWHVYZulIksUlvRZM5O9crl6oMT0pT+gQzfjuEi9JG9r+ENXoSvZHJtLdmgorHv0knP7BfACST/mOS/wAKQnSHEX1eHy6p/wAxJXXsMn+pw/qsKdakbOisi3Sedfcgk8A0kZ+aMKkYXpjHtNFJFt2tJE9SmoHiR8KjxTXKZqOfFJ0pL9TTVIwrbiokMqsoZSGUi4INwR3gjeuTTKgLOwVRuSQAPU1ye52Tos6aknA21qjfjikHKk0luaxMAfFWfKrDyNM/r3/w+I/qx/3lc9UVyzTkaeozMVPhVMvSeMaOJY/34XyjzdQVHqasMNjVmAKOrrfdSCPlzqxp8MNkwYkcxSJpAR41yaICuQICde6tUuSNvg4jNyvUmJCN96WBaistm0qO1yu1yoUgTRGRwpYjLZjlt2TdSoudzoT8KtIsTMhJSdid8stmU+GgBX0NNAU20wBsfjSrF0WXDjBinPWxlJveUO2R8uhIsQG5Agi+24sa0yoAAAAANAANB5VgVmtIGTUiWDJbmzEK4Hmhr0Css0jG43GPiBdmKoxuirYWAPZZja+bS+lrU0vde58d/W1aNuAxZi3aAJvlDEL3mw5eQrEdKuKwwPLDh5M87K2RIgZTGxFgXGy2bXU1UR7cj3G+Kphoy72udFW9ixsTbyAuSeQBqjwvRX6QBLiftW1sY0YqDy+sDZf3Rttra5ppuuWVJ8QjSoliEMiMyW17RsBq4VrAe6o5a6zB9Jo2Qv1c62BIDREFrAmwv32tr3iulSj3HHVCXLVepEfoFAR2mv4GHDFfh1VQsXwNcKuYMpiOjAI0ZFgxFsj5QLi1so3q2Tpzg82R3ZHt7LRsfmgI+dRekHEocRhmWKRWJkhFtVaxmjDWDWPsk8qQnLUMmKGh7DXCejLSRiR3WEuA2WCNM6gi4DSSBszeOUVHxuGMU8UMrtJE7qczWDspuhR8gAIEjQ6gC4ax2N7fBceWNER4putEa9jILtlAUnMWyqL/AHiDVT0kx3WIZZo8kcavdVe7lTbMSwsFIyg2Uk3GhrcHkl6HPIsMK4v6j/SPBwPLHho48jZe31IRSEYH6uxFmLAMdfZCFt8oNrhJ+pURxYOZUF/YEVrnUknrbsTuTuap+g+CYtNNLcvmydo5jmIVpdTqbdiPyhHea2yivDPH2sd268j2xel7Io34uBvDiR5YeRvmgNdg43AxtnKmxNpEeM9kFj7ajYAnyBq6cd1Y/pgzMTGCbDDSn+KZ0gQ+gZ/6xryZOgxxjabOiyu6LM8aU/ZRTy+KREKfJ5MqfOmRimxEoiVxFG8IkByq0jgkq6jMSqleyCCre2K0SG4+VZMYYxzOmpMUhxMVr3aOUlcRGPvWYsQPxR+FV9JjxNSe6ve/uO0ctiOUfBy9W1upYOVB0XKoLMI+SsoBJj2IBKWsVFP0O6OriYc8xkCLaNERyt8qjMSy9rQ9kAEbG99KtumPHBJhZEUAFmSLtEF+04EnZW+SyZ9ze/IVcdE8KY8HCGBVimdgdw0hLsD5FrelfSwzai9L24/n5cHjyY4ymrXG/wDH7jUfQnCfs2/4sl/7VKboNgyLZJPSaUf9VXkeIH3l/rD/AL1IU3218qOcvE6LHDwMfN0FwvuHEIe8Tufk+YfKs9NwPLjVwiSsQyK2eQKzAkSkjsBBbsD516ZMtYHisgTjMLsQq5YwSTYDMmIUb/iKj1rtjyzV03wzz5sGJ1cVyu7zInCZHwWJaByChkVGy6IHkGZGRSbrmvqPAnkbycVi2mnDBR1aSiCMn9o+8gHM6EDuH72kHp+9sTL1epb6G3Z17QYoCLfhkHxFSeH3d8Mh0P0nNYC1uq6jS3LQNXHNLVsbhDTt3Fxw+HrpZY2klKw5lvmALfWSIMxUDXsHa29T16Lwk+1P/wDJm/8AvUXor9rjL7mdyPIyzW9L3rSxqb1zjGNcHRJFWOi8QHZecHv692t6SFh8qpsd0WdCZIJj1i65miXrWy3OUtGUDg69lgRry3ra01MOdVRjfBpxRUriM4DA3BAII2sdQa6Das7+s/orSQFCcsxEZYhYwsgWRAznRRdygFiezYDSlY3jE6FFkiSMuxAKuZzy2UKhGpAvsLjvrumc9DbNL9JPhSRIbgnlWfwOOmklaLOiEIGXPESSOzfQOLG7W9KsocBiWNjPGu/9B/LrjUtIrhJOmXOYd9QOKYtlQlLHKQWvf2QRny252uR5U2/DZx/Tqf8A0P8A9Kr+KtPAgkBWVVJzrkC9nTUG5tz8NfWoqLTexctiCf8ACm6ruBYtZIQUNwt18QF9kHxy2v43qziW5tWjm7uhGFk6qRZFUFlJIHJtO0PB7Xsa9AgxSuqsrCzAEeRFxWJxAAUWGuZAPPMKoWxOIBsmfINFttYbW9LVhqzpF6SV004zM+ImgdpY4kIAWJdHUhCHYr22vmtb2eRBIrPQcQgiMcMQVVY2sOyVsN2U6nzNXP6SpZBjGCowV4IQWFu1lkLhxdfcOh1HLUaVVxTjEhgsccgBtkdgHYWBuEZbFdSL31sa74ZxrwPH1GKbl3tfYnRxgHNueRNjl/d5Dz3pufFWDNyW92Y5VFt+0d/QGq/B4GFwerV4SjFGVHMZUruCI2y/yoeI5I/rBKxUTqrFTa1wUcKose1cE8xflXoc0q8zyKDd33CmlllFlXsnm3YX4MC7/BPOl4bhjKLGVgNwsYCICeet2b1JHhTmP4gEQMLXYEjMbKABmZnPJQN/MDnVTHPjWdchhJNz1chCMwW2ayi5XcbsSLi45UlKMXvuahjyTVx2RZRvHASrXUWADuXYEKNAXa+o1st/KpeB4W+IbM6FIS8T5pMyyMqdrq1jPsqWCks1iQWFtiF9E4BiL4uVTozLDGwH1eQ5ZHI1BkLBgG5AabmtTXxPaHtCKvFBcf8Adx9PpOka/uTe5T4nB9V2YJ5kaR3ZUQRNcsxd2+sRsqgsSTsL25gU+uExQAti1JtrnhRh6ZMlK4O2dTOd5fZ8IwT1YHdcds+LeAqfXzpdTPH7qe/28j3KKe5XZsaPfw7+cciH5ORVJxWKcmRpBEjuII0KuzRx9XI07ySllXKtlXTmRa+taPiWLEUTyEXyKSAN2OyqPEmw9aiQwpDBmxLJp9ZK72y59y3a2sbAdwAFZ/q8rW7+nzL2cSDDipnlEUOKLplYySrFGchuMqRuBlzHXQhrBeVxebPg1gQSK2UoyvJJK5JZL/WZ3Y7ZSxA2uBSuG8bw8zZY37RBZQVZMwG7JmAzDUajvrN9L+K3lMZIEcGQ2JtnlIzAsOaouUgfeIPuiuuKGbqcqxNtev3OeXJDDjc/Ar8ZirhUJLQobxRuuVx7XakI12bQHXmdag4x1lN5I43ttnXOR6veoj49Sfec96qzfMC1IOLPKKQ+ij82FfssWDFjgo818z8pm6nPkm5cfQdOFiLLmhiKjU/VIL22W4HM29AaZ/VsN7iJAfBQPhbakDFEZR9HYZQ2oSIO2Yg3d892tqBtvzOtLXGH9jKPRP5PWoKDtuNfL8GcksipRlfz/I+IrbPKP3ZpV/J6TiHY2TMWJB1lLSaAjQlje1z38zXFxH4HHp/jSSwDuzGwCC19so1Y/GwPkK3ogt0kc+0yvaTb8rsawMfVyxhrfaodBZbO4AFj90hLelbTHYNXc27Mhh9saMLllXUEXtr8TWGxpZpYRGO1mOjArYxtHL2wdRYI3xrTYfjZIeZo2zKsURj0DZ88oygXOpJUAa+0POvhe0v8i09yPsdGpdnqfLZNkjKGKx+jsyyBmhewyoQdyNiXv4XOuuqRFEx7eNnc930vL/YINPrxAOUmVb3hVY1YWs0soQ5xrYghAe6xqXxrDthxmm6uS6SMMkeW3VgEg5ma97/KvE5T5Pb71WgnN1tHJIpC2U9fIbWFlJ7WvrVW5dkD/T54s2pDSKcp2ZdbDQ3Gt6rHkQ5i+FwykEg5lvYjfMSgsF0LH3VYE87cilCNePD4YE3vliIbQZiDYXzBe2V3ykHW9qqjkRUpi+KYoLaYYwTSJl1LQhwFv2lCABioZtDe4Y87UmLFzSyxl8QlgrFXkCqPajcAslgb5drDTNrWn4bhWxCtkWMZFW+e9s7KGC6DQAEXPiNKyeDZMRKxzdXEQJnYi+RMkbELbdmZwoA3LG21d8E201L1s9PTtOLUvWyym4iBiI5FKNlYRsI2Lq6sctgSoG7H17hrWgh4yif0bXB0u8IPeL/WE6XYeRrMY/CoBe88K3FpJ4kyDmC3Vyl4++7J2eYqNj0khI+kgKX1VwbxS31vG40N+7Q+FehJN02eiEMU3Wo20nTBbG0Q9ZV/kDeqLE9LizECIhuV5eyw/dy2Ycjz8qo5MBiDD14yrFr2rgC4F8t7MWOmW9gM2njULBMZVJbVDbLcANfW7AqdBtY6HekYxfBqODFJ0rLXAY4xSuUDxRSEFhHkkYFRYWzgAd2x0AHK9aHgXSmC1ppcjBnAMqmO4zHISxAS5W17aVkVYqQG1B2bnfua2nkf8lZVmZY0tmfQZra+ABI8ySbAA+VacElZcnSY2tV0eox4SWcgxWIN8rg3Rb6dYW5mx0ArYYbhkaIqBbhVCi++gtrXifRTiOOwmJXBQNGHnYkRtZ4o2XNnLLZcgIXMcjHNde+veBXCR43DSR8dgIplyyxq43AYA2PeO4+IrF9Luhoyq+GWQgE54w3W6HZkSfMvZt7K2JDaagA72iskPD8BwXEStkGDYvnIaRVkwpA+8XkBDCw2UqeVqkDoli42YiLEqTmtpBIva3IImbLcgXvbbWvaKK1qfcYcIvlHhuK4ZNFLGuMUK1oCq6H6oz9rMVupa6xBwpIFhrZqk4bFN1cccqEHCyvJJIwtoVkH1f3y+flyJub6H1jjXBIMUgSdM4BJU3KspIsSrKQRcaGx1qJheiuHRlch5ChBXrHLBSNjl0UkciQSK053zyRY9Oy4PNuDcNlhi+jEq3VyyHKHMfWCRS0ihhqHikkI7rqNQdtLhYZBAqSNmk6oKzci2WzH1NzU3pnwVljlngVXBZZJYXiMoa1lkeNcwIYIL5R7RXvJJwzY4BlURYZkZFeNklmhRwSbhcrMLgBTpyYV87L0Usr91998HdZVHk1HAmvhoPCGMeqoFPzBqRjWYRuYxdwjFR3tY5Rr41Q9HeETYiPrcPhkSMuwDfrLFjNY9pkHVEFc19eZB86sp+j+NHsjED/y8Th3HxnjBrhPoMjm3a5NrIqIXEnkkgLFWyjEQst1Ks0YkiYlkOqkHMPJb86q+lmID4iNH7UMCNM6adtlUsoI8Pq9D+0qxx/A8SkLyTYcuqKSWxOJDBRsXCQgrcb7DY6iqTE4ZU6oSMSHzxSSk63lQKrk+LJGo8xXr6bonGet1tf1OWXLtpLHpK7RZMwvKkmFdOrBJvJJ1bKBub2ddNSGGl6peL4Zf1g4xHWRRyMsmYoVbIYsoIDqSBnjI2vrV5wzh0+IxsAnKlxLFIervYRYUtIHN/ZLStH2b/zrfdMOja4tYmCI0kMmZc5K5lItJGWUEgHQ7HVVr2J6cmt81Wx58mNThpXje/B4xjhB1x6jrngCjdjGzMQwNi6XsCFOoscxpXC+HSzXVMrMiqWJOUG9xcaHmDWh4u2Gw8jxPw5c6b55FKm4Qgje4+sXlvfuo4PHHiZEjTh+BUuzjX6zKEvmYgRLYaDn7y99eyPVOMfdv1bPE+gjOXv1XglX1Kv/AGZxX3Yv+Kf7uqdnyOBIqt1cjCSPrCmbLcWEgFxrlbbUC3OvVB0Eb9jw4f8At2P/AFCn06GyDZcAPLCt/eVldbN2pbr9P2Nv2biVOGzT9fo2eY8K4phI0K4jCJO5P2imK9iALHOwK2INrXqpZbmDL2h1sSNrmsC6XBI30G/hXsuJ6LTqjsowbMFYqowpGYgEhbmXS50rC4PiRxRyZoVK9aVWOPq+2o6tS/aJ2eTs6WtWY5lctK+Lz/Bp9K/c1S+Hy/IrH8GQvi5Bcyxx2U3AWzSnDSO1hv1THtX0tflVTgMITikjiZQsmIkmRlsQqplhBykWNi5cctR3V6B+jLDO8k80iFRkEZDWs0jO8k4G4Ki6C4J3I3BpzppwiKCfC4iONI41E0blECqDIY3VpCo0X6pludAWHfXCTt7nrUdjEcGhLowszMuZ3yLdh17pOsiqOQYsRYG2lWuIWWUq0keImsrKPqcgs9s91IW5OUa/C1zUOJ47hsI5WVyIoWjIZmsFjUAah4+yG1BFgW8a9FXolJcX4hiiOYyYQX9Rh71yyYEnzySK1I8qx+DwwJ62KYHYgyON7gggSeJ08TSsJw2Br9XBiX01yvK/le0h/wAivSF6GTAZVxUZFzq+GzNYkkXIlAJ13sKoOlPBnwJjmXEmIOjJNMkUKpdWzRBs6OEFmk1vqfSosSe1sONeJV2mUPkixkauO2FjUA2ULe7AleyANCNqYwfRDE4YpLIIupnMRsHuysvWyxJly20LLsT9mKlcJXEYwwxnEzS9ZIjSRlYQghWQMxmMUakB4xYKTqXtY2Neq8a4WuIhaIkrexVltdGUgoy300IBsdDsdK1GHZs1FbOjxOfijjCHDmCQ6LI8+QZAcoM1mI+160MBbtZiBTnDekAw2Imwc8XWYTPEqqEMnVvLHnZFSxzpnzdkarcADkNZjug2LJun0MuDmEjdaO1awfqbFc9tL3NSui/6NhDOmIxM3WvGzOiqCF6xhYySMTeRt7aKBfQbW3tRdypXo1g8Qh+izuqbFYpA0a8iDFJcJ5WHlVLxHoukC/76qi9gDhi5O50EbryBO3I167xPo3hMQ2afDQysOckSMfiRekYfovgo1ZUwsCqwIYLEgBB3BsNqik0dVknHhnjc/R+RATKZSi6lkigW1tbgNiWPyNPLBwwWD4maVgbZEALBvulYkup0O5FafpR+i6OSUyYaGDK9jlzNA0bAAXRo1NwbA2I0Nzre1K6JfozaGVZJzGqoysI4md8xRiyZnYKSLkk6dok7A2rbltyTtsj5ZcdBeiywlp5IBGxNoVciSWNLG7PISxzvmNwDoAo762lFFcrI23yFFFFCBRRRQBRRRQBVBjOhWAlcvJhImJbMezZWYm5ZkHZZjzJGvOiigLyKMKAqgAAAAAWAA2AA2FLoooBLoCCCAQRYg6gg7givHf0icNjw7rHCuWORmDIWZktYdkK5IUeC2ooqptCkz0XobwaHD4dTCmUuozMWZ3a18oLuSxAubC9hc2q/ooqA85/TXgI/oZxAW00eULIpZWAJ2OUjMNTYG9rm1Sf0PcOiGAjxAQddMozvqSQNlF9EX8K2HhRRQG9ooooAqnxPRbBSOZHwmHaRtS5iTOSdzmte/jvXaKAsMFg44UWOFFjRfZRFCqLm5sBoNST608RRRQEfD8PiRiyRRqx3ZUUMfMgXNSaKKAKS6AixAIPI6iiigEwwKgsiqo7lAA+VOUUUAUUUUAUUUUAUUUUAUUUU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AutoShape 10" descr="data:image/jpeg;base64,/9j/4AAQSkZJRgABAQAAAQABAAD/2wCEAAkGBxQTEhUUEhQWFhUVFRUYGBgWFhgYFxccFhcXFxUYFxgYHCggGBwlHRcVITEhJSksMC4uFx8zODMtNygtLisBCgoKDg0OGhAQGy8kICQsLSwuLSwsLC0sLCwtLDcsLCwsLCwsLCwsLCwsLCw0LCwsLCwsLCwsLCwsLCwsLCwsNP/AABEIALMBGgMBIgACEQEDEQH/xAAbAAABBQEBAAAAAAAAAAAAAAAAAgMEBQYBB//EAEkQAAIBAgQCBwQGBgcGBwAAAAECAwARBBIhMQVBBhMiUWFxgTJCkaEUIzNSYrEHFVNygsFDkrLT4fDxFjSTosLRZHODhJTS4//EABoBAQEBAQEBAQAAAAAAAAAAAAABAgMEBQb/xAAwEQACAgEDAQUHAwUAAAAAAAAAAQIRAxIhMQQTQVFhcQUiMoGhseGRwdEUIzNS8P/aAAwDAQACEQMRAD8A9xooooAooooAooooAooooAooooAooooAooooAopueZUUs7BVG5YgAeZNVUnSOL3Fkk8USwPkzlQfjQFzRVTgekEcjBCHjY6ASADMe4MpKk+F71Y4mXIjMfdUt8BegI/EeJxw2zElj7KKLsfId3idKppeOTt7KpGPxEyN6gWA+JqsgJIzubvJZnbz1CjuUXsBTlaoy2PtxGZwQ8hsfuDIT5m9wPI3/Kq+TDoTpH2vv5mUj+MdonyqTS4111qkErxSRVCnENppcKhPqSrG/jS8PxGU6piS3g6ow9coB+dBktoKjzQhtfZbkw3Hn3jwNQF9w/jt2CTqEZjZWBvG55C51VvA/E1d1hYvrEZHGuqtbkRzHyI9K1nA8QZMPE7as0aknvNtT671GjSZOoooqFCiiigCiiigCiiigCiiigCiiigCiiigCiiigCiiuOwAJOgGpoBnGYtIlLyMFUcz47AAak+AqixHGpX+zURL3uMzn+EGy+pPlUGbEGZ+ufYX6peSqfet95hrfkDaks160kZbEScVxSOMsol2JRkVdOd2AGXnb+dWcPSmzWmiEa3AzCQNbMbA2yi4vvbbuqsK75bXP52sL/KmxhEvcjM33m1J2+G3KrRLNlh8fFIbJIjHuVgT8Aak15/jGT2bXk3TIO2pHstfkAe/StDh+OPlXPFrlGbtga21sADz8ay0aTK7H4nr5M7aopPVry006wjmTy7hbvph1DHtAHuB1A9NifGiKMgWI20HkNB8qVWjIw+DjPuhSCCCnZIINwdKveD8WLP1ExDMQcj7ZwB2lZeTAEHxHdVTTYwlmD52DBiylbDLdMnMG+lGEOyYYxMYz7lrHvU+wfhp5g1wChpXY3kYMQAoa1iQCT2gNL68qBQg8SBSOtrkjXpNSi2BrhNdUXpYiG51/wA6VQV0LM6yZVe0jbgAWWwUkZiLmwJHpWu4VxOE5YVDIVUBUcWJCgDsnZrDuNULOaZxDGy29oOhTvzZha35epqBOjc0UUVk2FFFFAFFFFAFFFFAFFFFAFFFFAFFFFAFFFZ/ifE2ZikTZVUkM4tmJG6rfYDYnv276A0FVvSIn6NIBzAU+TMFb5E1mpMOh9oFj3szMfiTekJM3bjDt1QGVlLE3NrkAnULYjS9v52jLY/JvbupNRlzn2SAOWYFifmLfOkYPFEsUcAOvdsRpqPivxrRkmUUUUAIqrfKNWNyeZoJopSJehRFdp8IKSyipYoQCBQzXrjC1cqgKKKKECiiigCgGiigGMTiMg2J7gBeneDzoJM+IupUXiitcsToWuPaYXtblv4hVIliDZb7qbixtuCD8jQFxJx2X3IVt+OSzfBVIHxpzD9I1zBZkaK5sGJDRknYZhsfMCqRFA0At5aU7lDgqwuCCD4g71KNWbKiq/o+rDDxB75gttd7AkLf0tVhWTQUUUUAUUUUAUUUUAUUUUAVT8W48sTdXGpkk5gXsndnIBsfD8qs8T7DXbILG7adnTU66aVisHbqwV2a7f1jfW+p7taqI2T4+PYi92RLcxYg+hzn8qhYduwo5ga33v71/W9KY2FzsKbCu2vZQHa4LN6i4A+daMjtQ8Ja8iHfOTbvV7EH8x6U60L+7KL/AIk0+RqvaMu4DXSQEjMDsALnKeYOm/8AKqjLLVlBFjVW2GMTCTNdidV5ZWZV0vqCNPOrGSNjs5X0B/Mb1GjwbFru1wDcDmxGxcnu5AAChSdXVW9cpRfuqAV1XjSibCmb0E1KLZ1mJrlFFUgUUUUAUUUUB0KTXTGaM5pSy99C7DdFOyLfUU2UNBRykO4Fr1yUG2n52qGa0lZhuifSXW/PTnbn/hUMMaaZrkDUrms+W5sLHe2wva/gTTSFKyQcWE1ikyMDuCbeR90+R+VbLgmP6+FXsAdQwG11NjbwO48CKys0wRddBsABfyAUb+VSui+K6hGDghWJYKBcrqBbTvWxPiD31hm0a+iqmTpDCNizDmyozKPUDX02qygmV1DIQysLgg3BrJscooooAooooAooooCBx3DNJA6J7Ry6bZgGBZfUAj1rH4F7rdtGJOYbWNzcW7xW+vVZj+BRSsX1VjuUNs3mCCCfG160mZkvAzEjqUa57NiCe7TWuQzOQM6EHwIt+enlU/pJwiOKEMmYEsqMb3vmNszX5+VuQ2qthnewuhPipWx9GIIrRnjYlVy1QsNM1yj9k5mOp1IJuMvLY28LVNLAb6VAdopKm+o/1rtAdooooAooooAooooAooooAooooAooooDqsRXRIaTRQAar8USZAiWu3fsN7k/D5irCoOIVlkEiqW3BA3sRY2+C/A99VEe47+r1Hvvm77j+ztTuGiyIFve3pfxPjTceKD6IQTzvpl/eG9/ChkTXOxa29zlQX5WGnxvUKOySqvtMB5kCkR4tCdHUnwYUtERRoiAb7D866CjrqqlT4Aj50A5nNT+izkSTIPZsj25BnLhreeUH499UsWFRJkS7COXs2ViCpuoGU8h2h862nD8AkK5Y1sCbkkkknvJOpNRmlZKooorJoKKKKAKoeP8AFcpESEhrjOwsMosTYHkT2duRq+qtxfBYpJOsYG/MA2DWFhcf9qqrvI77jKpiA+pd2Hulyxtf7jN+YNargGLMkQLG7KSpPfbY+ZBHreo3+y8F/fy8kzHKPIjtactatMHhEiUJGLKL8yTruSTqTVbREmdxmFWVGRxdWFj/ACI7iN71k8TwieEnKplTkV9sfvLzPit79wrYMwAudhWSx3F5JWIVmROQSwax2LtuCd7DakWxJIrWxsZuraEbqwsR5g6iuxvGfYUE+AFOq+a+YFiDYSsbNYciAPrADfVvnS41sNTf4D8hWjAgO3MUuMWGu9LooKCiiioUKKKKA4DXaYmhvqN6Ya43vWkrMt0TSbb02JrmwqKqk7VLhit50aSCbY5RXK7WTQUUl3A3rooDtFFFAFFFFAMnDq3tKrG5Oqg/n8PSmXwC3zIFU+KAjztoQfI1MooCKcIW+0bMPugZU9RufU1KorqmgGFI+kIzAlYstgN2a6ubeWVRfbU1czcYmPsCNB+IM59bMtvnVcZDSalFstcLx9lYLiFUKxAEiXygnYOp1W50vcjyrQVhsQRlYNsRY+ulToeOSmONVygiKIuzAsSzIGIC3HIjUnntRoqZq6Ko+CcXZ5DFIyM2UsCuh0IBDLc66g386vKyaOE1leKcadzaNiiH2cts7ge9cjsJ6X277VoOKxs0MiruVI8+8eo09axM2LQTHW90XKACSLFiQQNQdj/pVRls7NgEfWQZj+IlvmxJ+dLhw3V6ws0RG2Um3qp7Leop8V2tGRc2PnlXLKwAtY9Xdc3Ik89e4G3nTEMeW+t7m/yA/lS2NtaZkn2tr31UiNj9FIjkvS6hQorjG1RUxBHjVSsjdEuio/0nwrgmJOugpTGpD0qXGm9RhM3fUjrR31HnIJ0qozLyD6QaQzE70ZDa/KuVozuLiktUgTjvqJRRqyqVEppl86jE91coolQbskQQ8zUimoHuPKnawza4CiiioUKKK5QHaKKSW1tQCqKKKAQxtc6n8/Soz8RQb39VI+bWFTKabDITcot97gWPxGtAc4fgHxTDQrF7zciOYUn2idrjQXO5qx6TYQrKkgGWPKqFlNrEEkB9drWA8z4Vzh3GXjkWOQlo3IVWJuyk2AueYJIGuuo17tUR31GzSRhOr6xlWFcza6ruh3Vsw9nUbmt2uwvvzqv/AFlErmMC1jYkAZQbXt52I5VOWUEXBBB8ajKio6Q4xhaNCVzC7MNCF2AB5E668rGs+qIg5KPgPPzq/wCkkAsHuQxIQdxub3PkMx9ao0jA5XI5nX4X2qoy+RiTEA2ykHxBuKBie8U1i1vIMoF8rZuXdlJ+fzqNi50hUNLIFBNu3YG+1hb2vStqjm7JckxPlTdU7cdDaRRs3ixWIfBzn/5ab+m4o+7An8UkvzypXSMW+EcpZIr4mXqORtToxJ7qyuI4hOmsmIw6ecRHwvLrTCdIJj9mVm/dw8yg+Tl8nzo4PvQjlj3M10kpNIqi4fxuQ/7xCsQJCgrKJLE6DOLDKCbDc6nWp0vEhnMUSNNKN1jtZL2+0ckLHvexN+4Go1p5NRerjcsFa1ONNcWI+FVwwGMe2aSCAc1VWnb+sSgv6fGujgUnPHYj0jwoHzhNeafVYYvdnZYpsl0A1FPCZ19jFFvCaJDfwvFkt8DTBxzxkDEx5ATYSIc8J7szWBj/AIhblmNWHVYZulIksUlvRZM5O9crl6oMT0pT+gQzfjuEi9JG9r+ENXoSvZHJtLdmgorHv0knP7BfACST/mOS/wAKQnSHEX1eHy6p/wAxJXXsMn+pw/qsKdakbOisi3Sedfcgk8A0kZ+aMKkYXpjHtNFJFt2tJE9SmoHiR8KjxTXKZqOfFJ0pL9TTVIwrbiokMqsoZSGUi4INwR3gjeuTTKgLOwVRuSQAPU1ye52Tos6aknA21qjfjikHKk0luaxMAfFWfKrDyNM/r3/w+I/qx/3lc9UVyzTkaeozMVPhVMvSeMaOJY/34XyjzdQVHqasMNjVmAKOrrfdSCPlzqxp8MNkwYkcxSJpAR41yaICuQICde6tUuSNvg4jNyvUmJCN96WBaistm0qO1yu1yoUgTRGRwpYjLZjlt2TdSoudzoT8KtIsTMhJSdid8stmU+GgBX0NNAU20wBsfjSrF0WXDjBinPWxlJveUO2R8uhIsQG5Agi+24sa0yoAAAAANAANB5VgVmtIGTUiWDJbmzEK4Hmhr0Css0jG43GPiBdmKoxuirYWAPZZja+bS+lrU0vde58d/W1aNuAxZi3aAJvlDEL3mw5eQrEdKuKwwPLDh5M87K2RIgZTGxFgXGy2bXU1UR7cj3G+Kphoy72udFW9ixsTbyAuSeQBqjwvRX6QBLiftW1sY0YqDy+sDZf3Rttra5ppuuWVJ8QjSoliEMiMyW17RsBq4VrAe6o5a6zB9Jo2Qv1c62BIDREFrAmwv32tr3iulSj3HHVCXLVepEfoFAR2mv4GHDFfh1VQsXwNcKuYMpiOjAI0ZFgxFsj5QLi1so3q2Tpzg82R3ZHt7LRsfmgI+dRekHEocRhmWKRWJkhFtVaxmjDWDWPsk8qQnLUMmKGh7DXCejLSRiR3WEuA2WCNM6gi4DSSBszeOUVHxuGMU8UMrtJE7qczWDspuhR8gAIEjQ6gC4ax2N7fBceWNER4putEa9jILtlAUnMWyqL/AHiDVT0kx3WIZZo8kcavdVe7lTbMSwsFIyg2Uk3GhrcHkl6HPIsMK4v6j/SPBwPLHho48jZe31IRSEYH6uxFmLAMdfZCFt8oNrhJ+pURxYOZUF/YEVrnUknrbsTuTuap+g+CYtNNLcvmydo5jmIVpdTqbdiPyhHea2yivDPH2sd268j2xel7Io34uBvDiR5YeRvmgNdg43AxtnKmxNpEeM9kFj7ajYAnyBq6cd1Y/pgzMTGCbDDSn+KZ0gQ+gZ/6xryZOgxxjabOiyu6LM8aU/ZRTy+KREKfJ5MqfOmRimxEoiVxFG8IkByq0jgkq6jMSqleyCCre2K0SG4+VZMYYxzOmpMUhxMVr3aOUlcRGPvWYsQPxR+FV9JjxNSe6ve/uO0ctiOUfBy9W1upYOVB0XKoLMI+SsoBJj2IBKWsVFP0O6OriYc8xkCLaNERyt8qjMSy9rQ9kAEbG99KtumPHBJhZEUAFmSLtEF+04EnZW+SyZ9ze/IVcdE8KY8HCGBVimdgdw0hLsD5FrelfSwzai9L24/n5cHjyY4ymrXG/wDH7jUfQnCfs2/4sl/7VKboNgyLZJPSaUf9VXkeIH3l/rD/AL1IU3218qOcvE6LHDwMfN0FwvuHEIe8Tufk+YfKs9NwPLjVwiSsQyK2eQKzAkSkjsBBbsD516ZMtYHisgTjMLsQq5YwSTYDMmIUb/iKj1rtjyzV03wzz5sGJ1cVyu7zInCZHwWJaByChkVGy6IHkGZGRSbrmvqPAnkbycVi2mnDBR1aSiCMn9o+8gHM6EDuH72kHp+9sTL1epb6G3Z17QYoCLfhkHxFSeH3d8Mh0P0nNYC1uq6jS3LQNXHNLVsbhDTt3Fxw+HrpZY2klKw5lvmALfWSIMxUDXsHa29T16Lwk+1P/wDJm/8AvUXor9rjL7mdyPIyzW9L3rSxqb1zjGNcHRJFWOi8QHZecHv692t6SFh8qpsd0WdCZIJj1i65miXrWy3OUtGUDg69lgRry3ra01MOdVRjfBpxRUriM4DA3BAII2sdQa6Das7+s/orSQFCcsxEZYhYwsgWRAznRRdygFiezYDSlY3jE6FFkiSMuxAKuZzy2UKhGpAvsLjvrumc9DbNL9JPhSRIbgnlWfwOOmklaLOiEIGXPESSOzfQOLG7W9KsocBiWNjPGu/9B/LrjUtIrhJOmXOYd9QOKYtlQlLHKQWvf2QRny252uR5U2/DZx/Tqf8A0P8A9Kr+KtPAgkBWVVJzrkC9nTUG5tz8NfWoqLTexctiCf8ACm6ruBYtZIQUNwt18QF9kHxy2v43qziW5tWjm7uhGFk6qRZFUFlJIHJtO0PB7Xsa9AgxSuqsrCzAEeRFxWJxAAUWGuZAPPMKoWxOIBsmfINFttYbW9LVhqzpF6SV004zM+ImgdpY4kIAWJdHUhCHYr22vmtb2eRBIrPQcQgiMcMQVVY2sOyVsN2U6nzNXP6SpZBjGCowV4IQWFu1lkLhxdfcOh1HLUaVVxTjEhgsccgBtkdgHYWBuEZbFdSL31sa74ZxrwPH1GKbl3tfYnRxgHNueRNjl/d5Dz3pufFWDNyW92Y5VFt+0d/QGq/B4GFwerV4SjFGVHMZUruCI2y/yoeI5I/rBKxUTqrFTa1wUcKose1cE8xflXoc0q8zyKDd33CmlllFlXsnm3YX4MC7/BPOl4bhjKLGVgNwsYCICeet2b1JHhTmP4gEQMLXYEjMbKABmZnPJQN/MDnVTHPjWdchhJNz1chCMwW2ayi5XcbsSLi45UlKMXvuahjyTVx2RZRvHASrXUWADuXYEKNAXa+o1st/KpeB4W+IbM6FIS8T5pMyyMqdrq1jPsqWCks1iQWFtiF9E4BiL4uVTozLDGwH1eQ5ZHI1BkLBgG5AabmtTXxPaHtCKvFBcf8Adx9PpOka/uTe5T4nB9V2YJ5kaR3ZUQRNcsxd2+sRsqgsSTsL25gU+uExQAti1JtrnhRh6ZMlK4O2dTOd5fZ8IwT1YHdcds+LeAqfXzpdTPH7qe/28j3KKe5XZsaPfw7+cciH5ORVJxWKcmRpBEjuII0KuzRx9XI07ySllXKtlXTmRa+taPiWLEUTyEXyKSAN2OyqPEmw9aiQwpDBmxLJp9ZK72y59y3a2sbAdwAFZ/q8rW7+nzL2cSDDipnlEUOKLplYySrFGchuMqRuBlzHXQhrBeVxebPg1gQSK2UoyvJJK5JZL/WZ3Y7ZSxA2uBSuG8bw8zZY37RBZQVZMwG7JmAzDUajvrN9L+K3lMZIEcGQ2JtnlIzAsOaouUgfeIPuiuuKGbqcqxNtev3OeXJDDjc/Ar8ZirhUJLQobxRuuVx7XakI12bQHXmdag4x1lN5I43ttnXOR6veoj49Sfec96qzfMC1IOLPKKQ+ij82FfssWDFjgo818z8pm6nPkm5cfQdOFiLLmhiKjU/VIL22W4HM29AaZ/VsN7iJAfBQPhbakDFEZR9HYZQ2oSIO2Yg3d892tqBtvzOtLXGH9jKPRP5PWoKDtuNfL8GcksipRlfz/I+IrbPKP3ZpV/J6TiHY2TMWJB1lLSaAjQlje1z38zXFxH4HHp/jSSwDuzGwCC19so1Y/GwPkK3ogt0kc+0yvaTb8rsawMfVyxhrfaodBZbO4AFj90hLelbTHYNXc27Mhh9saMLllXUEXtr8TWGxpZpYRGO1mOjArYxtHL2wdRYI3xrTYfjZIeZo2zKsURj0DZ88oygXOpJUAa+0POvhe0v8i09yPsdGpdnqfLZNkjKGKx+jsyyBmhewyoQdyNiXv4XOuuqRFEx7eNnc930vL/YINPrxAOUmVb3hVY1YWs0soQ5xrYghAe6xqXxrDthxmm6uS6SMMkeW3VgEg5ma97/KvE5T5Pb71WgnN1tHJIpC2U9fIbWFlJ7WvrVW5dkD/T54s2pDSKcp2ZdbDQ3Gt6rHkQ5i+FwykEg5lvYjfMSgsF0LH3VYE87cilCNePD4YE3vliIbQZiDYXzBe2V3ykHW9qqjkRUpi+KYoLaYYwTSJl1LQhwFv2lCABioZtDe4Y87UmLFzSyxl8QlgrFXkCqPajcAslgb5drDTNrWn4bhWxCtkWMZFW+e9s7KGC6DQAEXPiNKyeDZMRKxzdXEQJnYi+RMkbELbdmZwoA3LG21d8E201L1s9PTtOLUvWyym4iBiI5FKNlYRsI2Lq6sctgSoG7H17hrWgh4yif0bXB0u8IPeL/WE6XYeRrMY/CoBe88K3FpJ4kyDmC3Vyl4++7J2eYqNj0khI+kgKX1VwbxS31vG40N+7Q+FehJN02eiEMU3Wo20nTBbG0Q9ZV/kDeqLE9LizECIhuV5eyw/dy2Ycjz8qo5MBiDD14yrFr2rgC4F8t7MWOmW9gM2njULBMZVJbVDbLcANfW7AqdBtY6HekYxfBqODFJ0rLXAY4xSuUDxRSEFhHkkYFRYWzgAd2x0AHK9aHgXSmC1ppcjBnAMqmO4zHISxAS5W17aVkVYqQG1B2bnfua2nkf8lZVmZY0tmfQZra+ABI8ySbAA+VacElZcnSY2tV0eox4SWcgxWIN8rg3Rb6dYW5mx0ArYYbhkaIqBbhVCi++gtrXifRTiOOwmJXBQNGHnYkRtZ4o2XNnLLZcgIXMcjHNde+veBXCR43DSR8dgIplyyxq43AYA2PeO4+IrF9Luhoyq+GWQgE54w3W6HZkSfMvZt7K2JDaagA72iskPD8BwXEStkGDYvnIaRVkwpA+8XkBDCw2UqeVqkDoli42YiLEqTmtpBIva3IImbLcgXvbbWvaKK1qfcYcIvlHhuK4ZNFLGuMUK1oCq6H6oz9rMVupa6xBwpIFhrZqk4bFN1cccqEHCyvJJIwtoVkH1f3y+flyJub6H1jjXBIMUgSdM4BJU3KspIsSrKQRcaGx1qJheiuHRlch5ChBXrHLBSNjl0UkciQSK053zyRY9Oy4PNuDcNlhi+jEq3VyyHKHMfWCRS0ihhqHikkI7rqNQdtLhYZBAqSNmk6oKzci2WzH1NzU3pnwVljlngVXBZZJYXiMoa1lkeNcwIYIL5R7RXvJJwzY4BlURYZkZFeNklmhRwSbhcrMLgBTpyYV87L0Usr91998HdZVHk1HAmvhoPCGMeqoFPzBqRjWYRuYxdwjFR3tY5Rr41Q9HeETYiPrcPhkSMuwDfrLFjNY9pkHVEFc19eZB86sp+j+NHsjED/y8Th3HxnjBrhPoMjm3a5NrIqIXEnkkgLFWyjEQst1Ks0YkiYlkOqkHMPJb86q+lmID4iNH7UMCNM6adtlUsoI8Pq9D+0qxx/A8SkLyTYcuqKSWxOJDBRsXCQgrcb7DY6iqTE4ZU6oSMSHzxSSk63lQKrk+LJGo8xXr6bonGet1tf1OWXLtpLHpK7RZMwvKkmFdOrBJvJJ1bKBub2ddNSGGl6peL4Zf1g4xHWRRyMsmYoVbIYsoIDqSBnjI2vrV5wzh0+IxsAnKlxLFIervYRYUtIHN/ZLStH2b/zrfdMOja4tYmCI0kMmZc5K5lItJGWUEgHQ7HVVr2J6cmt81Wx58mNThpXje/B4xjhB1x6jrngCjdjGzMQwNi6XsCFOoscxpXC+HSzXVMrMiqWJOUG9xcaHmDWh4u2Gw8jxPw5c6b55FKm4Qgje4+sXlvfuo4PHHiZEjTh+BUuzjX6zKEvmYgRLYaDn7y99eyPVOMfdv1bPE+gjOXv1XglX1Kv/AGZxX3Yv+Kf7uqdnyOBIqt1cjCSPrCmbLcWEgFxrlbbUC3OvVB0Eb9jw4f8At2P/AFCn06GyDZcAPLCt/eVldbN2pbr9P2Nv2biVOGzT9fo2eY8K4phI0K4jCJO5P2imK9iALHOwK2INrXqpZbmDL2h1sSNrmsC6XBI30G/hXsuJ6LTqjsowbMFYqowpGYgEhbmXS50rC4PiRxRyZoVK9aVWOPq+2o6tS/aJ2eTs6WtWY5lctK+Lz/Bp9K/c1S+Hy/IrH8GQvi5Bcyxx2U3AWzSnDSO1hv1THtX0tflVTgMITikjiZQsmIkmRlsQqplhBykWNi5cctR3V6B+jLDO8k80iFRkEZDWs0jO8k4G4Ki6C4J3I3BpzppwiKCfC4iONI41E0blECqDIY3VpCo0X6pludAWHfXCTt7nrUdjEcGhLowszMuZ3yLdh17pOsiqOQYsRYG2lWuIWWUq0keImsrKPqcgs9s91IW5OUa/C1zUOJ47hsI5WVyIoWjIZmsFjUAah4+yG1BFgW8a9FXolJcX4hiiOYyYQX9Rh71yyYEnzySK1I8qx+DwwJ62KYHYgyON7gggSeJ08TSsJw2Br9XBiX01yvK/le0h/wAivSF6GTAZVxUZFzq+GzNYkkXIlAJ13sKoOlPBnwJjmXEmIOjJNMkUKpdWzRBs6OEFmk1vqfSosSe1sONeJV2mUPkixkauO2FjUA2ULe7AleyANCNqYwfRDE4YpLIIupnMRsHuysvWyxJly20LLsT9mKlcJXEYwwxnEzS9ZIjSRlYQghWQMxmMUakB4xYKTqXtY2Neq8a4WuIhaIkrexVltdGUgoy300IBsdDsdK1GHZs1FbOjxOfijjCHDmCQ6LI8+QZAcoM1mI+160MBbtZiBTnDekAw2Imwc8XWYTPEqqEMnVvLHnZFSxzpnzdkarcADkNZjug2LJun0MuDmEjdaO1awfqbFc9tL3NSui/6NhDOmIxM3WvGzOiqCF6xhYySMTeRt7aKBfQbW3tRdypXo1g8Qh+izuqbFYpA0a8iDFJcJ5WHlVLxHoukC/76qi9gDhi5O50EbryBO3I167xPo3hMQ2afDQysOckSMfiRekYfovgo1ZUwsCqwIYLEgBB3BsNqik0dVknHhnjc/R+RATKZSi6lkigW1tbgNiWPyNPLBwwWD4maVgbZEALBvulYkup0O5FafpR+i6OSUyYaGDK9jlzNA0bAAXRo1NwbA2I0Nzre1K6JfozaGVZJzGqoysI4md8xRiyZnYKSLkk6dok7A2rbltyTtsj5ZcdBeiywlp5IBGxNoVciSWNLG7PISxzvmNwDoAo762lFFcrI23yFFFFCBRRRQBRRRQBVBjOhWAlcvJhImJbMezZWYm5ZkHZZjzJGvOiigLyKMKAqgAAAAAWAA2AA2FLoooBLoCCCAQRYg6gg7givHf0icNjw7rHCuWORmDIWZktYdkK5IUeC2ooqptCkz0XobwaHD4dTCmUuozMWZ3a18oLuSxAubC9hc2q/ooqA85/TXgI/oZxAW00eULIpZWAJ2OUjMNTYG9rm1Sf0PcOiGAjxAQddMozvqSQNlF9EX8K2HhRRQG9ooooAqnxPRbBSOZHwmHaRtS5iTOSdzmte/jvXaKAsMFg44UWOFFjRfZRFCqLm5sBoNST608RRRQEfD8PiRiyRRqx3ZUUMfMgXNSaKKAKS6AixAIPI6iiigEwwKgsiqo7lAA+VOUUUAUUUUAUUUUAUUUUAUUUU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AutoShape 12" descr="data:image/jpeg;base64,/9j/4AAQSkZJRgABAQAAAQABAAD/2wCEAAkGBxQTEhUUEhQWFhUVFRUYGBgWFhgYFxccFhcXFxUYFxgYHCggGBwlHRcVITEhJSksMC4uFx8zODMtNygtLisBCgoKDg0OGhAQGy8kICQsLSwuLSwsLC0sLCwtLDcsLCwsLCwsLCwsLCwsLCw0LCwsLCwsLCwsLCwsLCwsLCwsNP/AABEIALMBGgMBIgACEQEDEQH/xAAbAAABBQEBAAAAAAAAAAAAAAAAAgMEBQYBB//EAEkQAAIBAgQCBwQGBgcGBwAAAAECAwARBBIhMQVBBhMiUWFxgTJCkaEUIzNSYrEHFVNygsFDkrLT4fDxFjSTosLRZHODhJTS4//EABoBAQEBAQEBAQAAAAAAAAAAAAABAgMEBQb/xAAwEQACAgEDAQUHAwUAAAAAAAAAAQIRAxIhMQQTQVFhcQUiMoGhseGRwdEUIzNS8P/aAAwDAQACEQMRAD8A9xooooAooooAooooAooooAooooAooooAooooAopueZUUs7BVG5YgAeZNVUnSOL3Fkk8USwPkzlQfjQFzRVTgekEcjBCHjY6ASADMe4MpKk+F71Y4mXIjMfdUt8BegI/EeJxw2zElj7KKLsfId3idKppeOTt7KpGPxEyN6gWA+JqsgJIzubvJZnbz1CjuUXsBTlaoy2PtxGZwQ8hsfuDIT5m9wPI3/Kq+TDoTpH2vv5mUj+MdonyqTS4111qkErxSRVCnENppcKhPqSrG/jS8PxGU6piS3g6ow9coB+dBktoKjzQhtfZbkw3Hn3jwNQF9w/jt2CTqEZjZWBvG55C51VvA/E1d1hYvrEZHGuqtbkRzHyI9K1nA8QZMPE7as0aknvNtT671GjSZOoooqFCiiigCiiigCiiigCiiigCiiigCiiigCiiigCiiuOwAJOgGpoBnGYtIlLyMFUcz47AAak+AqixHGpX+zURL3uMzn+EGy+pPlUGbEGZ+ufYX6peSqfet95hrfkDaks160kZbEScVxSOMsol2JRkVdOd2AGXnb+dWcPSmzWmiEa3AzCQNbMbA2yi4vvbbuqsK75bXP52sL/KmxhEvcjM33m1J2+G3KrRLNlh8fFIbJIjHuVgT8Aak15/jGT2bXk3TIO2pHstfkAe/StDh+OPlXPFrlGbtga21sADz8ay0aTK7H4nr5M7aopPVry006wjmTy7hbvph1DHtAHuB1A9NifGiKMgWI20HkNB8qVWjIw+DjPuhSCCCnZIINwdKveD8WLP1ExDMQcj7ZwB2lZeTAEHxHdVTTYwlmD52DBiylbDLdMnMG+lGEOyYYxMYz7lrHvU+wfhp5g1wChpXY3kYMQAoa1iQCT2gNL68qBQg8SBSOtrkjXpNSi2BrhNdUXpYiG51/wA6VQV0LM6yZVe0jbgAWWwUkZiLmwJHpWu4VxOE5YVDIVUBUcWJCgDsnZrDuNULOaZxDGy29oOhTvzZha35epqBOjc0UUVk2FFFFAFFFFAFFFFAFFFFAFFFFAFFFFAFFFZ/ifE2ZikTZVUkM4tmJG6rfYDYnv276A0FVvSIn6NIBzAU+TMFb5E1mpMOh9oFj3szMfiTekJM3bjDt1QGVlLE3NrkAnULYjS9v52jLY/JvbupNRlzn2SAOWYFifmLfOkYPFEsUcAOvdsRpqPivxrRkmUUUUAIqrfKNWNyeZoJopSJehRFdp8IKSyipYoQCBQzXrjC1cqgKKKKECiiigCgGiigGMTiMg2J7gBeneDzoJM+IupUXiitcsToWuPaYXtblv4hVIliDZb7qbixtuCD8jQFxJx2X3IVt+OSzfBVIHxpzD9I1zBZkaK5sGJDRknYZhsfMCqRFA0At5aU7lDgqwuCCD4g71KNWbKiq/o+rDDxB75gttd7AkLf0tVhWTQUUUUAUUUUAUUUUAUUUUAVT8W48sTdXGpkk5gXsndnIBsfD8qs8T7DXbILG7adnTU66aVisHbqwV2a7f1jfW+p7taqI2T4+PYi92RLcxYg+hzn8qhYduwo5ga33v71/W9KY2FzsKbCu2vZQHa4LN6i4A+daMjtQ8Ja8iHfOTbvV7EH8x6U60L+7KL/AIk0+RqvaMu4DXSQEjMDsALnKeYOm/8AKqjLLVlBFjVW2GMTCTNdidV5ZWZV0vqCNPOrGSNjs5X0B/Mb1GjwbFru1wDcDmxGxcnu5AAChSdXVW9cpRfuqAV1XjSibCmb0E1KLZ1mJrlFFUgUUUUAUUUUB0KTXTGaM5pSy99C7DdFOyLfUU2UNBRykO4Fr1yUG2n52qGa0lZhuifSXW/PTnbn/hUMMaaZrkDUrms+W5sLHe2wva/gTTSFKyQcWE1ikyMDuCbeR90+R+VbLgmP6+FXsAdQwG11NjbwO48CKys0wRddBsABfyAUb+VSui+K6hGDghWJYKBcrqBbTvWxPiD31hm0a+iqmTpDCNizDmyozKPUDX02qygmV1DIQysLgg3BrJscooooAooooAooooCBx3DNJA6J7Ry6bZgGBZfUAj1rH4F7rdtGJOYbWNzcW7xW+vVZj+BRSsX1VjuUNs3mCCCfG160mZkvAzEjqUa57NiCe7TWuQzOQM6EHwIt+enlU/pJwiOKEMmYEsqMb3vmNszX5+VuQ2qthnewuhPipWx9GIIrRnjYlVy1QsNM1yj9k5mOp1IJuMvLY28LVNLAb6VAdopKm+o/1rtAdooooAooooAooooAooooAooooAooooDqsRXRIaTRQAar8USZAiWu3fsN7k/D5irCoOIVlkEiqW3BA3sRY2+C/A99VEe47+r1Hvvm77j+ztTuGiyIFve3pfxPjTceKD6IQTzvpl/eG9/ChkTXOxa29zlQX5WGnxvUKOySqvtMB5kCkR4tCdHUnwYUtERRoiAb7D866CjrqqlT4Aj50A5nNT+izkSTIPZsj25BnLhreeUH499UsWFRJkS7COXs2ViCpuoGU8h2h862nD8AkK5Y1sCbkkkknvJOpNRmlZKooorJoKKKKAKoeP8AFcpESEhrjOwsMosTYHkT2duRq+qtxfBYpJOsYG/MA2DWFhcf9qqrvI77jKpiA+pd2Hulyxtf7jN+YNargGLMkQLG7KSpPfbY+ZBHreo3+y8F/fy8kzHKPIjtactatMHhEiUJGLKL8yTruSTqTVbREmdxmFWVGRxdWFj/ACI7iN71k8TwieEnKplTkV9sfvLzPit79wrYMwAudhWSx3F5JWIVmROQSwax2LtuCd7DakWxJIrWxsZuraEbqwsR5g6iuxvGfYUE+AFOq+a+YFiDYSsbNYciAPrADfVvnS41sNTf4D8hWjAgO3MUuMWGu9LooKCiiioUKKKKA4DXaYmhvqN6Ya43vWkrMt0TSbb02JrmwqKqk7VLhit50aSCbY5RXK7WTQUUl3A3rooDtFFFAFFFFAMnDq3tKrG5Oqg/n8PSmXwC3zIFU+KAjztoQfI1MooCKcIW+0bMPugZU9RufU1KorqmgGFI+kIzAlYstgN2a6ubeWVRfbU1czcYmPsCNB+IM59bMtvnVcZDSalFstcLx9lYLiFUKxAEiXygnYOp1W50vcjyrQVhsQRlYNsRY+ulToeOSmONVygiKIuzAsSzIGIC3HIjUnntRoqZq6Ko+CcXZ5DFIyM2UsCuh0IBDLc66g386vKyaOE1leKcadzaNiiH2cts7ge9cjsJ6X277VoOKxs0MiruVI8+8eo09axM2LQTHW90XKACSLFiQQNQdj/pVRls7NgEfWQZj+IlvmxJ+dLhw3V6ws0RG2Um3qp7Leop8V2tGRc2PnlXLKwAtY9Xdc3Ik89e4G3nTEMeW+t7m/yA/lS2NtaZkn2tr31UiNj9FIjkvS6hQorjG1RUxBHjVSsjdEuio/0nwrgmJOugpTGpD0qXGm9RhM3fUjrR31HnIJ0qozLyD6QaQzE70ZDa/KuVozuLiktUgTjvqJRRqyqVEppl86jE91coolQbskQQ8zUimoHuPKnawza4CiiioUKKK5QHaKKSW1tQCqKKKAQxtc6n8/Soz8RQb39VI+bWFTKabDITcot97gWPxGtAc4fgHxTDQrF7zciOYUn2idrjQXO5qx6TYQrKkgGWPKqFlNrEEkB9drWA8z4Vzh3GXjkWOQlo3IVWJuyk2AueYJIGuuo17tUR31GzSRhOr6xlWFcza6ruh3Vsw9nUbmt2uwvvzqv/AFlErmMC1jYkAZQbXt52I5VOWUEXBBB8ajKio6Q4xhaNCVzC7MNCF2AB5E668rGs+qIg5KPgPPzq/wCkkAsHuQxIQdxub3PkMx9ao0jA5XI5nX4X2qoy+RiTEA2ykHxBuKBie8U1i1vIMoF8rZuXdlJ+fzqNi50hUNLIFBNu3YG+1hb2vStqjm7JckxPlTdU7cdDaRRs3ixWIfBzn/5ab+m4o+7An8UkvzypXSMW+EcpZIr4mXqORtToxJ7qyuI4hOmsmIw6ecRHwvLrTCdIJj9mVm/dw8yg+Tl8nzo4PvQjlj3M10kpNIqi4fxuQ/7xCsQJCgrKJLE6DOLDKCbDc6nWp0vEhnMUSNNKN1jtZL2+0ckLHvexN+4Go1p5NRerjcsFa1ONNcWI+FVwwGMe2aSCAc1VWnb+sSgv6fGujgUnPHYj0jwoHzhNeafVYYvdnZYpsl0A1FPCZ19jFFvCaJDfwvFkt8DTBxzxkDEx5ATYSIc8J7szWBj/AIhblmNWHVYZulIksUlvRZM5O9crl6oMT0pT+gQzfjuEi9JG9r+ENXoSvZHJtLdmgorHv0knP7BfACST/mOS/wAKQnSHEX1eHy6p/wAxJXXsMn+pw/qsKdakbOisi3Sedfcgk8A0kZ+aMKkYXpjHtNFJFt2tJE9SmoHiR8KjxTXKZqOfFJ0pL9TTVIwrbiokMqsoZSGUi4INwR3gjeuTTKgLOwVRuSQAPU1ye52Tos6aknA21qjfjikHKk0luaxMAfFWfKrDyNM/r3/w+I/qx/3lc9UVyzTkaeozMVPhVMvSeMaOJY/34XyjzdQVHqasMNjVmAKOrrfdSCPlzqxp8MNkwYkcxSJpAR41yaICuQICde6tUuSNvg4jNyvUmJCN96WBaistm0qO1yu1yoUgTRGRwpYjLZjlt2TdSoudzoT8KtIsTMhJSdid8stmU+GgBX0NNAU20wBsfjSrF0WXDjBinPWxlJveUO2R8uhIsQG5Agi+24sa0yoAAAAANAANB5VgVmtIGTUiWDJbmzEK4Hmhr0Css0jG43GPiBdmKoxuirYWAPZZja+bS+lrU0vde58d/W1aNuAxZi3aAJvlDEL3mw5eQrEdKuKwwPLDh5M87K2RIgZTGxFgXGy2bXU1UR7cj3G+Kphoy72udFW9ixsTbyAuSeQBqjwvRX6QBLiftW1sY0YqDy+sDZf3Rttra5ppuuWVJ8QjSoliEMiMyW17RsBq4VrAe6o5a6zB9Jo2Qv1c62BIDREFrAmwv32tr3iulSj3HHVCXLVepEfoFAR2mv4GHDFfh1VQsXwNcKuYMpiOjAI0ZFgxFsj5QLi1so3q2Tpzg82R3ZHt7LRsfmgI+dRekHEocRhmWKRWJkhFtVaxmjDWDWPsk8qQnLUMmKGh7DXCejLSRiR3WEuA2WCNM6gi4DSSBszeOUVHxuGMU8UMrtJE7qczWDspuhR8gAIEjQ6gC4ax2N7fBceWNER4putEa9jILtlAUnMWyqL/AHiDVT0kx3WIZZo8kcavdVe7lTbMSwsFIyg2Uk3GhrcHkl6HPIsMK4v6j/SPBwPLHho48jZe31IRSEYH6uxFmLAMdfZCFt8oNrhJ+pURxYOZUF/YEVrnUknrbsTuTuap+g+CYtNNLcvmydo5jmIVpdTqbdiPyhHea2yivDPH2sd268j2xel7Io34uBvDiR5YeRvmgNdg43AxtnKmxNpEeM9kFj7ajYAnyBq6cd1Y/pgzMTGCbDDSn+KZ0gQ+gZ/6xryZOgxxjabOiyu6LM8aU/ZRTy+KREKfJ5MqfOmRimxEoiVxFG8IkByq0jgkq6jMSqleyCCre2K0SG4+VZMYYxzOmpMUhxMVr3aOUlcRGPvWYsQPxR+FV9JjxNSe6ve/uO0ctiOUfBy9W1upYOVB0XKoLMI+SsoBJj2IBKWsVFP0O6OriYc8xkCLaNERyt8qjMSy9rQ9kAEbG99KtumPHBJhZEUAFmSLtEF+04EnZW+SyZ9ze/IVcdE8KY8HCGBVimdgdw0hLsD5FrelfSwzai9L24/n5cHjyY4ymrXG/wDH7jUfQnCfs2/4sl/7VKboNgyLZJPSaUf9VXkeIH3l/rD/AL1IU3218qOcvE6LHDwMfN0FwvuHEIe8Tufk+YfKs9NwPLjVwiSsQyK2eQKzAkSkjsBBbsD516ZMtYHisgTjMLsQq5YwSTYDMmIUb/iKj1rtjyzV03wzz5sGJ1cVyu7zInCZHwWJaByChkVGy6IHkGZGRSbrmvqPAnkbycVi2mnDBR1aSiCMn9o+8gHM6EDuH72kHp+9sTL1epb6G3Z17QYoCLfhkHxFSeH3d8Mh0P0nNYC1uq6jS3LQNXHNLVsbhDTt3Fxw+HrpZY2klKw5lvmALfWSIMxUDXsHa29T16Lwk+1P/wDJm/8AvUXor9rjL7mdyPIyzW9L3rSxqb1zjGNcHRJFWOi8QHZecHv692t6SFh8qpsd0WdCZIJj1i65miXrWy3OUtGUDg69lgRry3ra01MOdVRjfBpxRUriM4DA3BAII2sdQa6Das7+s/orSQFCcsxEZYhYwsgWRAznRRdygFiezYDSlY3jE6FFkiSMuxAKuZzy2UKhGpAvsLjvrumc9DbNL9JPhSRIbgnlWfwOOmklaLOiEIGXPESSOzfQOLG7W9KsocBiWNjPGu/9B/LrjUtIrhJOmXOYd9QOKYtlQlLHKQWvf2QRny252uR5U2/DZx/Tqf8A0P8A9Kr+KtPAgkBWVVJzrkC9nTUG5tz8NfWoqLTexctiCf8ACm6ruBYtZIQUNwt18QF9kHxy2v43qziW5tWjm7uhGFk6qRZFUFlJIHJtO0PB7Xsa9AgxSuqsrCzAEeRFxWJxAAUWGuZAPPMKoWxOIBsmfINFttYbW9LVhqzpF6SV004zM+ImgdpY4kIAWJdHUhCHYr22vmtb2eRBIrPQcQgiMcMQVVY2sOyVsN2U6nzNXP6SpZBjGCowV4IQWFu1lkLhxdfcOh1HLUaVVxTjEhgsccgBtkdgHYWBuEZbFdSL31sa74ZxrwPH1GKbl3tfYnRxgHNueRNjl/d5Dz3pufFWDNyW92Y5VFt+0d/QGq/B4GFwerV4SjFGVHMZUruCI2y/yoeI5I/rBKxUTqrFTa1wUcKose1cE8xflXoc0q8zyKDd33CmlllFlXsnm3YX4MC7/BPOl4bhjKLGVgNwsYCICeet2b1JHhTmP4gEQMLXYEjMbKABmZnPJQN/MDnVTHPjWdchhJNz1chCMwW2ayi5XcbsSLi45UlKMXvuahjyTVx2RZRvHASrXUWADuXYEKNAXa+o1st/KpeB4W+IbM6FIS8T5pMyyMqdrq1jPsqWCks1iQWFtiF9E4BiL4uVTozLDGwH1eQ5ZHI1BkLBgG5AabmtTXxPaHtCKvFBcf8Adx9PpOka/uTe5T4nB9V2YJ5kaR3ZUQRNcsxd2+sRsqgsSTsL25gU+uExQAti1JtrnhRh6ZMlK4O2dTOd5fZ8IwT1YHdcds+LeAqfXzpdTPH7qe/28j3KKe5XZsaPfw7+cciH5ORVJxWKcmRpBEjuII0KuzRx9XI07ySllXKtlXTmRa+taPiWLEUTyEXyKSAN2OyqPEmw9aiQwpDBmxLJp9ZK72y59y3a2sbAdwAFZ/q8rW7+nzL2cSDDipnlEUOKLplYySrFGchuMqRuBlzHXQhrBeVxebPg1gQSK2UoyvJJK5JZL/WZ3Y7ZSxA2uBSuG8bw8zZY37RBZQVZMwG7JmAzDUajvrN9L+K3lMZIEcGQ2JtnlIzAsOaouUgfeIPuiuuKGbqcqxNtev3OeXJDDjc/Ar8ZirhUJLQobxRuuVx7XakI12bQHXmdag4x1lN5I43ttnXOR6veoj49Sfec96qzfMC1IOLPKKQ+ij82FfssWDFjgo818z8pm6nPkm5cfQdOFiLLmhiKjU/VIL22W4HM29AaZ/VsN7iJAfBQPhbakDFEZR9HYZQ2oSIO2Yg3d892tqBtvzOtLXGH9jKPRP5PWoKDtuNfL8GcksipRlfz/I+IrbPKP3ZpV/J6TiHY2TMWJB1lLSaAjQlje1z38zXFxH4HHp/jSSwDuzGwCC19so1Y/GwPkK3ogt0kc+0yvaTb8rsawMfVyxhrfaodBZbO4AFj90hLelbTHYNXc27Mhh9saMLllXUEXtr8TWGxpZpYRGO1mOjArYxtHL2wdRYI3xrTYfjZIeZo2zKsURj0DZ88oygXOpJUAa+0POvhe0v8i09yPsdGpdnqfLZNkjKGKx+jsyyBmhewyoQdyNiXv4XOuuqRFEx7eNnc930vL/YINPrxAOUmVb3hVY1YWs0soQ5xrYghAe6xqXxrDthxmm6uS6SMMkeW3VgEg5ma97/KvE5T5Pb71WgnN1tHJIpC2U9fIbWFlJ7WvrVW5dkD/T54s2pDSKcp2ZdbDQ3Gt6rHkQ5i+FwykEg5lvYjfMSgsF0LH3VYE87cilCNePD4YE3vliIbQZiDYXzBe2V3ykHW9qqjkRUpi+KYoLaYYwTSJl1LQhwFv2lCABioZtDe4Y87UmLFzSyxl8QlgrFXkCqPajcAslgb5drDTNrWn4bhWxCtkWMZFW+e9s7KGC6DQAEXPiNKyeDZMRKxzdXEQJnYi+RMkbELbdmZwoA3LG21d8E201L1s9PTtOLUvWyym4iBiI5FKNlYRsI2Lq6sctgSoG7H17hrWgh4yif0bXB0u8IPeL/WE6XYeRrMY/CoBe88K3FpJ4kyDmC3Vyl4++7J2eYqNj0khI+kgKX1VwbxS31vG40N+7Q+FehJN02eiEMU3Wo20nTBbG0Q9ZV/kDeqLE9LizECIhuV5eyw/dy2Ycjz8qo5MBiDD14yrFr2rgC4F8t7MWOmW9gM2njULBMZVJbVDbLcANfW7AqdBtY6HekYxfBqODFJ0rLXAY4xSuUDxRSEFhHkkYFRYWzgAd2x0AHK9aHgXSmC1ppcjBnAMqmO4zHISxAS5W17aVkVYqQG1B2bnfua2nkf8lZVmZY0tmfQZra+ABI8ySbAA+VacElZcnSY2tV0eox4SWcgxWIN8rg3Rb6dYW5mx0ArYYbhkaIqBbhVCi++gtrXifRTiOOwmJXBQNGHnYkRtZ4o2XNnLLZcgIXMcjHNde+veBXCR43DSR8dgIplyyxq43AYA2PeO4+IrF9Luhoyq+GWQgE54w3W6HZkSfMvZt7K2JDaagA72iskPD8BwXEStkGDYvnIaRVkwpA+8XkBDCw2UqeVqkDoli42YiLEqTmtpBIva3IImbLcgXvbbWvaKK1qfcYcIvlHhuK4ZNFLGuMUK1oCq6H6oz9rMVupa6xBwpIFhrZqk4bFN1cccqEHCyvJJIwtoVkH1f3y+flyJub6H1jjXBIMUgSdM4BJU3KspIsSrKQRcaGx1qJheiuHRlch5ChBXrHLBSNjl0UkciQSK053zyRY9Oy4PNuDcNlhi+jEq3VyyHKHMfWCRS0ihhqHikkI7rqNQdtLhYZBAqSNmk6oKzci2WzH1NzU3pnwVljlngVXBZZJYXiMoa1lkeNcwIYIL5R7RXvJJwzY4BlURYZkZFeNklmhRwSbhcrMLgBTpyYV87L0Usr91998HdZVHk1HAmvhoPCGMeqoFPzBqRjWYRuYxdwjFR3tY5Rr41Q9HeETYiPrcPhkSMuwDfrLFjNY9pkHVEFc19eZB86sp+j+NHsjED/y8Th3HxnjBrhPoMjm3a5NrIqIXEnkkgLFWyjEQst1Ks0YkiYlkOqkHMPJb86q+lmID4iNH7UMCNM6adtlUsoI8Pq9D+0qxx/A8SkLyTYcuqKSWxOJDBRsXCQgrcb7DY6iqTE4ZU6oSMSHzxSSk63lQKrk+LJGo8xXr6bonGet1tf1OWXLtpLHpK7RZMwvKkmFdOrBJvJJ1bKBub2ddNSGGl6peL4Zf1g4xHWRRyMsmYoVbIYsoIDqSBnjI2vrV5wzh0+IxsAnKlxLFIervYRYUtIHN/ZLStH2b/zrfdMOja4tYmCI0kMmZc5K5lItJGWUEgHQ7HVVr2J6cmt81Wx58mNThpXje/B4xjhB1x6jrngCjdjGzMQwNi6XsCFOoscxpXC+HSzXVMrMiqWJOUG9xcaHmDWh4u2Gw8jxPw5c6b55FKm4Qgje4+sXlvfuo4PHHiZEjTh+BUuzjX6zKEvmYgRLYaDn7y99eyPVOMfdv1bPE+gjOXv1XglX1Kv/AGZxX3Yv+Kf7uqdnyOBIqt1cjCSPrCmbLcWEgFxrlbbUC3OvVB0Eb9jw4f8At2P/AFCn06GyDZcAPLCt/eVldbN2pbr9P2Nv2biVOGzT9fo2eY8K4phI0K4jCJO5P2imK9iALHOwK2INrXqpZbmDL2h1sSNrmsC6XBI30G/hXsuJ6LTqjsowbMFYqowpGYgEhbmXS50rC4PiRxRyZoVK9aVWOPq+2o6tS/aJ2eTs6WtWY5lctK+Lz/Bp9K/c1S+Hy/IrH8GQvi5Bcyxx2U3AWzSnDSO1hv1THtX0tflVTgMITikjiZQsmIkmRlsQqplhBykWNi5cctR3V6B+jLDO8k80iFRkEZDWs0jO8k4G4Ki6C4J3I3BpzppwiKCfC4iONI41E0blECqDIY3VpCo0X6pludAWHfXCTt7nrUdjEcGhLowszMuZ3yLdh17pOsiqOQYsRYG2lWuIWWUq0keImsrKPqcgs9s91IW5OUa/C1zUOJ47hsI5WVyIoWjIZmsFjUAah4+yG1BFgW8a9FXolJcX4hiiOYyYQX9Rh71yyYEnzySK1I8qx+DwwJ62KYHYgyON7gggSeJ08TSsJw2Br9XBiX01yvK/le0h/wAivSF6GTAZVxUZFzq+GzNYkkXIlAJ13sKoOlPBnwJjmXEmIOjJNMkUKpdWzRBs6OEFmk1vqfSosSe1sONeJV2mUPkixkauO2FjUA2ULe7AleyANCNqYwfRDE4YpLIIupnMRsHuysvWyxJly20LLsT9mKlcJXEYwwxnEzS9ZIjSRlYQghWQMxmMUakB4xYKTqXtY2Neq8a4WuIhaIkrexVltdGUgoy300IBsdDsdK1GHZs1FbOjxOfijjCHDmCQ6LI8+QZAcoM1mI+160MBbtZiBTnDekAw2Imwc8XWYTPEqqEMnVvLHnZFSxzpnzdkarcADkNZjug2LJun0MuDmEjdaO1awfqbFc9tL3NSui/6NhDOmIxM3WvGzOiqCF6xhYySMTeRt7aKBfQbW3tRdypXo1g8Qh+izuqbFYpA0a8iDFJcJ5WHlVLxHoukC/76qi9gDhi5O50EbryBO3I167xPo3hMQ2afDQysOckSMfiRekYfovgo1ZUwsCqwIYLEgBB3BsNqik0dVknHhnjc/R+RATKZSi6lkigW1tbgNiWPyNPLBwwWD4maVgbZEALBvulYkup0O5FafpR+i6OSUyYaGDK9jlzNA0bAAXRo1NwbA2I0Nzre1K6JfozaGVZJzGqoysI4md8xRiyZnYKSLkk6dok7A2rbltyTtsj5ZcdBeiywlp5IBGxNoVciSWNLG7PISxzvmNwDoAo762lFFcrI23yFFFFCBRRRQBRRRQBVBjOhWAlcvJhImJbMezZWYm5ZkHZZjzJGvOiigLyKMKAqgAAAAAWAA2AA2FLoooBLoCCCAQRYg6gg7givHf0icNjw7rHCuWORmDIWZktYdkK5IUeC2ooqptCkz0XobwaHD4dTCmUuozMWZ3a18oLuSxAubC9hc2q/ooqA85/TXgI/oZxAW00eULIpZWAJ2OUjMNTYG9rm1Sf0PcOiGAjxAQddMozvqSQNlF9EX8K2HhRRQG9ooooAqnxPRbBSOZHwmHaRtS5iTOSdzmte/jvXaKAsMFg44UWOFFjRfZRFCqLm5sBoNST608RRRQEfD8PiRiyRRqx3ZUUMfMgXNSaKKAKS6AixAIPI6iiigEwwKgsiqo7lAA+VOUUUAUUUUAUUUUAUUUUAUUUUB//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54" name="Group 53"/>
          <p:cNvGrpSpPr/>
          <p:nvPr/>
        </p:nvGrpSpPr>
        <p:grpSpPr>
          <a:xfrm>
            <a:off x="1548060" y="1099739"/>
            <a:ext cx="2947741" cy="2786461"/>
            <a:chOff x="3288839" y="3937971"/>
            <a:chExt cx="1499521" cy="1517497"/>
          </a:xfrm>
        </p:grpSpPr>
        <p:graphicFrame>
          <p:nvGraphicFramePr>
            <p:cNvPr id="58" name="Chart 57"/>
            <p:cNvGraphicFramePr/>
            <p:nvPr/>
          </p:nvGraphicFramePr>
          <p:xfrm>
            <a:off x="3288839" y="4059434"/>
            <a:ext cx="1499521" cy="1396034"/>
          </p:xfrm>
          <a:graphic>
            <a:graphicData uri="http://schemas.openxmlformats.org/drawingml/2006/chart">
              <c:chart xmlns:c="http://schemas.openxmlformats.org/drawingml/2006/chart" xmlns:r="http://schemas.openxmlformats.org/officeDocument/2006/relationships" r:id="rId3"/>
            </a:graphicData>
          </a:graphic>
        </p:graphicFrame>
        <p:sp>
          <p:nvSpPr>
            <p:cNvPr id="59" name="TextBox 58"/>
            <p:cNvSpPr txBox="1"/>
            <p:nvPr/>
          </p:nvSpPr>
          <p:spPr>
            <a:xfrm>
              <a:off x="4027170" y="4927684"/>
              <a:ext cx="346358" cy="207668"/>
            </a:xfrm>
            <a:prstGeom prst="rect">
              <a:avLst/>
            </a:prstGeom>
            <a:noFill/>
          </p:spPr>
          <p:txBody>
            <a:bodyPr wrap="none" rtlCol="0">
              <a:spAutoFit/>
            </a:bodyPr>
            <a:lstStyle/>
            <a:p>
              <a:r>
                <a:rPr lang="pt-BR" sz="2000" dirty="0"/>
                <a:t>79%</a:t>
              </a:r>
              <a:endParaRPr lang="en-US" sz="2000" dirty="0"/>
            </a:p>
          </p:txBody>
        </p:sp>
        <p:sp>
          <p:nvSpPr>
            <p:cNvPr id="61" name="TextBox 60"/>
            <p:cNvSpPr txBox="1"/>
            <p:nvPr/>
          </p:nvSpPr>
          <p:spPr>
            <a:xfrm>
              <a:off x="3958590" y="3937972"/>
              <a:ext cx="275527" cy="207668"/>
            </a:xfrm>
            <a:prstGeom prst="rect">
              <a:avLst/>
            </a:prstGeom>
            <a:noFill/>
          </p:spPr>
          <p:txBody>
            <a:bodyPr wrap="none" rtlCol="0">
              <a:spAutoFit/>
            </a:bodyPr>
            <a:lstStyle/>
            <a:p>
              <a:r>
                <a:rPr lang="pt-BR" sz="2000" dirty="0"/>
                <a:t>1%</a:t>
              </a:r>
              <a:endParaRPr lang="en-US" sz="2000" dirty="0"/>
            </a:p>
          </p:txBody>
        </p:sp>
        <p:sp>
          <p:nvSpPr>
            <p:cNvPr id="62" name="TextBox 61"/>
            <p:cNvSpPr txBox="1"/>
            <p:nvPr/>
          </p:nvSpPr>
          <p:spPr>
            <a:xfrm>
              <a:off x="3760842" y="3937971"/>
              <a:ext cx="275527" cy="207668"/>
            </a:xfrm>
            <a:prstGeom prst="rect">
              <a:avLst/>
            </a:prstGeom>
            <a:noFill/>
          </p:spPr>
          <p:txBody>
            <a:bodyPr wrap="none" rtlCol="0">
              <a:spAutoFit/>
            </a:bodyPr>
            <a:lstStyle/>
            <a:p>
              <a:r>
                <a:rPr lang="pt-BR" sz="2000" dirty="0"/>
                <a:t>3%</a:t>
              </a:r>
              <a:endParaRPr lang="en-US" sz="2000" dirty="0"/>
            </a:p>
          </p:txBody>
        </p:sp>
        <p:sp>
          <p:nvSpPr>
            <p:cNvPr id="64" name="TextBox 63"/>
            <p:cNvSpPr txBox="1"/>
            <p:nvPr/>
          </p:nvSpPr>
          <p:spPr>
            <a:xfrm>
              <a:off x="3559284" y="4020967"/>
              <a:ext cx="275527" cy="207668"/>
            </a:xfrm>
            <a:prstGeom prst="rect">
              <a:avLst/>
            </a:prstGeom>
            <a:noFill/>
          </p:spPr>
          <p:txBody>
            <a:bodyPr wrap="none" rtlCol="0">
              <a:spAutoFit/>
            </a:bodyPr>
            <a:lstStyle/>
            <a:p>
              <a:r>
                <a:rPr lang="pt-BR" sz="2000" dirty="0"/>
                <a:t>4%</a:t>
              </a:r>
              <a:endParaRPr lang="en-US" sz="2000" dirty="0"/>
            </a:p>
          </p:txBody>
        </p:sp>
        <p:sp>
          <p:nvSpPr>
            <p:cNvPr id="65" name="TextBox 64"/>
            <p:cNvSpPr txBox="1"/>
            <p:nvPr/>
          </p:nvSpPr>
          <p:spPr>
            <a:xfrm>
              <a:off x="3523869" y="4371034"/>
              <a:ext cx="346358" cy="207668"/>
            </a:xfrm>
            <a:prstGeom prst="rect">
              <a:avLst/>
            </a:prstGeom>
            <a:noFill/>
          </p:spPr>
          <p:txBody>
            <a:bodyPr wrap="none" rtlCol="0">
              <a:spAutoFit/>
            </a:bodyPr>
            <a:lstStyle/>
            <a:p>
              <a:r>
                <a:rPr lang="pt-BR" sz="2000" dirty="0"/>
                <a:t>13%</a:t>
              </a:r>
              <a:endParaRPr lang="en-US" sz="2000" dirty="0"/>
            </a:p>
          </p:txBody>
        </p:sp>
      </p:grpSp>
      <p:grpSp>
        <p:nvGrpSpPr>
          <p:cNvPr id="66" name="Group 65"/>
          <p:cNvGrpSpPr/>
          <p:nvPr/>
        </p:nvGrpSpPr>
        <p:grpSpPr>
          <a:xfrm>
            <a:off x="1371600" y="4000940"/>
            <a:ext cx="3352800" cy="2857060"/>
            <a:chOff x="3288839" y="3953434"/>
            <a:chExt cx="1499521" cy="1502034"/>
          </a:xfrm>
        </p:grpSpPr>
        <p:graphicFrame>
          <p:nvGraphicFramePr>
            <p:cNvPr id="67" name="Chart 66"/>
            <p:cNvGraphicFramePr/>
            <p:nvPr/>
          </p:nvGraphicFramePr>
          <p:xfrm>
            <a:off x="3288839" y="4059434"/>
            <a:ext cx="1499521" cy="1396034"/>
          </p:xfrm>
          <a:graphic>
            <a:graphicData uri="http://schemas.openxmlformats.org/drawingml/2006/chart">
              <c:chart xmlns:c="http://schemas.openxmlformats.org/drawingml/2006/chart" xmlns:r="http://schemas.openxmlformats.org/officeDocument/2006/relationships" r:id="rId4"/>
            </a:graphicData>
          </a:graphic>
        </p:graphicFrame>
        <p:sp>
          <p:nvSpPr>
            <p:cNvPr id="70" name="TextBox 69"/>
            <p:cNvSpPr txBox="1"/>
            <p:nvPr/>
          </p:nvSpPr>
          <p:spPr>
            <a:xfrm>
              <a:off x="4027170" y="4927684"/>
              <a:ext cx="343211" cy="220101"/>
            </a:xfrm>
            <a:prstGeom prst="rect">
              <a:avLst/>
            </a:prstGeom>
            <a:noFill/>
          </p:spPr>
          <p:txBody>
            <a:bodyPr wrap="none" rtlCol="0">
              <a:spAutoFit/>
            </a:bodyPr>
            <a:lstStyle/>
            <a:p>
              <a:r>
                <a:rPr lang="pt-BR" sz="2000" dirty="0"/>
                <a:t>85%</a:t>
              </a:r>
              <a:endParaRPr lang="en-US" sz="2000" dirty="0"/>
            </a:p>
          </p:txBody>
        </p:sp>
        <p:sp>
          <p:nvSpPr>
            <p:cNvPr id="72" name="TextBox 71"/>
            <p:cNvSpPr txBox="1"/>
            <p:nvPr/>
          </p:nvSpPr>
          <p:spPr>
            <a:xfrm>
              <a:off x="3970439" y="3953434"/>
              <a:ext cx="273023" cy="220101"/>
            </a:xfrm>
            <a:prstGeom prst="rect">
              <a:avLst/>
            </a:prstGeom>
            <a:noFill/>
          </p:spPr>
          <p:txBody>
            <a:bodyPr wrap="none" rtlCol="0">
              <a:spAutoFit/>
            </a:bodyPr>
            <a:lstStyle/>
            <a:p>
              <a:r>
                <a:rPr lang="pt-BR" sz="2000" dirty="0"/>
                <a:t>1%</a:t>
              </a:r>
              <a:endParaRPr lang="en-US" sz="2000" dirty="0"/>
            </a:p>
          </p:txBody>
        </p:sp>
        <p:sp>
          <p:nvSpPr>
            <p:cNvPr id="73" name="TextBox 72"/>
            <p:cNvSpPr txBox="1"/>
            <p:nvPr/>
          </p:nvSpPr>
          <p:spPr>
            <a:xfrm>
              <a:off x="3765959" y="3953434"/>
              <a:ext cx="273023" cy="220101"/>
            </a:xfrm>
            <a:prstGeom prst="rect">
              <a:avLst/>
            </a:prstGeom>
            <a:noFill/>
          </p:spPr>
          <p:txBody>
            <a:bodyPr wrap="none" rtlCol="0">
              <a:spAutoFit/>
            </a:bodyPr>
            <a:lstStyle/>
            <a:p>
              <a:r>
                <a:rPr lang="pt-BR" sz="2000" dirty="0"/>
                <a:t>3%</a:t>
              </a:r>
              <a:endParaRPr lang="en-US" sz="2000" dirty="0"/>
            </a:p>
          </p:txBody>
        </p:sp>
        <p:sp>
          <p:nvSpPr>
            <p:cNvPr id="75" name="TextBox 74"/>
            <p:cNvSpPr txBox="1"/>
            <p:nvPr/>
          </p:nvSpPr>
          <p:spPr>
            <a:xfrm>
              <a:off x="3629639" y="4244586"/>
              <a:ext cx="343211" cy="220101"/>
            </a:xfrm>
            <a:prstGeom prst="rect">
              <a:avLst/>
            </a:prstGeom>
            <a:noFill/>
          </p:spPr>
          <p:txBody>
            <a:bodyPr wrap="none" rtlCol="0">
              <a:spAutoFit/>
            </a:bodyPr>
            <a:lstStyle/>
            <a:p>
              <a:r>
                <a:rPr lang="pt-BR" sz="2000" dirty="0"/>
                <a:t>11%</a:t>
              </a:r>
              <a:endParaRPr lang="en-US" sz="2000" dirty="0"/>
            </a:p>
          </p:txBody>
        </p:sp>
      </p:grpSp>
      <p:sp>
        <p:nvSpPr>
          <p:cNvPr id="3" name="TextBox 2"/>
          <p:cNvSpPr txBox="1"/>
          <p:nvPr/>
        </p:nvSpPr>
        <p:spPr>
          <a:xfrm>
            <a:off x="111876" y="1304835"/>
            <a:ext cx="1924123" cy="1200329"/>
          </a:xfrm>
          <a:prstGeom prst="rect">
            <a:avLst/>
          </a:prstGeom>
          <a:noFill/>
        </p:spPr>
        <p:txBody>
          <a:bodyPr wrap="square" rtlCol="0">
            <a:spAutoFit/>
          </a:bodyPr>
          <a:lstStyle/>
          <a:p>
            <a:r>
              <a:rPr lang="en-US" sz="2400" b="1" dirty="0"/>
              <a:t>IOP1</a:t>
            </a:r>
          </a:p>
          <a:p>
            <a:r>
              <a:rPr lang="en-US" sz="2400" b="1" dirty="0"/>
              <a:t>(Wet season)</a:t>
            </a:r>
          </a:p>
        </p:txBody>
      </p:sp>
      <p:sp>
        <p:nvSpPr>
          <p:cNvPr id="76" name="TextBox 75"/>
          <p:cNvSpPr txBox="1"/>
          <p:nvPr/>
        </p:nvSpPr>
        <p:spPr>
          <a:xfrm>
            <a:off x="85956" y="3981271"/>
            <a:ext cx="1924123" cy="1200329"/>
          </a:xfrm>
          <a:prstGeom prst="rect">
            <a:avLst/>
          </a:prstGeom>
          <a:noFill/>
        </p:spPr>
        <p:txBody>
          <a:bodyPr wrap="square" rtlCol="0">
            <a:spAutoFit/>
          </a:bodyPr>
          <a:lstStyle/>
          <a:p>
            <a:r>
              <a:rPr lang="en-US" sz="2400" b="1" dirty="0"/>
              <a:t>IOP2</a:t>
            </a:r>
          </a:p>
          <a:p>
            <a:r>
              <a:rPr lang="en-US" sz="2400" b="1" dirty="0"/>
              <a:t>(Dry season)</a:t>
            </a:r>
          </a:p>
        </p:txBody>
      </p:sp>
      <p:sp>
        <p:nvSpPr>
          <p:cNvPr id="78" name="TextBox 77"/>
          <p:cNvSpPr txBox="1"/>
          <p:nvPr/>
        </p:nvSpPr>
        <p:spPr>
          <a:xfrm>
            <a:off x="76200" y="5354554"/>
            <a:ext cx="1624810" cy="1477328"/>
          </a:xfrm>
          <a:prstGeom prst="rect">
            <a:avLst/>
          </a:prstGeom>
          <a:noFill/>
        </p:spPr>
        <p:txBody>
          <a:bodyPr wrap="square" rtlCol="0">
            <a:spAutoFit/>
          </a:bodyPr>
          <a:lstStyle/>
          <a:p>
            <a:r>
              <a:rPr lang="en-US" dirty="0">
                <a:solidFill>
                  <a:srgbClr val="00B050"/>
                </a:solidFill>
              </a:rPr>
              <a:t>Organic</a:t>
            </a:r>
          </a:p>
          <a:p>
            <a:r>
              <a:rPr lang="en-US" dirty="0">
                <a:solidFill>
                  <a:srgbClr val="FF0000"/>
                </a:solidFill>
              </a:rPr>
              <a:t>Sulfate</a:t>
            </a:r>
          </a:p>
          <a:p>
            <a:r>
              <a:rPr lang="en-US" dirty="0">
                <a:solidFill>
                  <a:srgbClr val="FFC000"/>
                </a:solidFill>
              </a:rPr>
              <a:t>Ammonium</a:t>
            </a:r>
          </a:p>
          <a:p>
            <a:r>
              <a:rPr lang="en-US" dirty="0">
                <a:solidFill>
                  <a:srgbClr val="0000FF"/>
                </a:solidFill>
              </a:rPr>
              <a:t>Nitrate</a:t>
            </a:r>
            <a:br>
              <a:rPr lang="en-US" dirty="0"/>
            </a:br>
            <a:r>
              <a:rPr lang="en-US" dirty="0">
                <a:solidFill>
                  <a:srgbClr val="FF3399"/>
                </a:solidFill>
              </a:rPr>
              <a:t>Chloride</a:t>
            </a:r>
          </a:p>
        </p:txBody>
      </p:sp>
      <p:sp>
        <p:nvSpPr>
          <p:cNvPr id="6" name="Right Arrow 5"/>
          <p:cNvSpPr/>
          <p:nvPr/>
        </p:nvSpPr>
        <p:spPr>
          <a:xfrm>
            <a:off x="3962400" y="2319744"/>
            <a:ext cx="1676400" cy="4781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p:cNvSpPr txBox="1"/>
          <p:nvPr/>
        </p:nvSpPr>
        <p:spPr>
          <a:xfrm>
            <a:off x="4316104" y="1981200"/>
            <a:ext cx="1143000" cy="461665"/>
          </a:xfrm>
          <a:prstGeom prst="rect">
            <a:avLst/>
          </a:prstGeom>
          <a:noFill/>
        </p:spPr>
        <p:txBody>
          <a:bodyPr wrap="square" rtlCol="0">
            <a:spAutoFit/>
          </a:bodyPr>
          <a:lstStyle/>
          <a:p>
            <a:r>
              <a:rPr lang="en-US" sz="2400" dirty="0"/>
              <a:t>PMF</a:t>
            </a:r>
          </a:p>
        </p:txBody>
      </p:sp>
      <p:sp>
        <p:nvSpPr>
          <p:cNvPr id="90" name="Right Arrow 89"/>
          <p:cNvSpPr/>
          <p:nvPr/>
        </p:nvSpPr>
        <p:spPr>
          <a:xfrm>
            <a:off x="3962400" y="5291544"/>
            <a:ext cx="1676400" cy="4781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TextBox 90"/>
          <p:cNvSpPr txBox="1"/>
          <p:nvPr/>
        </p:nvSpPr>
        <p:spPr>
          <a:xfrm>
            <a:off x="4316104" y="4953000"/>
            <a:ext cx="1143000" cy="461665"/>
          </a:xfrm>
          <a:prstGeom prst="rect">
            <a:avLst/>
          </a:prstGeom>
          <a:noFill/>
        </p:spPr>
        <p:txBody>
          <a:bodyPr wrap="square" rtlCol="0">
            <a:spAutoFit/>
          </a:bodyPr>
          <a:lstStyle/>
          <a:p>
            <a:r>
              <a:rPr lang="en-US" sz="2400" dirty="0"/>
              <a:t>PMF</a:t>
            </a:r>
          </a:p>
        </p:txBody>
      </p:sp>
      <p:grpSp>
        <p:nvGrpSpPr>
          <p:cNvPr id="93" name="Group 92"/>
          <p:cNvGrpSpPr/>
          <p:nvPr/>
        </p:nvGrpSpPr>
        <p:grpSpPr>
          <a:xfrm>
            <a:off x="5815259" y="1322772"/>
            <a:ext cx="2947741" cy="2563428"/>
            <a:chOff x="3288839" y="4059434"/>
            <a:chExt cx="1499521" cy="1396034"/>
          </a:xfrm>
        </p:grpSpPr>
        <p:graphicFrame>
          <p:nvGraphicFramePr>
            <p:cNvPr id="94" name="Chart 93"/>
            <p:cNvGraphicFramePr/>
            <p:nvPr/>
          </p:nvGraphicFramePr>
          <p:xfrm>
            <a:off x="3288839" y="4059434"/>
            <a:ext cx="1499521" cy="1396034"/>
          </p:xfrm>
          <a:graphic>
            <a:graphicData uri="http://schemas.openxmlformats.org/drawingml/2006/chart">
              <c:chart xmlns:c="http://schemas.openxmlformats.org/drawingml/2006/chart" xmlns:r="http://schemas.openxmlformats.org/officeDocument/2006/relationships" r:id="rId5"/>
            </a:graphicData>
          </a:graphic>
        </p:graphicFrame>
        <p:sp>
          <p:nvSpPr>
            <p:cNvPr id="95" name="TextBox 94"/>
            <p:cNvSpPr txBox="1"/>
            <p:nvPr/>
          </p:nvSpPr>
          <p:spPr>
            <a:xfrm>
              <a:off x="3625468" y="4862464"/>
              <a:ext cx="822724" cy="385512"/>
            </a:xfrm>
            <a:prstGeom prst="rect">
              <a:avLst/>
            </a:prstGeom>
            <a:noFill/>
          </p:spPr>
          <p:txBody>
            <a:bodyPr wrap="none" rtlCol="0">
              <a:spAutoFit/>
            </a:bodyPr>
            <a:lstStyle/>
            <a:p>
              <a:pPr algn="ctr"/>
              <a:r>
                <a:rPr lang="pt-BR" sz="2000" dirty="0"/>
                <a:t>Other factors</a:t>
              </a:r>
            </a:p>
            <a:p>
              <a:pPr algn="ctr"/>
              <a:r>
                <a:rPr lang="pt-BR" sz="2000" dirty="0"/>
                <a:t>83%</a:t>
              </a:r>
              <a:endParaRPr lang="en-US" sz="2000" dirty="0"/>
            </a:p>
          </p:txBody>
        </p:sp>
        <p:sp>
          <p:nvSpPr>
            <p:cNvPr id="96" name="TextBox 95"/>
            <p:cNvSpPr txBox="1"/>
            <p:nvPr/>
          </p:nvSpPr>
          <p:spPr>
            <a:xfrm>
              <a:off x="4051862" y="4156994"/>
              <a:ext cx="713584" cy="385512"/>
            </a:xfrm>
            <a:prstGeom prst="rect">
              <a:avLst/>
            </a:prstGeom>
            <a:noFill/>
          </p:spPr>
          <p:txBody>
            <a:bodyPr wrap="none" rtlCol="0">
              <a:spAutoFit/>
            </a:bodyPr>
            <a:lstStyle/>
            <a:p>
              <a:r>
                <a:rPr lang="pt-BR" sz="2000" dirty="0"/>
                <a:t>IEPOX-SOA</a:t>
              </a:r>
            </a:p>
            <a:p>
              <a:r>
                <a:rPr lang="pt-BR" sz="2000" dirty="0"/>
                <a:t>17%</a:t>
              </a:r>
              <a:endParaRPr lang="en-US" sz="2000" dirty="0"/>
            </a:p>
          </p:txBody>
        </p:sp>
      </p:grpSp>
      <p:grpSp>
        <p:nvGrpSpPr>
          <p:cNvPr id="102" name="Group 101"/>
          <p:cNvGrpSpPr/>
          <p:nvPr/>
        </p:nvGrpSpPr>
        <p:grpSpPr>
          <a:xfrm>
            <a:off x="5815259" y="4294572"/>
            <a:ext cx="2947741" cy="2563428"/>
            <a:chOff x="3288839" y="4059434"/>
            <a:chExt cx="1499521" cy="1396034"/>
          </a:xfrm>
        </p:grpSpPr>
        <p:graphicFrame>
          <p:nvGraphicFramePr>
            <p:cNvPr id="104" name="Chart 103"/>
            <p:cNvGraphicFramePr/>
            <p:nvPr/>
          </p:nvGraphicFramePr>
          <p:xfrm>
            <a:off x="3288839" y="4059434"/>
            <a:ext cx="1499521" cy="1396034"/>
          </p:xfrm>
          <a:graphic>
            <a:graphicData uri="http://schemas.openxmlformats.org/drawingml/2006/chart">
              <c:chart xmlns:c="http://schemas.openxmlformats.org/drawingml/2006/chart" xmlns:r="http://schemas.openxmlformats.org/officeDocument/2006/relationships" r:id="rId6"/>
            </a:graphicData>
          </a:graphic>
        </p:graphicFrame>
        <p:sp>
          <p:nvSpPr>
            <p:cNvPr id="105" name="TextBox 104"/>
            <p:cNvSpPr txBox="1"/>
            <p:nvPr/>
          </p:nvSpPr>
          <p:spPr>
            <a:xfrm>
              <a:off x="3625468" y="4862464"/>
              <a:ext cx="822724" cy="385512"/>
            </a:xfrm>
            <a:prstGeom prst="rect">
              <a:avLst/>
            </a:prstGeom>
            <a:noFill/>
          </p:spPr>
          <p:txBody>
            <a:bodyPr wrap="none" rtlCol="0">
              <a:spAutoFit/>
            </a:bodyPr>
            <a:lstStyle/>
            <a:p>
              <a:pPr algn="ctr"/>
              <a:r>
                <a:rPr lang="pt-BR" sz="2000" dirty="0"/>
                <a:t>Other factors</a:t>
              </a:r>
            </a:p>
            <a:p>
              <a:pPr algn="ctr"/>
              <a:r>
                <a:rPr lang="pt-BR" sz="2000" dirty="0"/>
                <a:t>85%</a:t>
              </a:r>
              <a:endParaRPr lang="en-US" sz="2000" dirty="0"/>
            </a:p>
          </p:txBody>
        </p:sp>
        <p:sp>
          <p:nvSpPr>
            <p:cNvPr id="107" name="TextBox 106"/>
            <p:cNvSpPr txBox="1"/>
            <p:nvPr/>
          </p:nvSpPr>
          <p:spPr>
            <a:xfrm>
              <a:off x="4051862" y="4156994"/>
              <a:ext cx="713584" cy="385512"/>
            </a:xfrm>
            <a:prstGeom prst="rect">
              <a:avLst/>
            </a:prstGeom>
            <a:noFill/>
          </p:spPr>
          <p:txBody>
            <a:bodyPr wrap="none" rtlCol="0">
              <a:spAutoFit/>
            </a:bodyPr>
            <a:lstStyle/>
            <a:p>
              <a:r>
                <a:rPr lang="pt-BR" sz="2000" dirty="0"/>
                <a:t>IEPOX-SOA</a:t>
              </a:r>
            </a:p>
            <a:p>
              <a:r>
                <a:rPr lang="pt-BR" sz="2000" dirty="0"/>
                <a:t>15%</a:t>
              </a:r>
              <a:endParaRPr lang="en-US" sz="2000" dirty="0"/>
            </a:p>
          </p:txBody>
        </p:sp>
      </p:grpSp>
      <p:sp>
        <p:nvSpPr>
          <p:cNvPr id="4" name="Rectangle 3"/>
          <p:cNvSpPr/>
          <p:nvPr/>
        </p:nvSpPr>
        <p:spPr>
          <a:xfrm>
            <a:off x="85956" y="1099741"/>
            <a:ext cx="8981844" cy="27102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16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0"/>
            <a:ext cx="9144000" cy="1325563"/>
          </a:xfrm>
        </p:spPr>
        <p:txBody>
          <a:bodyPr>
            <a:noAutofit/>
          </a:bodyPr>
          <a:lstStyle/>
          <a:p>
            <a:pPr marL="457200" algn="ctr"/>
            <a:r>
              <a:rPr lang="en-US" sz="4000" b="1" dirty="0">
                <a:latin typeface="+mn-lt"/>
              </a:rPr>
              <a:t>Wet season aerosol composition in central Amazonia</a:t>
            </a:r>
            <a:endParaRPr lang="en-US" sz="4000" b="1" kern="1200" dirty="0">
              <a:solidFill>
                <a:schemeClr val="tx1"/>
              </a:solidFill>
              <a:latin typeface="+mn-lt"/>
            </a:endParaRPr>
          </a:p>
        </p:txBody>
      </p:sp>
      <p:pic>
        <p:nvPicPr>
          <p:cNvPr id="8" name="Picture 7" descr="A screenshot of a video game&#10;&#10;Description generated with high confidence">
            <a:extLst>
              <a:ext uri="{FF2B5EF4-FFF2-40B4-BE49-F238E27FC236}">
                <a16:creationId xmlns:a16="http://schemas.microsoft.com/office/drawing/2014/main" id="{CB88C309-6DCF-41C8-9B5B-A280DA6D0F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28" y="2005003"/>
            <a:ext cx="5470838" cy="2926080"/>
          </a:xfrm>
          <a:prstGeom prst="rect">
            <a:avLst/>
          </a:prstGeom>
        </p:spPr>
      </p:pic>
      <p:pic>
        <p:nvPicPr>
          <p:cNvPr id="10" name="Picture 9">
            <a:extLst>
              <a:ext uri="{FF2B5EF4-FFF2-40B4-BE49-F238E27FC236}">
                <a16:creationId xmlns:a16="http://schemas.microsoft.com/office/drawing/2014/main" id="{9D4930AA-B922-4D64-B7EE-5E75F0C3C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0577" y="2040266"/>
            <a:ext cx="2981115" cy="2926080"/>
          </a:xfrm>
          <a:prstGeom prst="rect">
            <a:avLst/>
          </a:prstGeom>
        </p:spPr>
      </p:pic>
      <p:sp>
        <p:nvSpPr>
          <p:cNvPr id="3" name="TextBox 2"/>
          <p:cNvSpPr txBox="1"/>
          <p:nvPr/>
        </p:nvSpPr>
        <p:spPr>
          <a:xfrm>
            <a:off x="6915451" y="1960678"/>
            <a:ext cx="771365" cy="307777"/>
          </a:xfrm>
          <a:prstGeom prst="rect">
            <a:avLst/>
          </a:prstGeom>
          <a:noFill/>
        </p:spPr>
        <p:txBody>
          <a:bodyPr wrap="none" rtlCol="0">
            <a:spAutoFit/>
          </a:bodyPr>
          <a:lstStyle/>
          <a:p>
            <a:r>
              <a:rPr lang="en-US" sz="1400" dirty="0"/>
              <a:t>Manaus</a:t>
            </a:r>
            <a:endParaRPr lang="pt-BR" sz="1400" dirty="0"/>
          </a:p>
        </p:txBody>
      </p:sp>
      <p:sp>
        <p:nvSpPr>
          <p:cNvPr id="9" name="TextBox 8"/>
          <p:cNvSpPr txBox="1"/>
          <p:nvPr/>
        </p:nvSpPr>
        <p:spPr>
          <a:xfrm>
            <a:off x="7643584" y="2302010"/>
            <a:ext cx="875561" cy="307777"/>
          </a:xfrm>
          <a:prstGeom prst="rect">
            <a:avLst/>
          </a:prstGeom>
          <a:noFill/>
        </p:spPr>
        <p:txBody>
          <a:bodyPr wrap="none" rtlCol="0">
            <a:spAutoFit/>
          </a:bodyPr>
          <a:lstStyle/>
          <a:p>
            <a:r>
              <a:rPr lang="en-US" sz="1400" dirty="0"/>
              <a:t>Clear - T0</a:t>
            </a:r>
            <a:endParaRPr lang="pt-BR" sz="1400" dirty="0"/>
          </a:p>
        </p:txBody>
      </p:sp>
      <p:sp>
        <p:nvSpPr>
          <p:cNvPr id="14" name="TextBox 13"/>
          <p:cNvSpPr txBox="1"/>
          <p:nvPr/>
        </p:nvSpPr>
        <p:spPr>
          <a:xfrm>
            <a:off x="6628739" y="2215473"/>
            <a:ext cx="364202" cy="307777"/>
          </a:xfrm>
          <a:prstGeom prst="rect">
            <a:avLst/>
          </a:prstGeom>
          <a:noFill/>
        </p:spPr>
        <p:txBody>
          <a:bodyPr wrap="none" rtlCol="0">
            <a:spAutoFit/>
          </a:bodyPr>
          <a:lstStyle/>
          <a:p>
            <a:r>
              <a:rPr lang="en-US" sz="1400" dirty="0"/>
              <a:t>T3</a:t>
            </a:r>
            <a:endParaRPr lang="pt-BR" sz="1400" dirty="0"/>
          </a:p>
        </p:txBody>
      </p:sp>
      <p:sp>
        <p:nvSpPr>
          <p:cNvPr id="4" name="TextBox 3"/>
          <p:cNvSpPr txBox="1"/>
          <p:nvPr/>
        </p:nvSpPr>
        <p:spPr>
          <a:xfrm>
            <a:off x="6915451" y="6314440"/>
            <a:ext cx="1696939" cy="369332"/>
          </a:xfrm>
          <a:prstGeom prst="rect">
            <a:avLst/>
          </a:prstGeom>
          <a:noFill/>
        </p:spPr>
        <p:txBody>
          <a:bodyPr wrap="none" rtlCol="0">
            <a:spAutoFit/>
          </a:bodyPr>
          <a:lstStyle/>
          <a:p>
            <a:r>
              <a:rPr lang="en-US" i="1" dirty="0" err="1"/>
              <a:t>Suzane</a:t>
            </a:r>
            <a:r>
              <a:rPr lang="en-US" i="1" dirty="0"/>
              <a:t> Sá, 2018</a:t>
            </a:r>
            <a:endParaRPr lang="pt-BR" i="1" dirty="0"/>
          </a:p>
        </p:txBody>
      </p:sp>
    </p:spTree>
    <p:extLst>
      <p:ext uri="{BB962C8B-B14F-4D97-AF65-F5344CB8AC3E}">
        <p14:creationId xmlns:p14="http://schemas.microsoft.com/office/powerpoint/2010/main" val="314902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82D5F-29E4-44F0-B735-1CE05CDC11DB}"/>
              </a:ext>
            </a:extLst>
          </p:cNvPr>
          <p:cNvPicPr>
            <a:picLocks noChangeAspect="1"/>
          </p:cNvPicPr>
          <p:nvPr/>
        </p:nvPicPr>
        <p:blipFill>
          <a:blip r:embed="rId2"/>
          <a:stretch>
            <a:fillRect/>
          </a:stretch>
        </p:blipFill>
        <p:spPr>
          <a:xfrm>
            <a:off x="0" y="1"/>
            <a:ext cx="9144000" cy="6858000"/>
          </a:xfrm>
          <a:prstGeom prst="rect">
            <a:avLst/>
          </a:prstGeom>
        </p:spPr>
      </p:pic>
      <p:pic>
        <p:nvPicPr>
          <p:cNvPr id="2" name="Picture 1">
            <a:extLst>
              <a:ext uri="{FF2B5EF4-FFF2-40B4-BE49-F238E27FC236}">
                <a16:creationId xmlns:a16="http://schemas.microsoft.com/office/drawing/2014/main" id="{02A04934-03B5-40CA-82DC-29E6760194E1}"/>
              </a:ext>
            </a:extLst>
          </p:cNvPr>
          <p:cNvPicPr>
            <a:picLocks noChangeAspect="1"/>
          </p:cNvPicPr>
          <p:nvPr/>
        </p:nvPicPr>
        <p:blipFill>
          <a:blip r:embed="rId3"/>
          <a:stretch>
            <a:fillRect/>
          </a:stretch>
        </p:blipFill>
        <p:spPr>
          <a:xfrm>
            <a:off x="6147487" y="74140"/>
            <a:ext cx="2903760" cy="886536"/>
          </a:xfrm>
          <a:prstGeom prst="rect">
            <a:avLst/>
          </a:prstGeom>
        </p:spPr>
      </p:pic>
      <p:sp>
        <p:nvSpPr>
          <p:cNvPr id="4" name="TextBox 3">
            <a:extLst>
              <a:ext uri="{FF2B5EF4-FFF2-40B4-BE49-F238E27FC236}">
                <a16:creationId xmlns:a16="http://schemas.microsoft.com/office/drawing/2014/main" id="{557CA1EB-124A-489E-A971-B93D9C8F2381}"/>
              </a:ext>
            </a:extLst>
          </p:cNvPr>
          <p:cNvSpPr txBox="1"/>
          <p:nvPr/>
        </p:nvSpPr>
        <p:spPr>
          <a:xfrm>
            <a:off x="5233792" y="6036275"/>
            <a:ext cx="3817455" cy="369332"/>
          </a:xfrm>
          <a:prstGeom prst="rect">
            <a:avLst/>
          </a:prstGeom>
          <a:noFill/>
        </p:spPr>
        <p:txBody>
          <a:bodyPr wrap="none" rtlCol="0">
            <a:spAutoFit/>
          </a:bodyPr>
          <a:lstStyle/>
          <a:p>
            <a:r>
              <a:rPr lang="pt-BR" i="1" dirty="0" err="1"/>
              <a:t>Swarup</a:t>
            </a:r>
            <a:r>
              <a:rPr lang="pt-BR" i="1" dirty="0"/>
              <a:t> et al., </a:t>
            </a:r>
            <a:r>
              <a:rPr lang="pt-BR" i="1" dirty="0" err="1"/>
              <a:t>Nature</a:t>
            </a:r>
            <a:r>
              <a:rPr lang="pt-BR" i="1" dirty="0"/>
              <a:t> </a:t>
            </a:r>
            <a:r>
              <a:rPr lang="pt-BR" i="1" dirty="0" err="1"/>
              <a:t>Comm</a:t>
            </a:r>
            <a:r>
              <a:rPr lang="pt-BR" i="1" dirty="0"/>
              <a:t>, </a:t>
            </a:r>
            <a:r>
              <a:rPr lang="pt-BR" i="1" dirty="0" err="1"/>
              <a:t>Dec</a:t>
            </a:r>
            <a:r>
              <a:rPr lang="pt-BR" i="1" dirty="0"/>
              <a:t> 2018</a:t>
            </a:r>
          </a:p>
        </p:txBody>
      </p:sp>
    </p:spTree>
    <p:extLst>
      <p:ext uri="{BB962C8B-B14F-4D97-AF65-F5344CB8AC3E}">
        <p14:creationId xmlns:p14="http://schemas.microsoft.com/office/powerpoint/2010/main" val="1293227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89" y="1360755"/>
            <a:ext cx="6042675" cy="3811533"/>
          </a:xfrm>
          <a:prstGeom prst="rect">
            <a:avLst/>
          </a:prstGeom>
        </p:spPr>
      </p:pic>
      <p:pic>
        <p:nvPicPr>
          <p:cNvPr id="21" name="Picture 20" descr="A screenshot of a cell phone&#10;&#10;Description generated with high confidence">
            <a:extLst>
              <a:ext uri="{FF2B5EF4-FFF2-40B4-BE49-F238E27FC236}">
                <a16:creationId xmlns:a16="http://schemas.microsoft.com/office/drawing/2014/main" id="{045F5A11-A1F6-4768-B54B-AC60DFA53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793" y="1305332"/>
            <a:ext cx="3081732" cy="3975327"/>
          </a:xfrm>
          <a:prstGeom prst="rect">
            <a:avLst/>
          </a:prstGeom>
        </p:spPr>
      </p:pic>
      <p:pic>
        <p:nvPicPr>
          <p:cNvPr id="33" name="Picture 32" descr="A screenshot of a cell phone&#10;&#10;Description generated with very high confidence">
            <a:extLst>
              <a:ext uri="{FF2B5EF4-FFF2-40B4-BE49-F238E27FC236}">
                <a16:creationId xmlns:a16="http://schemas.microsoft.com/office/drawing/2014/main" id="{970A50B4-213A-41B8-94E3-0DAEAC1063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6139" b="5355"/>
          <a:stretch/>
        </p:blipFill>
        <p:spPr>
          <a:xfrm rot="16200000">
            <a:off x="4408459" y="1643761"/>
            <a:ext cx="776953" cy="1744695"/>
          </a:xfrm>
          <a:prstGeom prst="rect">
            <a:avLst/>
          </a:prstGeom>
          <a:ln>
            <a:solidFill>
              <a:schemeClr val="tx1"/>
            </a:solidFill>
          </a:ln>
        </p:spPr>
      </p:pic>
      <p:sp>
        <p:nvSpPr>
          <p:cNvPr id="10" name="TextBox 9"/>
          <p:cNvSpPr txBox="1"/>
          <p:nvPr/>
        </p:nvSpPr>
        <p:spPr>
          <a:xfrm>
            <a:off x="649536" y="4156340"/>
            <a:ext cx="1793218" cy="261610"/>
          </a:xfrm>
          <a:prstGeom prst="rect">
            <a:avLst/>
          </a:prstGeom>
          <a:noFill/>
        </p:spPr>
        <p:txBody>
          <a:bodyPr wrap="square" rtlCol="0">
            <a:spAutoFit/>
          </a:bodyPr>
          <a:lstStyle/>
          <a:p>
            <a:r>
              <a:rPr lang="en-US" sz="1100" dirty="0">
                <a:solidFill>
                  <a:schemeClr val="bg1">
                    <a:lumMod val="50000"/>
                  </a:schemeClr>
                </a:solidFill>
                <a:latin typeface="Times New Roman" panose="02020603050405020304" pitchFamily="18" charset="0"/>
                <a:cs typeface="Times New Roman" panose="02020603050405020304" pitchFamily="18" charset="0"/>
              </a:rPr>
              <a:t>HOA</a:t>
            </a:r>
          </a:p>
        </p:txBody>
      </p:sp>
      <p:sp>
        <p:nvSpPr>
          <p:cNvPr id="14" name="TextBox 13"/>
          <p:cNvSpPr txBox="1"/>
          <p:nvPr/>
        </p:nvSpPr>
        <p:spPr>
          <a:xfrm>
            <a:off x="3870419" y="1702739"/>
            <a:ext cx="47542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82</a:t>
            </a:r>
          </a:p>
        </p:txBody>
      </p:sp>
      <p:sp>
        <p:nvSpPr>
          <p:cNvPr id="15" name="TextBox 14"/>
          <p:cNvSpPr txBox="1"/>
          <p:nvPr/>
        </p:nvSpPr>
        <p:spPr>
          <a:xfrm>
            <a:off x="2533434" y="1687648"/>
            <a:ext cx="47542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53</a:t>
            </a:r>
          </a:p>
        </p:txBody>
      </p:sp>
      <p:sp>
        <p:nvSpPr>
          <p:cNvPr id="16" name="TextBox 15"/>
          <p:cNvSpPr txBox="1"/>
          <p:nvPr/>
        </p:nvSpPr>
        <p:spPr>
          <a:xfrm>
            <a:off x="2107023" y="1936296"/>
            <a:ext cx="47542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44</a:t>
            </a:r>
          </a:p>
        </p:txBody>
      </p:sp>
      <p:sp>
        <p:nvSpPr>
          <p:cNvPr id="17" name="TextBox 16"/>
          <p:cNvSpPr txBox="1"/>
          <p:nvPr/>
        </p:nvSpPr>
        <p:spPr>
          <a:xfrm>
            <a:off x="2854454" y="3350037"/>
            <a:ext cx="47542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60</a:t>
            </a:r>
          </a:p>
        </p:txBody>
      </p:sp>
      <p:sp>
        <p:nvSpPr>
          <p:cNvPr id="18" name="TextBox 17"/>
          <p:cNvSpPr txBox="1"/>
          <p:nvPr/>
        </p:nvSpPr>
        <p:spPr>
          <a:xfrm>
            <a:off x="4286922" y="3873383"/>
            <a:ext cx="384080"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91</a:t>
            </a:r>
          </a:p>
        </p:txBody>
      </p:sp>
      <p:sp>
        <p:nvSpPr>
          <p:cNvPr id="19" name="TextBox 18"/>
          <p:cNvSpPr txBox="1"/>
          <p:nvPr/>
        </p:nvSpPr>
        <p:spPr>
          <a:xfrm>
            <a:off x="2566469" y="4180435"/>
            <a:ext cx="47542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55</a:t>
            </a:r>
          </a:p>
        </p:txBody>
      </p:sp>
      <p:sp>
        <p:nvSpPr>
          <p:cNvPr id="20" name="TextBox 19"/>
          <p:cNvSpPr txBox="1"/>
          <p:nvPr/>
        </p:nvSpPr>
        <p:spPr>
          <a:xfrm>
            <a:off x="2044945" y="2638009"/>
            <a:ext cx="47542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43</a:t>
            </a:r>
          </a:p>
        </p:txBody>
      </p:sp>
      <p:sp>
        <p:nvSpPr>
          <p:cNvPr id="22" name="Title 1">
            <a:extLst>
              <a:ext uri="{FF2B5EF4-FFF2-40B4-BE49-F238E27FC236}">
                <a16:creationId xmlns:a16="http://schemas.microsoft.com/office/drawing/2014/main" id="{ABCA7E58-2EA7-40C6-8DF3-7C6154C2B6F7}"/>
              </a:ext>
            </a:extLst>
          </p:cNvPr>
          <p:cNvSpPr>
            <a:spLocks noGrp="1"/>
          </p:cNvSpPr>
          <p:nvPr>
            <p:ph type="title"/>
          </p:nvPr>
        </p:nvSpPr>
        <p:spPr>
          <a:xfrm>
            <a:off x="0" y="2630"/>
            <a:ext cx="9144000" cy="1325563"/>
          </a:xfrm>
        </p:spPr>
        <p:txBody>
          <a:bodyPr>
            <a:normAutofit/>
          </a:bodyPr>
          <a:lstStyle/>
          <a:p>
            <a:pPr marL="457200" lvl="1" indent="0">
              <a:buNone/>
            </a:pPr>
            <a:r>
              <a:rPr lang="en-US" sz="3600" kern="1200" dirty="0">
                <a:solidFill>
                  <a:schemeClr val="tx1"/>
                </a:solidFill>
                <a:latin typeface="+mj-lt"/>
                <a:ea typeface="+mj-ea"/>
                <a:cs typeface="+mj-cs"/>
              </a:rPr>
              <a:t>3.2. Source apportionment of organic PM</a:t>
            </a:r>
          </a:p>
        </p:txBody>
      </p:sp>
      <p:sp>
        <p:nvSpPr>
          <p:cNvPr id="23" name="TextBox 22">
            <a:extLst>
              <a:ext uri="{FF2B5EF4-FFF2-40B4-BE49-F238E27FC236}">
                <a16:creationId xmlns:a16="http://schemas.microsoft.com/office/drawing/2014/main" id="{D39B3563-0778-4CFD-A980-8D6A513466B5}"/>
              </a:ext>
            </a:extLst>
          </p:cNvPr>
          <p:cNvSpPr txBox="1"/>
          <p:nvPr/>
        </p:nvSpPr>
        <p:spPr>
          <a:xfrm>
            <a:off x="130617" y="1213560"/>
            <a:ext cx="67927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id="{1F8A1F6A-B6D9-49C1-94D5-EE97A2B7FDAC}"/>
              </a:ext>
            </a:extLst>
          </p:cNvPr>
          <p:cNvSpPr txBox="1"/>
          <p:nvPr/>
        </p:nvSpPr>
        <p:spPr>
          <a:xfrm>
            <a:off x="0" y="6400803"/>
            <a:ext cx="9144000" cy="369332"/>
          </a:xfrm>
          <a:prstGeom prst="rect">
            <a:avLst/>
          </a:prstGeom>
          <a:noFill/>
        </p:spPr>
        <p:txBody>
          <a:bodyPr wrap="square" rtlCol="0">
            <a:spAutoFit/>
          </a:bodyPr>
          <a:lstStyle/>
          <a:p>
            <a:pPr algn="ctr"/>
            <a:r>
              <a:rPr lang="en-US" dirty="0">
                <a:solidFill>
                  <a:schemeClr val="bg1">
                    <a:lumMod val="50000"/>
                  </a:schemeClr>
                </a:solidFill>
              </a:rPr>
              <a:t>Figure 3</a:t>
            </a:r>
          </a:p>
        </p:txBody>
      </p:sp>
      <p:sp>
        <p:nvSpPr>
          <p:cNvPr id="29" name="TextBox 28">
            <a:extLst>
              <a:ext uri="{FF2B5EF4-FFF2-40B4-BE49-F238E27FC236}">
                <a16:creationId xmlns:a16="http://schemas.microsoft.com/office/drawing/2014/main" id="{5E401D24-2BAF-4FA7-B3BB-26523D654D82}"/>
              </a:ext>
            </a:extLst>
          </p:cNvPr>
          <p:cNvSpPr txBox="1"/>
          <p:nvPr/>
        </p:nvSpPr>
        <p:spPr>
          <a:xfrm>
            <a:off x="6188256" y="1213560"/>
            <a:ext cx="67927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(b)</a:t>
            </a:r>
          </a:p>
        </p:txBody>
      </p:sp>
      <p:sp>
        <p:nvSpPr>
          <p:cNvPr id="30" name="TextBox 29">
            <a:extLst>
              <a:ext uri="{FF2B5EF4-FFF2-40B4-BE49-F238E27FC236}">
                <a16:creationId xmlns:a16="http://schemas.microsoft.com/office/drawing/2014/main" id="{7E1E0F07-A88A-418F-A5F0-AADCFB16CC6A}"/>
              </a:ext>
            </a:extLst>
          </p:cNvPr>
          <p:cNvSpPr txBox="1"/>
          <p:nvPr/>
        </p:nvSpPr>
        <p:spPr>
          <a:xfrm>
            <a:off x="652605" y="1431370"/>
            <a:ext cx="1786012" cy="261610"/>
          </a:xfrm>
          <a:prstGeom prst="rect">
            <a:avLst/>
          </a:prstGeom>
          <a:noFill/>
        </p:spPr>
        <p:txBody>
          <a:bodyPr wrap="square" rtlCol="0">
            <a:spAutoFit/>
          </a:bodyPr>
          <a:lstStyle/>
          <a:p>
            <a:r>
              <a:rPr lang="en-US" sz="1100" dirty="0">
                <a:solidFill>
                  <a:srgbClr val="CC0066"/>
                </a:solidFill>
                <a:latin typeface="Times New Roman" panose="02020603050405020304" pitchFamily="18" charset="0"/>
                <a:cs typeface="Times New Roman" panose="02020603050405020304" pitchFamily="18" charset="0"/>
              </a:rPr>
              <a:t>IEPOX-SOA</a:t>
            </a:r>
          </a:p>
        </p:txBody>
      </p:sp>
      <p:sp>
        <p:nvSpPr>
          <p:cNvPr id="31" name="TextBox 30">
            <a:extLst>
              <a:ext uri="{FF2B5EF4-FFF2-40B4-BE49-F238E27FC236}">
                <a16:creationId xmlns:a16="http://schemas.microsoft.com/office/drawing/2014/main" id="{4DF19D4A-B29E-4CAD-951A-A534A2D32224}"/>
              </a:ext>
            </a:extLst>
          </p:cNvPr>
          <p:cNvSpPr txBox="1"/>
          <p:nvPr/>
        </p:nvSpPr>
        <p:spPr>
          <a:xfrm>
            <a:off x="648286" y="1976364"/>
            <a:ext cx="1793218" cy="261610"/>
          </a:xfrm>
          <a:prstGeom prst="rect">
            <a:avLst/>
          </a:prstGeom>
          <a:noFill/>
        </p:spPr>
        <p:txBody>
          <a:bodyPr wrap="square" rtlCol="0">
            <a:spAutoFit/>
          </a:bodyPr>
          <a:lstStyle/>
          <a:p>
            <a:r>
              <a:rPr lang="en-US" sz="1100" dirty="0">
                <a:solidFill>
                  <a:srgbClr val="CCCC00"/>
                </a:solidFill>
                <a:latin typeface="Times New Roman" panose="02020603050405020304" pitchFamily="18" charset="0"/>
                <a:cs typeface="Times New Roman" panose="02020603050405020304" pitchFamily="18" charset="0"/>
              </a:rPr>
              <a:t>MO-OOA</a:t>
            </a:r>
          </a:p>
        </p:txBody>
      </p:sp>
      <p:sp>
        <p:nvSpPr>
          <p:cNvPr id="32" name="TextBox 31">
            <a:extLst>
              <a:ext uri="{FF2B5EF4-FFF2-40B4-BE49-F238E27FC236}">
                <a16:creationId xmlns:a16="http://schemas.microsoft.com/office/drawing/2014/main" id="{0FE39BC2-25C6-49A7-9FA8-30063C2E8DF3}"/>
              </a:ext>
            </a:extLst>
          </p:cNvPr>
          <p:cNvSpPr txBox="1"/>
          <p:nvPr/>
        </p:nvSpPr>
        <p:spPr>
          <a:xfrm>
            <a:off x="649002" y="2521358"/>
            <a:ext cx="1793218" cy="261610"/>
          </a:xfrm>
          <a:prstGeom prst="rect">
            <a:avLst/>
          </a:prstGeom>
          <a:noFill/>
        </p:spPr>
        <p:txBody>
          <a:bodyPr wrap="square" rtlCol="0">
            <a:spAutoFit/>
          </a:bodyPr>
          <a:lstStyle/>
          <a:p>
            <a:r>
              <a:rPr lang="en-US" sz="1100" dirty="0">
                <a:solidFill>
                  <a:srgbClr val="92D050"/>
                </a:solidFill>
                <a:latin typeface="Times New Roman" panose="02020603050405020304" pitchFamily="18" charset="0"/>
                <a:cs typeface="Times New Roman" panose="02020603050405020304" pitchFamily="18" charset="0"/>
              </a:rPr>
              <a:t>LO-OOA</a:t>
            </a:r>
          </a:p>
        </p:txBody>
      </p:sp>
      <p:sp>
        <p:nvSpPr>
          <p:cNvPr id="34" name="TextBox 33">
            <a:extLst>
              <a:ext uri="{FF2B5EF4-FFF2-40B4-BE49-F238E27FC236}">
                <a16:creationId xmlns:a16="http://schemas.microsoft.com/office/drawing/2014/main" id="{E07D2FE9-CB1B-4531-87F0-68948DB950BD}"/>
              </a:ext>
            </a:extLst>
          </p:cNvPr>
          <p:cNvSpPr txBox="1"/>
          <p:nvPr/>
        </p:nvSpPr>
        <p:spPr>
          <a:xfrm>
            <a:off x="649002" y="3066352"/>
            <a:ext cx="1793218" cy="261610"/>
          </a:xfrm>
          <a:prstGeom prst="rect">
            <a:avLst/>
          </a:prstGeom>
          <a:noFill/>
        </p:spPr>
        <p:txBody>
          <a:bodyPr wrap="square" rtlCol="0">
            <a:spAutoFit/>
          </a:bodyPr>
          <a:lstStyle/>
          <a:p>
            <a:r>
              <a:rPr lang="en-US" sz="1100" dirty="0">
                <a:solidFill>
                  <a:srgbClr val="C00000"/>
                </a:solidFill>
                <a:latin typeface="Times New Roman" panose="02020603050405020304" pitchFamily="18" charset="0"/>
                <a:cs typeface="Times New Roman" panose="02020603050405020304" pitchFamily="18" charset="0"/>
              </a:rPr>
              <a:t>BBOA</a:t>
            </a:r>
          </a:p>
        </p:txBody>
      </p:sp>
      <p:sp>
        <p:nvSpPr>
          <p:cNvPr id="35" name="TextBox 34">
            <a:extLst>
              <a:ext uri="{FF2B5EF4-FFF2-40B4-BE49-F238E27FC236}">
                <a16:creationId xmlns:a16="http://schemas.microsoft.com/office/drawing/2014/main" id="{96581E2B-30B0-455F-A2E0-3681D22C9B59}"/>
              </a:ext>
            </a:extLst>
          </p:cNvPr>
          <p:cNvSpPr txBox="1"/>
          <p:nvPr/>
        </p:nvSpPr>
        <p:spPr>
          <a:xfrm>
            <a:off x="649002" y="3611346"/>
            <a:ext cx="1793218" cy="261610"/>
          </a:xfrm>
          <a:prstGeom prst="rect">
            <a:avLst/>
          </a:prstGeom>
          <a:noFill/>
          <a:ln>
            <a:noFill/>
          </a:ln>
        </p:spPr>
        <p:txBody>
          <a:bodyPr wrap="square" rtlCol="0">
            <a:spAutoFit/>
          </a:bodyPr>
          <a:lstStyle/>
          <a:p>
            <a:r>
              <a:rPr lang="en-US" sz="1100" dirty="0">
                <a:solidFill>
                  <a:srgbClr val="2BAAAA"/>
                </a:solidFill>
                <a:latin typeface="Times New Roman" panose="02020603050405020304" pitchFamily="18" charset="0"/>
                <a:cs typeface="Times New Roman" panose="02020603050405020304" pitchFamily="18" charset="0"/>
              </a:rPr>
              <a:t>Fac91</a:t>
            </a:r>
          </a:p>
        </p:txBody>
      </p:sp>
      <p:sp>
        <p:nvSpPr>
          <p:cNvPr id="36" name="TextBox 35">
            <a:extLst>
              <a:ext uri="{FF2B5EF4-FFF2-40B4-BE49-F238E27FC236}">
                <a16:creationId xmlns:a16="http://schemas.microsoft.com/office/drawing/2014/main" id="{679BA608-3866-4A52-BDF9-9F0E7CFB886E}"/>
              </a:ext>
            </a:extLst>
          </p:cNvPr>
          <p:cNvSpPr txBox="1"/>
          <p:nvPr/>
        </p:nvSpPr>
        <p:spPr>
          <a:xfrm>
            <a:off x="2790264" y="4180435"/>
            <a:ext cx="47542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57</a:t>
            </a:r>
          </a:p>
        </p:txBody>
      </p:sp>
      <p:sp>
        <p:nvSpPr>
          <p:cNvPr id="37" name="TextBox 36">
            <a:extLst>
              <a:ext uri="{FF2B5EF4-FFF2-40B4-BE49-F238E27FC236}">
                <a16:creationId xmlns:a16="http://schemas.microsoft.com/office/drawing/2014/main" id="{D2E1254E-E21C-40F8-86F1-E4D2B1C3CEF1}"/>
              </a:ext>
            </a:extLst>
          </p:cNvPr>
          <p:cNvSpPr txBox="1"/>
          <p:nvPr/>
        </p:nvSpPr>
        <p:spPr>
          <a:xfrm>
            <a:off x="2632382" y="3734208"/>
            <a:ext cx="47542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55</a:t>
            </a:r>
          </a:p>
        </p:txBody>
      </p:sp>
      <p:sp>
        <p:nvSpPr>
          <p:cNvPr id="38" name="TextBox 37">
            <a:extLst>
              <a:ext uri="{FF2B5EF4-FFF2-40B4-BE49-F238E27FC236}">
                <a16:creationId xmlns:a16="http://schemas.microsoft.com/office/drawing/2014/main" id="{1860D73E-6F09-4178-9A22-023905420726}"/>
              </a:ext>
            </a:extLst>
          </p:cNvPr>
          <p:cNvSpPr txBox="1"/>
          <p:nvPr/>
        </p:nvSpPr>
        <p:spPr>
          <a:xfrm>
            <a:off x="1974077" y="3644588"/>
            <a:ext cx="47542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41</a:t>
            </a:r>
          </a:p>
        </p:txBody>
      </p:sp>
    </p:spTree>
    <p:extLst>
      <p:ext uri="{BB962C8B-B14F-4D97-AF65-F5344CB8AC3E}">
        <p14:creationId xmlns:p14="http://schemas.microsoft.com/office/powerpoint/2010/main" val="2699280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C31F-2ADD-458C-B3B2-BEAF50C54E32}"/>
              </a:ext>
            </a:extLst>
          </p:cNvPr>
          <p:cNvSpPr>
            <a:spLocks noGrp="1"/>
          </p:cNvSpPr>
          <p:nvPr>
            <p:ph type="title"/>
          </p:nvPr>
        </p:nvSpPr>
        <p:spPr>
          <a:xfrm>
            <a:off x="8159" y="5895"/>
            <a:ext cx="5060403" cy="1325563"/>
          </a:xfrm>
        </p:spPr>
        <p:txBody>
          <a:bodyPr/>
          <a:lstStyle/>
          <a:p>
            <a:r>
              <a:rPr lang="en-US" dirty="0" err="1"/>
              <a:t>Fac</a:t>
            </a:r>
            <a:r>
              <a:rPr lang="en-US" dirty="0"/>
              <a:t> 91 (parenthesis)</a:t>
            </a:r>
          </a:p>
        </p:txBody>
      </p:sp>
      <p:pic>
        <p:nvPicPr>
          <p:cNvPr id="5" name="Picture 4" descr="A close up of a device&#10;&#10;Description generated with high confidence">
            <a:extLst>
              <a:ext uri="{FF2B5EF4-FFF2-40B4-BE49-F238E27FC236}">
                <a16:creationId xmlns:a16="http://schemas.microsoft.com/office/drawing/2014/main" id="{A00F0DAA-7CF7-47E4-80FE-DBF2967284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884" y="4809445"/>
            <a:ext cx="4572000" cy="1558754"/>
          </a:xfrm>
          <a:prstGeom prst="rect">
            <a:avLst/>
          </a:prstGeom>
        </p:spPr>
      </p:pic>
      <p:pic>
        <p:nvPicPr>
          <p:cNvPr id="6" name="Picture 5">
            <a:extLst>
              <a:ext uri="{FF2B5EF4-FFF2-40B4-BE49-F238E27FC236}">
                <a16:creationId xmlns:a16="http://schemas.microsoft.com/office/drawing/2014/main" id="{17CF3755-E5CE-44F1-89A6-5BF8BA33F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4801248"/>
            <a:ext cx="4572000" cy="1566951"/>
          </a:xfrm>
          <a:prstGeom prst="rect">
            <a:avLst/>
          </a:prstGeom>
        </p:spPr>
      </p:pic>
      <p:pic>
        <p:nvPicPr>
          <p:cNvPr id="8" name="Picture 7" descr="A picture containing object, thing&#10;&#10;Description generated with very high confidence">
            <a:extLst>
              <a:ext uri="{FF2B5EF4-FFF2-40B4-BE49-F238E27FC236}">
                <a16:creationId xmlns:a16="http://schemas.microsoft.com/office/drawing/2014/main" id="{578B5931-46A8-441D-B912-79DB1C1F1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884" y="3078736"/>
            <a:ext cx="4572000" cy="1558754"/>
          </a:xfrm>
          <a:prstGeom prst="rect">
            <a:avLst/>
          </a:prstGeom>
        </p:spPr>
      </p:pic>
      <p:pic>
        <p:nvPicPr>
          <p:cNvPr id="9" name="Picture 8">
            <a:extLst>
              <a:ext uri="{FF2B5EF4-FFF2-40B4-BE49-F238E27FC236}">
                <a16:creationId xmlns:a16="http://schemas.microsoft.com/office/drawing/2014/main" id="{AFE17502-4305-45E0-8476-3D5FE0300C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4" y="1503413"/>
            <a:ext cx="4572000" cy="1561026"/>
          </a:xfrm>
          <a:prstGeom prst="rect">
            <a:avLst/>
          </a:prstGeom>
        </p:spPr>
      </p:pic>
      <p:pic>
        <p:nvPicPr>
          <p:cNvPr id="10" name="Picture 9">
            <a:extLst>
              <a:ext uri="{FF2B5EF4-FFF2-40B4-BE49-F238E27FC236}">
                <a16:creationId xmlns:a16="http://schemas.microsoft.com/office/drawing/2014/main" id="{93ECFCEE-3A97-4884-8B64-D9B09849E1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46" y="3192857"/>
            <a:ext cx="4572000" cy="1576756"/>
          </a:xfrm>
          <a:prstGeom prst="rect">
            <a:avLst/>
          </a:prstGeom>
        </p:spPr>
      </p:pic>
      <p:sp>
        <p:nvSpPr>
          <p:cNvPr id="11" name="Rectangle 10">
            <a:extLst>
              <a:ext uri="{FF2B5EF4-FFF2-40B4-BE49-F238E27FC236}">
                <a16:creationId xmlns:a16="http://schemas.microsoft.com/office/drawing/2014/main" id="{C728212D-6577-4D3B-B60D-CC50318C7E53}"/>
              </a:ext>
            </a:extLst>
          </p:cNvPr>
          <p:cNvSpPr/>
          <p:nvPr/>
        </p:nvSpPr>
        <p:spPr>
          <a:xfrm>
            <a:off x="4571998" y="3064439"/>
            <a:ext cx="4572002" cy="34016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8EF623-E8E1-4A46-9334-1AAC33A444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2886" y="424691"/>
            <a:ext cx="4572000" cy="2421584"/>
          </a:xfrm>
          <a:prstGeom prst="rect">
            <a:avLst/>
          </a:prstGeom>
        </p:spPr>
      </p:pic>
      <p:sp>
        <p:nvSpPr>
          <p:cNvPr id="13" name="TextBox 12">
            <a:extLst>
              <a:ext uri="{FF2B5EF4-FFF2-40B4-BE49-F238E27FC236}">
                <a16:creationId xmlns:a16="http://schemas.microsoft.com/office/drawing/2014/main" id="{2933E750-CE54-48EF-A805-D64F15C5FA0F}"/>
              </a:ext>
            </a:extLst>
          </p:cNvPr>
          <p:cNvSpPr txBox="1"/>
          <p:nvPr/>
        </p:nvSpPr>
        <p:spPr>
          <a:xfrm>
            <a:off x="5615352" y="3064439"/>
            <a:ext cx="2198915" cy="461665"/>
          </a:xfrm>
          <a:prstGeom prst="rect">
            <a:avLst/>
          </a:prstGeom>
          <a:noFill/>
        </p:spPr>
        <p:txBody>
          <a:bodyPr wrap="square" rtlCol="0">
            <a:spAutoFit/>
          </a:bodyPr>
          <a:lstStyle/>
          <a:p>
            <a:r>
              <a:rPr lang="en-US" sz="2400" dirty="0"/>
              <a:t>Cooking OA!</a:t>
            </a:r>
          </a:p>
        </p:txBody>
      </p:sp>
      <p:sp>
        <p:nvSpPr>
          <p:cNvPr id="15" name="TextBox 14">
            <a:extLst>
              <a:ext uri="{FF2B5EF4-FFF2-40B4-BE49-F238E27FC236}">
                <a16:creationId xmlns:a16="http://schemas.microsoft.com/office/drawing/2014/main" id="{BE6C91F1-7E04-481A-86BF-DAF03F9ABE5B}"/>
              </a:ext>
            </a:extLst>
          </p:cNvPr>
          <p:cNvSpPr txBox="1"/>
          <p:nvPr/>
        </p:nvSpPr>
        <p:spPr>
          <a:xfrm>
            <a:off x="1397451" y="977142"/>
            <a:ext cx="2782663" cy="461665"/>
          </a:xfrm>
          <a:prstGeom prst="rect">
            <a:avLst/>
          </a:prstGeom>
          <a:noFill/>
        </p:spPr>
        <p:txBody>
          <a:bodyPr wrap="square" rtlCol="0">
            <a:spAutoFit/>
          </a:bodyPr>
          <a:lstStyle/>
          <a:p>
            <a:r>
              <a:rPr lang="en-US" sz="2400" dirty="0"/>
              <a:t>Bio-anthrop. SOA?</a:t>
            </a:r>
          </a:p>
        </p:txBody>
      </p:sp>
      <p:pic>
        <p:nvPicPr>
          <p:cNvPr id="16" name="Picture 15">
            <a:extLst>
              <a:ext uri="{FF2B5EF4-FFF2-40B4-BE49-F238E27FC236}">
                <a16:creationId xmlns:a16="http://schemas.microsoft.com/office/drawing/2014/main" id="{D5327F7C-3205-4F55-93EC-F9759E3CB0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4388" y="1519454"/>
            <a:ext cx="1106533" cy="890600"/>
          </a:xfrm>
          <a:prstGeom prst="rect">
            <a:avLst/>
          </a:prstGeom>
        </p:spPr>
      </p:pic>
      <p:pic>
        <p:nvPicPr>
          <p:cNvPr id="17" name="Picture 16">
            <a:extLst>
              <a:ext uri="{FF2B5EF4-FFF2-40B4-BE49-F238E27FC236}">
                <a16:creationId xmlns:a16="http://schemas.microsoft.com/office/drawing/2014/main" id="{F3107044-2B09-4BDF-83A0-1A8B665C64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4388" y="3307940"/>
            <a:ext cx="1062787" cy="846710"/>
          </a:xfrm>
          <a:prstGeom prst="rect">
            <a:avLst/>
          </a:prstGeom>
        </p:spPr>
      </p:pic>
      <p:pic>
        <p:nvPicPr>
          <p:cNvPr id="18" name="Picture 17">
            <a:extLst>
              <a:ext uri="{FF2B5EF4-FFF2-40B4-BE49-F238E27FC236}">
                <a16:creationId xmlns:a16="http://schemas.microsoft.com/office/drawing/2014/main" id="{DCF9BEFA-AC3B-4648-A4F4-D218041C7E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5217" y="4883734"/>
            <a:ext cx="889126" cy="709222"/>
          </a:xfrm>
          <a:prstGeom prst="rect">
            <a:avLst/>
          </a:prstGeom>
        </p:spPr>
      </p:pic>
    </p:spTree>
    <p:extLst>
      <p:ext uri="{BB962C8B-B14F-4D97-AF65-F5344CB8AC3E}">
        <p14:creationId xmlns:p14="http://schemas.microsoft.com/office/powerpoint/2010/main" val="223639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screenshot of a cell phone&#10;&#10;Description generated with high confidence">
            <a:extLst>
              <a:ext uri="{FF2B5EF4-FFF2-40B4-BE49-F238E27FC236}">
                <a16:creationId xmlns:a16="http://schemas.microsoft.com/office/drawing/2014/main" id="{00C2DC55-44C2-4339-9D26-0AD03F4BF7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2" y="583314"/>
            <a:ext cx="4572000" cy="3428999"/>
          </a:xfrm>
          <a:prstGeom prst="rect">
            <a:avLst/>
          </a:prstGeom>
        </p:spPr>
      </p:pic>
      <p:pic>
        <p:nvPicPr>
          <p:cNvPr id="17" name="Picture 16" descr="A screenshot of a cell phone&#10;&#10;Description generated with high confidence">
            <a:extLst>
              <a:ext uri="{FF2B5EF4-FFF2-40B4-BE49-F238E27FC236}">
                <a16:creationId xmlns:a16="http://schemas.microsoft.com/office/drawing/2014/main" id="{97080B4F-AF07-4589-830A-93D37C78A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240" y="583313"/>
            <a:ext cx="4572000" cy="3428999"/>
          </a:xfrm>
          <a:prstGeom prst="rect">
            <a:avLst/>
          </a:prstGeom>
        </p:spPr>
      </p:pic>
      <p:pic>
        <p:nvPicPr>
          <p:cNvPr id="22" name="Picture 21">
            <a:extLst>
              <a:ext uri="{FF2B5EF4-FFF2-40B4-BE49-F238E27FC236}">
                <a16:creationId xmlns:a16="http://schemas.microsoft.com/office/drawing/2014/main" id="{F0E1B3EC-B488-4F75-B538-D8399FCCDC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92" y="3432533"/>
            <a:ext cx="4571999" cy="3428999"/>
          </a:xfrm>
          <a:prstGeom prst="rect">
            <a:avLst/>
          </a:prstGeom>
        </p:spPr>
      </p:pic>
      <p:pic>
        <p:nvPicPr>
          <p:cNvPr id="28" name="Picture 27" descr="A screenshot of a cell phone&#10;&#10;Description generated with high confidence">
            <a:extLst>
              <a:ext uri="{FF2B5EF4-FFF2-40B4-BE49-F238E27FC236}">
                <a16:creationId xmlns:a16="http://schemas.microsoft.com/office/drawing/2014/main" id="{0DE8AB2D-DF26-4B2E-8AA2-202F998197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240" y="3432533"/>
            <a:ext cx="4572000" cy="3428999"/>
          </a:xfrm>
          <a:prstGeom prst="rect">
            <a:avLst/>
          </a:prstGeom>
        </p:spPr>
      </p:pic>
      <p:sp>
        <p:nvSpPr>
          <p:cNvPr id="13" name="Title 1">
            <a:extLst>
              <a:ext uri="{FF2B5EF4-FFF2-40B4-BE49-F238E27FC236}">
                <a16:creationId xmlns:a16="http://schemas.microsoft.com/office/drawing/2014/main" id="{D2292922-B9A6-4D78-8316-515DFFB87686}"/>
              </a:ext>
            </a:extLst>
          </p:cNvPr>
          <p:cNvSpPr>
            <a:spLocks noGrp="1"/>
          </p:cNvSpPr>
          <p:nvPr>
            <p:ph type="title"/>
          </p:nvPr>
        </p:nvSpPr>
        <p:spPr>
          <a:xfrm>
            <a:off x="0" y="-162470"/>
            <a:ext cx="9144000" cy="1325563"/>
          </a:xfrm>
        </p:spPr>
        <p:txBody>
          <a:bodyPr>
            <a:normAutofit/>
          </a:bodyPr>
          <a:lstStyle/>
          <a:p>
            <a:pPr marL="457200" lvl="1" indent="0">
              <a:buNone/>
            </a:pPr>
            <a:r>
              <a:rPr lang="en-US" sz="3600" b="1" kern="1200" dirty="0">
                <a:solidFill>
                  <a:schemeClr val="tx1"/>
                </a:solidFill>
                <a:latin typeface="+mn-lt"/>
                <a:ea typeface="+mj-ea"/>
                <a:cs typeface="+mj-cs"/>
              </a:rPr>
              <a:t>Shifts in aerosols with anthrop. influences</a:t>
            </a:r>
          </a:p>
        </p:txBody>
      </p:sp>
    </p:spTree>
    <p:extLst>
      <p:ext uri="{BB962C8B-B14F-4D97-AF65-F5344CB8AC3E}">
        <p14:creationId xmlns:p14="http://schemas.microsoft.com/office/powerpoint/2010/main" val="2721415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4" y="365127"/>
            <a:ext cx="8716596" cy="610234"/>
          </a:xfrm>
        </p:spPr>
        <p:txBody>
          <a:bodyPr>
            <a:noAutofit/>
          </a:bodyPr>
          <a:lstStyle/>
          <a:p>
            <a:r>
              <a:rPr lang="en-US" sz="3400" b="1" dirty="0">
                <a:latin typeface="+mn-lt"/>
              </a:rPr>
              <a:t>Deriving a pollution index with Cluster analysis</a:t>
            </a:r>
          </a:p>
        </p:txBody>
      </p:sp>
      <p:sp>
        <p:nvSpPr>
          <p:cNvPr id="3" name="Content Placeholder 2"/>
          <p:cNvSpPr>
            <a:spLocks noGrp="1"/>
          </p:cNvSpPr>
          <p:nvPr>
            <p:ph idx="1"/>
          </p:nvPr>
        </p:nvSpPr>
        <p:spPr>
          <a:xfrm>
            <a:off x="2716026" y="5639541"/>
            <a:ext cx="6342147" cy="1047009"/>
          </a:xfrm>
        </p:spPr>
        <p:txBody>
          <a:bodyPr>
            <a:normAutofit/>
          </a:bodyPr>
          <a:lstStyle/>
          <a:p>
            <a:r>
              <a:rPr lang="en-US" sz="1800" dirty="0"/>
              <a:t>Conditions: afternoon (12-16 LT), no rain (10h in </a:t>
            </a:r>
            <a:r>
              <a:rPr lang="en-US" sz="1800" dirty="0" err="1"/>
              <a:t>traj</a:t>
            </a:r>
            <a:r>
              <a:rPr lang="en-US" sz="1800" dirty="0"/>
              <a:t>), Sol rad (4h) &gt; 200 W m</a:t>
            </a:r>
            <a:r>
              <a:rPr lang="en-US" sz="1800" baseline="30000" dirty="0"/>
              <a:t>-2</a:t>
            </a:r>
          </a:p>
          <a:p>
            <a:r>
              <a:rPr lang="en-US" sz="1800" dirty="0"/>
              <a:t>Input variables: </a:t>
            </a:r>
            <a:r>
              <a:rPr lang="en-US" sz="1800" dirty="0" err="1"/>
              <a:t>NO</a:t>
            </a:r>
            <a:r>
              <a:rPr lang="en-US" sz="1800" i="1" baseline="-25000" dirty="0" err="1"/>
              <a:t>y</a:t>
            </a:r>
            <a:r>
              <a:rPr lang="en-US" sz="1800" dirty="0"/>
              <a:t>, O</a:t>
            </a:r>
            <a:r>
              <a:rPr lang="en-US" sz="1800" baseline="-25000" dirty="0"/>
              <a:t>3</a:t>
            </a:r>
            <a:r>
              <a:rPr lang="en-US" sz="1800" dirty="0"/>
              <a:t>, </a:t>
            </a:r>
            <a:r>
              <a:rPr lang="en-US" sz="1800" dirty="0" err="1"/>
              <a:t>logCPC</a:t>
            </a:r>
            <a:r>
              <a:rPr lang="en-US" sz="1800" dirty="0"/>
              <a:t>, SO</a:t>
            </a:r>
            <a:r>
              <a:rPr lang="en-US" sz="1800" baseline="-25000" dirty="0"/>
              <a:t>4</a:t>
            </a:r>
            <a:r>
              <a:rPr lang="en-US" sz="1800" baseline="30000" dirty="0"/>
              <a:t>2-</a:t>
            </a:r>
            <a:r>
              <a:rPr lang="en-US" sz="1800" dirty="0"/>
              <a:t>, NO</a:t>
            </a:r>
            <a:r>
              <a:rPr lang="en-US" sz="1800" baseline="-25000" dirty="0"/>
              <a:t>3</a:t>
            </a:r>
            <a:r>
              <a:rPr lang="en-US" sz="1800" baseline="30000" dirty="0"/>
              <a:t>-</a:t>
            </a:r>
            <a:r>
              <a:rPr lang="en-US" sz="1800" dirty="0"/>
              <a:t>, NH</a:t>
            </a:r>
            <a:r>
              <a:rPr lang="en-US" sz="1800" baseline="-25000" dirty="0"/>
              <a:t>4</a:t>
            </a:r>
            <a:r>
              <a:rPr lang="en-US" sz="1800" baseline="30000" dirty="0"/>
              <a:t>+</a:t>
            </a:r>
            <a:r>
              <a:rPr lang="en-US" sz="1800" dirty="0"/>
              <a:t>, </a:t>
            </a:r>
            <a:r>
              <a:rPr lang="en-US" sz="1800" b="1" strike="sngStrike" dirty="0"/>
              <a:t>Cl</a:t>
            </a:r>
            <a:r>
              <a:rPr lang="en-US" sz="1800" b="1" strike="sngStrike" baseline="30000" dirty="0"/>
              <a:t>-</a:t>
            </a:r>
            <a:r>
              <a:rPr lang="en-US" sz="1800" dirty="0"/>
              <a:t>, BC </a:t>
            </a: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804" y="1583760"/>
            <a:ext cx="2294436" cy="451724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4044" y="1583760"/>
            <a:ext cx="6624129" cy="3447381"/>
          </a:xfrm>
          <a:prstGeom prst="rect">
            <a:avLst/>
          </a:prstGeom>
        </p:spPr>
      </p:pic>
    </p:spTree>
    <p:extLst>
      <p:ext uri="{BB962C8B-B14F-4D97-AF65-F5344CB8AC3E}">
        <p14:creationId xmlns:p14="http://schemas.microsoft.com/office/powerpoint/2010/main" val="585171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B8BFD1D-FACC-4488-A699-E7D484D927AA}"/>
              </a:ext>
            </a:extLst>
          </p:cNvPr>
          <p:cNvGrpSpPr/>
          <p:nvPr/>
        </p:nvGrpSpPr>
        <p:grpSpPr>
          <a:xfrm>
            <a:off x="0" y="1162371"/>
            <a:ext cx="9132581" cy="5304885"/>
            <a:chOff x="0" y="1162371"/>
            <a:chExt cx="9132581" cy="5304885"/>
          </a:xfrm>
        </p:grpSpPr>
        <p:grpSp>
          <p:nvGrpSpPr>
            <p:cNvPr id="83" name="Group 82">
              <a:extLst>
                <a:ext uri="{FF2B5EF4-FFF2-40B4-BE49-F238E27FC236}">
                  <a16:creationId xmlns:a16="http://schemas.microsoft.com/office/drawing/2014/main" id="{B9A128E8-AFC4-475E-87AF-72C6579A6F0C}"/>
                </a:ext>
              </a:extLst>
            </p:cNvPr>
            <p:cNvGrpSpPr/>
            <p:nvPr/>
          </p:nvGrpSpPr>
          <p:grpSpPr>
            <a:xfrm>
              <a:off x="0" y="1314501"/>
              <a:ext cx="9132581" cy="5152755"/>
              <a:chOff x="0" y="1314501"/>
              <a:chExt cx="9132581" cy="5152755"/>
            </a:xfrm>
          </p:grpSpPr>
          <p:grpSp>
            <p:nvGrpSpPr>
              <p:cNvPr id="65" name="Group 64">
                <a:extLst>
                  <a:ext uri="{FF2B5EF4-FFF2-40B4-BE49-F238E27FC236}">
                    <a16:creationId xmlns:a16="http://schemas.microsoft.com/office/drawing/2014/main" id="{6B592760-28DE-4BA1-AA04-8B8FD6450D52}"/>
                  </a:ext>
                </a:extLst>
              </p:cNvPr>
              <p:cNvGrpSpPr/>
              <p:nvPr/>
            </p:nvGrpSpPr>
            <p:grpSpPr>
              <a:xfrm>
                <a:off x="0" y="1314501"/>
                <a:ext cx="9132581" cy="5152755"/>
                <a:chOff x="0" y="1314501"/>
                <a:chExt cx="9132581" cy="5152755"/>
              </a:xfrm>
            </p:grpSpPr>
            <p:grpSp>
              <p:nvGrpSpPr>
                <p:cNvPr id="5" name="Group 4">
                  <a:extLst>
                    <a:ext uri="{FF2B5EF4-FFF2-40B4-BE49-F238E27FC236}">
                      <a16:creationId xmlns:a16="http://schemas.microsoft.com/office/drawing/2014/main" id="{B4D4B782-C70E-47E4-A816-54DB27FD45E9}"/>
                    </a:ext>
                  </a:extLst>
                </p:cNvPr>
                <p:cNvGrpSpPr/>
                <p:nvPr/>
              </p:nvGrpSpPr>
              <p:grpSpPr>
                <a:xfrm>
                  <a:off x="0" y="1329865"/>
                  <a:ext cx="3000000" cy="5063077"/>
                  <a:chOff x="0" y="905320"/>
                  <a:chExt cx="3000000" cy="5063077"/>
                </a:xfrm>
              </p:grpSpPr>
              <p:pic>
                <p:nvPicPr>
                  <p:cNvPr id="3" name="Picture 2" descr="A screenshot of a cell phone&#10;&#10;Description generated with very high confidence">
                    <a:extLst>
                      <a:ext uri="{FF2B5EF4-FFF2-40B4-BE49-F238E27FC236}">
                        <a16:creationId xmlns:a16="http://schemas.microsoft.com/office/drawing/2014/main" id="{05628B27-6AC3-4250-9CEB-5D1F913456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5320"/>
                    <a:ext cx="3000000" cy="5063077"/>
                  </a:xfrm>
                  <a:prstGeom prst="rect">
                    <a:avLst/>
                  </a:prstGeom>
                </p:spPr>
              </p:pic>
              <p:sp>
                <p:nvSpPr>
                  <p:cNvPr id="4" name="Rectangle 3">
                    <a:extLst>
                      <a:ext uri="{FF2B5EF4-FFF2-40B4-BE49-F238E27FC236}">
                        <a16:creationId xmlns:a16="http://schemas.microsoft.com/office/drawing/2014/main" id="{D284FE36-5AC1-40F7-B579-7E3CCB8E53D8}"/>
                      </a:ext>
                    </a:extLst>
                  </p:cNvPr>
                  <p:cNvSpPr/>
                  <p:nvPr/>
                </p:nvSpPr>
                <p:spPr>
                  <a:xfrm>
                    <a:off x="1567547" y="1038974"/>
                    <a:ext cx="1295393" cy="429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10961842-4E60-4EC0-966F-A8B0B946C5E4}"/>
                    </a:ext>
                  </a:extLst>
                </p:cNvPr>
                <p:cNvSpPr/>
                <p:nvPr/>
              </p:nvSpPr>
              <p:spPr>
                <a:xfrm>
                  <a:off x="1281800" y="5759381"/>
                  <a:ext cx="680354" cy="2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D710800-A32F-4C6B-BE08-250DBAEF8371}"/>
                    </a:ext>
                  </a:extLst>
                </p:cNvPr>
                <p:cNvGrpSpPr/>
                <p:nvPr/>
              </p:nvGrpSpPr>
              <p:grpSpPr>
                <a:xfrm>
                  <a:off x="1665521" y="1329865"/>
                  <a:ext cx="2066058" cy="5063077"/>
                  <a:chOff x="1719951" y="1329865"/>
                  <a:chExt cx="2066058" cy="5063077"/>
                </a:xfrm>
              </p:grpSpPr>
              <p:pic>
                <p:nvPicPr>
                  <p:cNvPr id="9" name="Picture 8" descr="A screenshot of a cell phone&#10;&#10;Description generated with high confidence">
                    <a:extLst>
                      <a:ext uri="{FF2B5EF4-FFF2-40B4-BE49-F238E27FC236}">
                        <a16:creationId xmlns:a16="http://schemas.microsoft.com/office/drawing/2014/main" id="{D853A5F6-53D8-4D94-8052-77F8961AFB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31"/>
                  <a:stretch/>
                </p:blipFill>
                <p:spPr>
                  <a:xfrm>
                    <a:off x="1719951" y="1329865"/>
                    <a:ext cx="2066058" cy="5063077"/>
                  </a:xfrm>
                  <a:prstGeom prst="rect">
                    <a:avLst/>
                  </a:prstGeom>
                </p:spPr>
              </p:pic>
              <p:sp>
                <p:nvSpPr>
                  <p:cNvPr id="8" name="Rectangle 7">
                    <a:extLst>
                      <a:ext uri="{FF2B5EF4-FFF2-40B4-BE49-F238E27FC236}">
                        <a16:creationId xmlns:a16="http://schemas.microsoft.com/office/drawing/2014/main" id="{5DA8E735-DB14-4D34-9EDF-BD6D4C5D235B}"/>
                      </a:ext>
                    </a:extLst>
                  </p:cNvPr>
                  <p:cNvSpPr/>
                  <p:nvPr/>
                </p:nvSpPr>
                <p:spPr>
                  <a:xfrm>
                    <a:off x="2574480" y="1478782"/>
                    <a:ext cx="1211529" cy="4296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 name="Picture 19" descr="A screenshot of a cell phone&#10;&#10;Description generated with very high confidence">
                  <a:extLst>
                    <a:ext uri="{FF2B5EF4-FFF2-40B4-BE49-F238E27FC236}">
                      <a16:creationId xmlns:a16="http://schemas.microsoft.com/office/drawing/2014/main" id="{D8F9E9FB-72A8-421A-BE3B-6EC01472C2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26" r="41019"/>
                <a:stretch/>
              </p:blipFill>
              <p:spPr>
                <a:xfrm>
                  <a:off x="2628891" y="1329865"/>
                  <a:ext cx="868639" cy="5063077"/>
                </a:xfrm>
                <a:prstGeom prst="rect">
                  <a:avLst/>
                </a:prstGeom>
              </p:spPr>
            </p:pic>
            <p:sp>
              <p:nvSpPr>
                <p:cNvPr id="21" name="Rectangle 20">
                  <a:extLst>
                    <a:ext uri="{FF2B5EF4-FFF2-40B4-BE49-F238E27FC236}">
                      <a16:creationId xmlns:a16="http://schemas.microsoft.com/office/drawing/2014/main" id="{401BE8CD-7DBD-4550-B609-E810DCE5E8E5}"/>
                    </a:ext>
                  </a:extLst>
                </p:cNvPr>
                <p:cNvSpPr/>
                <p:nvPr/>
              </p:nvSpPr>
              <p:spPr>
                <a:xfrm>
                  <a:off x="3392627" y="1486126"/>
                  <a:ext cx="581630"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screenshot of a cell phone&#10;&#10;Description generated with very high confidence">
                  <a:extLst>
                    <a:ext uri="{FF2B5EF4-FFF2-40B4-BE49-F238E27FC236}">
                      <a16:creationId xmlns:a16="http://schemas.microsoft.com/office/drawing/2014/main" id="{9D5E7C6D-9985-4758-A042-A5839C3BEB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3272" r="17630"/>
                <a:stretch/>
              </p:blipFill>
              <p:spPr>
                <a:xfrm>
                  <a:off x="3492571" y="1329865"/>
                  <a:ext cx="1172949" cy="5063077"/>
                </a:xfrm>
                <a:prstGeom prst="rect">
                  <a:avLst/>
                </a:prstGeom>
              </p:spPr>
            </p:pic>
            <p:sp>
              <p:nvSpPr>
                <p:cNvPr id="26" name="Rectangle 25">
                  <a:extLst>
                    <a:ext uri="{FF2B5EF4-FFF2-40B4-BE49-F238E27FC236}">
                      <a16:creationId xmlns:a16="http://schemas.microsoft.com/office/drawing/2014/main" id="{F91E5B69-6CDD-47AB-BACE-6E0862172A9B}"/>
                    </a:ext>
                  </a:extLst>
                </p:cNvPr>
                <p:cNvSpPr/>
                <p:nvPr/>
              </p:nvSpPr>
              <p:spPr>
                <a:xfrm>
                  <a:off x="4443808" y="1388814"/>
                  <a:ext cx="251141" cy="438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BE1C6C1-1060-4EAA-A1ED-565604019191}"/>
                    </a:ext>
                  </a:extLst>
                </p:cNvPr>
                <p:cNvSpPr/>
                <p:nvPr/>
              </p:nvSpPr>
              <p:spPr>
                <a:xfrm>
                  <a:off x="4884215" y="1377712"/>
                  <a:ext cx="465634" cy="1017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FEA95103-C596-42D2-BA89-47193F796490}"/>
                    </a:ext>
                  </a:extLst>
                </p:cNvPr>
                <p:cNvGrpSpPr/>
                <p:nvPr/>
              </p:nvGrpSpPr>
              <p:grpSpPr>
                <a:xfrm>
                  <a:off x="4550221" y="1329865"/>
                  <a:ext cx="2089555" cy="5063077"/>
                  <a:chOff x="4561107" y="1331556"/>
                  <a:chExt cx="2089555" cy="5063077"/>
                </a:xfrm>
              </p:grpSpPr>
              <p:pic>
                <p:nvPicPr>
                  <p:cNvPr id="30" name="Picture 29" descr="A screenshot of a cell phone&#10;&#10;Description generated with very high confidence">
                    <a:extLst>
                      <a:ext uri="{FF2B5EF4-FFF2-40B4-BE49-F238E27FC236}">
                        <a16:creationId xmlns:a16="http://schemas.microsoft.com/office/drawing/2014/main" id="{9B8B8C18-303F-428B-B88C-1FA5F7C9FB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348"/>
                  <a:stretch/>
                </p:blipFill>
                <p:spPr>
                  <a:xfrm>
                    <a:off x="4561107" y="1331556"/>
                    <a:ext cx="2089555" cy="5063077"/>
                  </a:xfrm>
                  <a:prstGeom prst="rect">
                    <a:avLst/>
                  </a:prstGeom>
                </p:spPr>
              </p:pic>
              <p:sp>
                <p:nvSpPr>
                  <p:cNvPr id="34" name="Rectangle 33">
                    <a:extLst>
                      <a:ext uri="{FF2B5EF4-FFF2-40B4-BE49-F238E27FC236}">
                        <a16:creationId xmlns:a16="http://schemas.microsoft.com/office/drawing/2014/main" id="{4224A718-3673-47C8-80A0-F302FFB4468A}"/>
                      </a:ext>
                    </a:extLst>
                  </p:cNvPr>
                  <p:cNvSpPr/>
                  <p:nvPr/>
                </p:nvSpPr>
                <p:spPr>
                  <a:xfrm>
                    <a:off x="4884214" y="1360655"/>
                    <a:ext cx="1617260" cy="465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F38F0D8B-2E7F-4227-AFF0-48388E5366C9}"/>
                    </a:ext>
                  </a:extLst>
                </p:cNvPr>
                <p:cNvGrpSpPr/>
                <p:nvPr/>
              </p:nvGrpSpPr>
              <p:grpSpPr>
                <a:xfrm>
                  <a:off x="4985417" y="1329865"/>
                  <a:ext cx="1325795" cy="5063077"/>
                  <a:chOff x="4541093" y="1331556"/>
                  <a:chExt cx="1325795" cy="5063077"/>
                </a:xfrm>
              </p:grpSpPr>
              <p:pic>
                <p:nvPicPr>
                  <p:cNvPr id="46" name="Picture 45" descr="A screenshot of a cell phone&#10;&#10;Description generated with very high confidence">
                    <a:extLst>
                      <a:ext uri="{FF2B5EF4-FFF2-40B4-BE49-F238E27FC236}">
                        <a16:creationId xmlns:a16="http://schemas.microsoft.com/office/drawing/2014/main" id="{7344C418-7054-46A5-BA7D-C41AB40A9DF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807"/>
                  <a:stretch/>
                </p:blipFill>
                <p:spPr>
                  <a:xfrm>
                    <a:off x="4541093" y="1331556"/>
                    <a:ext cx="1325795" cy="5063077"/>
                  </a:xfrm>
                  <a:prstGeom prst="rect">
                    <a:avLst/>
                  </a:prstGeom>
                </p:spPr>
              </p:pic>
              <p:sp>
                <p:nvSpPr>
                  <p:cNvPr id="47" name="Rectangle 46">
                    <a:extLst>
                      <a:ext uri="{FF2B5EF4-FFF2-40B4-BE49-F238E27FC236}">
                        <a16:creationId xmlns:a16="http://schemas.microsoft.com/office/drawing/2014/main" id="{4C0456EE-4C42-492B-8278-305E93E4B02F}"/>
                      </a:ext>
                    </a:extLst>
                  </p:cNvPr>
                  <p:cNvSpPr/>
                  <p:nvPr/>
                </p:nvSpPr>
                <p:spPr>
                  <a:xfrm>
                    <a:off x="5130798" y="1386876"/>
                    <a:ext cx="583764"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5E3CF157-002D-48C0-9260-52C43034AE31}"/>
                    </a:ext>
                  </a:extLst>
                </p:cNvPr>
                <p:cNvGrpSpPr/>
                <p:nvPr/>
              </p:nvGrpSpPr>
              <p:grpSpPr>
                <a:xfrm>
                  <a:off x="5563324" y="1329865"/>
                  <a:ext cx="2191507" cy="5063077"/>
                  <a:chOff x="6836958" y="1340751"/>
                  <a:chExt cx="2191507" cy="5063077"/>
                </a:xfrm>
              </p:grpSpPr>
              <p:pic>
                <p:nvPicPr>
                  <p:cNvPr id="41" name="Picture 40" descr="A screenshot of a cell phone&#10;&#10;Description generated with high confidence">
                    <a:extLst>
                      <a:ext uri="{FF2B5EF4-FFF2-40B4-BE49-F238E27FC236}">
                        <a16:creationId xmlns:a16="http://schemas.microsoft.com/office/drawing/2014/main" id="{09895F76-3D88-46BE-AED5-9BD76E803A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030" r="-1"/>
                  <a:stretch/>
                </p:blipFill>
                <p:spPr>
                  <a:xfrm>
                    <a:off x="6869357" y="1340751"/>
                    <a:ext cx="2159108" cy="5063077"/>
                  </a:xfrm>
                  <a:prstGeom prst="rect">
                    <a:avLst/>
                  </a:prstGeom>
                </p:spPr>
              </p:pic>
              <p:sp>
                <p:nvSpPr>
                  <p:cNvPr id="42" name="Rectangle 41">
                    <a:extLst>
                      <a:ext uri="{FF2B5EF4-FFF2-40B4-BE49-F238E27FC236}">
                        <a16:creationId xmlns:a16="http://schemas.microsoft.com/office/drawing/2014/main" id="{0CF8384C-F296-4D45-84CE-A7F77EA0BECC}"/>
                      </a:ext>
                    </a:extLst>
                  </p:cNvPr>
                  <p:cNvSpPr/>
                  <p:nvPr/>
                </p:nvSpPr>
                <p:spPr>
                  <a:xfrm>
                    <a:off x="6836958" y="1382932"/>
                    <a:ext cx="93289" cy="4377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Rectangle 50">
                  <a:extLst>
                    <a:ext uri="{FF2B5EF4-FFF2-40B4-BE49-F238E27FC236}">
                      <a16:creationId xmlns:a16="http://schemas.microsoft.com/office/drawing/2014/main" id="{6A4DDDBF-2A09-4FDF-BF67-0FCF959E513A}"/>
                    </a:ext>
                  </a:extLst>
                </p:cNvPr>
                <p:cNvSpPr/>
                <p:nvPr/>
              </p:nvSpPr>
              <p:spPr>
                <a:xfrm>
                  <a:off x="6959674" y="1383984"/>
                  <a:ext cx="684150"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4253200C-0582-4710-B472-87BAC3DA68DF}"/>
                    </a:ext>
                  </a:extLst>
                </p:cNvPr>
                <p:cNvGrpSpPr/>
                <p:nvPr/>
              </p:nvGrpSpPr>
              <p:grpSpPr>
                <a:xfrm>
                  <a:off x="6960865" y="1329865"/>
                  <a:ext cx="2171716" cy="5063077"/>
                  <a:chOff x="6960865" y="1329865"/>
                  <a:chExt cx="2171716" cy="5063077"/>
                </a:xfrm>
              </p:grpSpPr>
              <p:grpSp>
                <p:nvGrpSpPr>
                  <p:cNvPr id="53" name="Group 52">
                    <a:extLst>
                      <a:ext uri="{FF2B5EF4-FFF2-40B4-BE49-F238E27FC236}">
                        <a16:creationId xmlns:a16="http://schemas.microsoft.com/office/drawing/2014/main" id="{C5E87125-FE15-4A97-9183-F1BD1DCE6577}"/>
                      </a:ext>
                    </a:extLst>
                  </p:cNvPr>
                  <p:cNvGrpSpPr/>
                  <p:nvPr/>
                </p:nvGrpSpPr>
                <p:grpSpPr>
                  <a:xfrm>
                    <a:off x="6960865" y="1329865"/>
                    <a:ext cx="2171716" cy="5063077"/>
                    <a:chOff x="8310690" y="1318979"/>
                    <a:chExt cx="2171716" cy="5063077"/>
                  </a:xfrm>
                </p:grpSpPr>
                <p:pic>
                  <p:nvPicPr>
                    <p:cNvPr id="50" name="Picture 49" descr="A close up of a map&#10;&#10;Description generated with very high confidence">
                      <a:extLst>
                        <a:ext uri="{FF2B5EF4-FFF2-40B4-BE49-F238E27FC236}">
                          <a16:creationId xmlns:a16="http://schemas.microsoft.com/office/drawing/2014/main" id="{5C0710CC-9F7E-4B63-9C92-484284058F9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424"/>
                    <a:stretch/>
                  </p:blipFill>
                  <p:spPr>
                    <a:xfrm>
                      <a:off x="8365137" y="1318979"/>
                      <a:ext cx="2117269" cy="5063077"/>
                    </a:xfrm>
                    <a:prstGeom prst="rect">
                      <a:avLst/>
                    </a:prstGeom>
                  </p:spPr>
                </p:pic>
                <p:sp>
                  <p:nvSpPr>
                    <p:cNvPr id="52" name="Rectangle 51">
                      <a:extLst>
                        <a:ext uri="{FF2B5EF4-FFF2-40B4-BE49-F238E27FC236}">
                          <a16:creationId xmlns:a16="http://schemas.microsoft.com/office/drawing/2014/main" id="{0AFC0FA6-D42F-4192-BF1E-FE3A28B04A2E}"/>
                        </a:ext>
                      </a:extLst>
                    </p:cNvPr>
                    <p:cNvSpPr/>
                    <p:nvPr/>
                  </p:nvSpPr>
                  <p:spPr>
                    <a:xfrm>
                      <a:off x="8310690" y="1435166"/>
                      <a:ext cx="83859"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Rectangle 53">
                    <a:extLst>
                      <a:ext uri="{FF2B5EF4-FFF2-40B4-BE49-F238E27FC236}">
                        <a16:creationId xmlns:a16="http://schemas.microsoft.com/office/drawing/2014/main" id="{5B9B73FB-3AA5-4D46-83D6-2F984659BBA2}"/>
                      </a:ext>
                    </a:extLst>
                  </p:cNvPr>
                  <p:cNvSpPr/>
                  <p:nvPr/>
                </p:nvSpPr>
                <p:spPr>
                  <a:xfrm>
                    <a:off x="7352135" y="1395202"/>
                    <a:ext cx="1637433" cy="466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DA7D3793-F153-4665-84EC-4E2E160856ED}"/>
                    </a:ext>
                  </a:extLst>
                </p:cNvPr>
                <p:cNvSpPr/>
                <p:nvPr/>
              </p:nvSpPr>
              <p:spPr>
                <a:xfrm>
                  <a:off x="250370" y="5702346"/>
                  <a:ext cx="8588829" cy="764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11253F8C-0E30-4312-B081-7E3F7907E467}"/>
                    </a:ext>
                  </a:extLst>
                </p:cNvPr>
                <p:cNvGrpSpPr/>
                <p:nvPr/>
              </p:nvGrpSpPr>
              <p:grpSpPr>
                <a:xfrm>
                  <a:off x="7314032" y="1314501"/>
                  <a:ext cx="1741612" cy="4973032"/>
                  <a:chOff x="7749464" y="1275024"/>
                  <a:chExt cx="1741612" cy="5044597"/>
                </a:xfrm>
              </p:grpSpPr>
              <p:grpSp>
                <p:nvGrpSpPr>
                  <p:cNvPr id="62" name="Group 61">
                    <a:extLst>
                      <a:ext uri="{FF2B5EF4-FFF2-40B4-BE49-F238E27FC236}">
                        <a16:creationId xmlns:a16="http://schemas.microsoft.com/office/drawing/2014/main" id="{9A229F77-3DB9-485B-BEB6-00754AC57CD4}"/>
                      </a:ext>
                    </a:extLst>
                  </p:cNvPr>
                  <p:cNvGrpSpPr/>
                  <p:nvPr/>
                </p:nvGrpSpPr>
                <p:grpSpPr>
                  <a:xfrm>
                    <a:off x="7749464" y="1275024"/>
                    <a:ext cx="1741612" cy="5044597"/>
                    <a:chOff x="7749464" y="1275024"/>
                    <a:chExt cx="1741612" cy="5044597"/>
                  </a:xfrm>
                </p:grpSpPr>
                <p:pic>
                  <p:nvPicPr>
                    <p:cNvPr id="60" name="Picture 59" descr="A screenshot of a cell phone&#10;&#10;Description generated with very high confidence">
                      <a:extLst>
                        <a:ext uri="{FF2B5EF4-FFF2-40B4-BE49-F238E27FC236}">
                          <a16:creationId xmlns:a16="http://schemas.microsoft.com/office/drawing/2014/main" id="{75305F8B-FBD4-4CC2-A459-96CE0E7314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8351" r="4756"/>
                    <a:stretch/>
                  </p:blipFill>
                  <p:spPr>
                    <a:xfrm>
                      <a:off x="7784262" y="1316731"/>
                      <a:ext cx="1706814" cy="5002890"/>
                    </a:xfrm>
                    <a:prstGeom prst="rect">
                      <a:avLst/>
                    </a:prstGeom>
                  </p:spPr>
                </p:pic>
                <p:sp>
                  <p:nvSpPr>
                    <p:cNvPr id="61" name="Rectangle 60">
                      <a:extLst>
                        <a:ext uri="{FF2B5EF4-FFF2-40B4-BE49-F238E27FC236}">
                          <a16:creationId xmlns:a16="http://schemas.microsoft.com/office/drawing/2014/main" id="{EA0E00E8-D12F-446D-8CD3-EFCDED891FBF}"/>
                        </a:ext>
                      </a:extLst>
                    </p:cNvPr>
                    <p:cNvSpPr/>
                    <p:nvPr/>
                  </p:nvSpPr>
                  <p:spPr>
                    <a:xfrm>
                      <a:off x="7749464" y="1275024"/>
                      <a:ext cx="230836" cy="1147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3" name="Rectangle 62">
                    <a:extLst>
                      <a:ext uri="{FF2B5EF4-FFF2-40B4-BE49-F238E27FC236}">
                        <a16:creationId xmlns:a16="http://schemas.microsoft.com/office/drawing/2014/main" id="{CA22BA76-C7EA-40B7-8427-9DC21BEB0A70}"/>
                      </a:ext>
                    </a:extLst>
                  </p:cNvPr>
                  <p:cNvSpPr/>
                  <p:nvPr/>
                </p:nvSpPr>
                <p:spPr>
                  <a:xfrm>
                    <a:off x="7779555" y="4659086"/>
                    <a:ext cx="256618" cy="144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CB198F95-6D5B-47CF-B379-00AACCB1995F}"/>
                    </a:ext>
                  </a:extLst>
                </p:cNvPr>
                <p:cNvSpPr txBox="1"/>
                <p:nvPr/>
              </p:nvSpPr>
              <p:spPr>
                <a:xfrm>
                  <a:off x="1635340" y="5804692"/>
                  <a:ext cx="9851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1D17"/>
                      </a:solidFill>
                      <a:effectLst/>
                      <a:uLnTx/>
                      <a:uFillTx/>
                      <a:latin typeface="Times New Roman" panose="02020603050405020304" pitchFamily="18" charset="0"/>
                      <a:ea typeface="+mn-ea"/>
                      <a:cs typeface="Times New Roman" panose="02020603050405020304" pitchFamily="18" charset="0"/>
                    </a:rPr>
                    <a:t>9 Feb 2014</a:t>
                  </a:r>
                </a:p>
              </p:txBody>
            </p:sp>
            <p:sp>
              <p:nvSpPr>
                <p:cNvPr id="24" name="TextBox 23">
                  <a:extLst>
                    <a:ext uri="{FF2B5EF4-FFF2-40B4-BE49-F238E27FC236}">
                      <a16:creationId xmlns:a16="http://schemas.microsoft.com/office/drawing/2014/main" id="{341E6C04-5A52-427B-BC46-640132A95D21}"/>
                    </a:ext>
                  </a:extLst>
                </p:cNvPr>
                <p:cNvSpPr txBox="1"/>
                <p:nvPr/>
              </p:nvSpPr>
              <p:spPr>
                <a:xfrm>
                  <a:off x="3462396" y="5804692"/>
                  <a:ext cx="9851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1D17"/>
                      </a:solidFill>
                      <a:effectLst/>
                      <a:uLnTx/>
                      <a:uFillTx/>
                      <a:latin typeface="Times New Roman" panose="02020603050405020304" pitchFamily="18" charset="0"/>
                      <a:ea typeface="+mn-ea"/>
                      <a:cs typeface="Times New Roman" panose="02020603050405020304" pitchFamily="18" charset="0"/>
                    </a:rPr>
                    <a:t>13 Feb 2014</a:t>
                  </a:r>
                </a:p>
              </p:txBody>
            </p:sp>
            <p:sp>
              <p:nvSpPr>
                <p:cNvPr id="25" name="TextBox 24">
                  <a:extLst>
                    <a:ext uri="{FF2B5EF4-FFF2-40B4-BE49-F238E27FC236}">
                      <a16:creationId xmlns:a16="http://schemas.microsoft.com/office/drawing/2014/main" id="{CE449D47-636F-43C4-B242-C64962F86698}"/>
                    </a:ext>
                  </a:extLst>
                </p:cNvPr>
                <p:cNvSpPr txBox="1"/>
                <p:nvPr/>
              </p:nvSpPr>
              <p:spPr>
                <a:xfrm>
                  <a:off x="2507422" y="5804692"/>
                  <a:ext cx="9851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1D17"/>
                      </a:solidFill>
                      <a:effectLst/>
                      <a:uLnTx/>
                      <a:uFillTx/>
                      <a:latin typeface="Times New Roman" panose="02020603050405020304" pitchFamily="18" charset="0"/>
                      <a:ea typeface="+mn-ea"/>
                      <a:cs typeface="Times New Roman" panose="02020603050405020304" pitchFamily="18" charset="0"/>
                    </a:rPr>
                    <a:t>10 Feb 2014</a:t>
                  </a:r>
                </a:p>
              </p:txBody>
            </p:sp>
            <p:sp>
              <p:nvSpPr>
                <p:cNvPr id="38" name="TextBox 37">
                  <a:extLst>
                    <a:ext uri="{FF2B5EF4-FFF2-40B4-BE49-F238E27FC236}">
                      <a16:creationId xmlns:a16="http://schemas.microsoft.com/office/drawing/2014/main" id="{DF5B4321-2722-44E9-8A29-D81C5FE8A28A}"/>
                    </a:ext>
                  </a:extLst>
                </p:cNvPr>
                <p:cNvSpPr txBox="1"/>
                <p:nvPr/>
              </p:nvSpPr>
              <p:spPr>
                <a:xfrm>
                  <a:off x="4593169" y="5804692"/>
                  <a:ext cx="9851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1D17"/>
                      </a:solidFill>
                      <a:effectLst/>
                      <a:uLnTx/>
                      <a:uFillTx/>
                      <a:latin typeface="Times New Roman" panose="02020603050405020304" pitchFamily="18" charset="0"/>
                      <a:ea typeface="+mn-ea"/>
                      <a:cs typeface="Times New Roman" panose="02020603050405020304" pitchFamily="18" charset="0"/>
                    </a:rPr>
                    <a:t>16 Feb 2014</a:t>
                  </a:r>
                </a:p>
              </p:txBody>
            </p:sp>
            <p:sp>
              <p:nvSpPr>
                <p:cNvPr id="48" name="TextBox 47">
                  <a:extLst>
                    <a:ext uri="{FF2B5EF4-FFF2-40B4-BE49-F238E27FC236}">
                      <a16:creationId xmlns:a16="http://schemas.microsoft.com/office/drawing/2014/main" id="{088AD73D-82EE-4127-84AC-8D5A5FAF6A58}"/>
                    </a:ext>
                  </a:extLst>
                </p:cNvPr>
                <p:cNvSpPr txBox="1"/>
                <p:nvPr/>
              </p:nvSpPr>
              <p:spPr>
                <a:xfrm>
                  <a:off x="5825330" y="5804692"/>
                  <a:ext cx="9851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1D17"/>
                      </a:solidFill>
                      <a:effectLst/>
                      <a:uLnTx/>
                      <a:uFillTx/>
                      <a:latin typeface="Times New Roman" panose="02020603050405020304" pitchFamily="18" charset="0"/>
                      <a:ea typeface="+mn-ea"/>
                      <a:cs typeface="Times New Roman" panose="02020603050405020304" pitchFamily="18" charset="0"/>
                    </a:rPr>
                    <a:t>9 Mar 2014</a:t>
                  </a:r>
                </a:p>
              </p:txBody>
            </p:sp>
            <p:sp>
              <p:nvSpPr>
                <p:cNvPr id="58" name="TextBox 57">
                  <a:extLst>
                    <a:ext uri="{FF2B5EF4-FFF2-40B4-BE49-F238E27FC236}">
                      <a16:creationId xmlns:a16="http://schemas.microsoft.com/office/drawing/2014/main" id="{0707AC30-A2F6-4BF1-B0B7-C32BB03DD43C}"/>
                    </a:ext>
                  </a:extLst>
                </p:cNvPr>
                <p:cNvSpPr txBox="1"/>
                <p:nvPr/>
              </p:nvSpPr>
              <p:spPr>
                <a:xfrm>
                  <a:off x="758563" y="5804692"/>
                  <a:ext cx="9851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1D17"/>
                      </a:solidFill>
                      <a:effectLst/>
                      <a:uLnTx/>
                      <a:uFillTx/>
                      <a:latin typeface="Times New Roman" panose="02020603050405020304" pitchFamily="18" charset="0"/>
                      <a:ea typeface="+mn-ea"/>
                      <a:cs typeface="Times New Roman" panose="02020603050405020304" pitchFamily="18" charset="0"/>
                    </a:rPr>
                    <a:t>8 Feb 2014</a:t>
                  </a:r>
                </a:p>
              </p:txBody>
            </p:sp>
          </p:grpSp>
          <p:sp>
            <p:nvSpPr>
              <p:cNvPr id="80" name="TextBox 79">
                <a:extLst>
                  <a:ext uri="{FF2B5EF4-FFF2-40B4-BE49-F238E27FC236}">
                    <a16:creationId xmlns:a16="http://schemas.microsoft.com/office/drawing/2014/main" id="{84157C84-9CB4-4707-AF23-E75179D0E547}"/>
                  </a:ext>
                </a:extLst>
              </p:cNvPr>
              <p:cNvSpPr txBox="1"/>
              <p:nvPr/>
            </p:nvSpPr>
            <p:spPr>
              <a:xfrm>
                <a:off x="6960933" y="5807260"/>
                <a:ext cx="98515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1D17"/>
                    </a:solidFill>
                    <a:effectLst/>
                    <a:uLnTx/>
                    <a:uFillTx/>
                    <a:latin typeface="Times New Roman" panose="02020603050405020304" pitchFamily="18" charset="0"/>
                    <a:ea typeface="+mn-ea"/>
                    <a:cs typeface="Times New Roman" panose="02020603050405020304" pitchFamily="18" charset="0"/>
                  </a:rPr>
                  <a:t>14 Mar 2014</a:t>
                </a:r>
              </a:p>
            </p:txBody>
          </p:sp>
        </p:grpSp>
        <p:pic>
          <p:nvPicPr>
            <p:cNvPr id="6" name="Picture 5" descr="A screenshot of a cell phone&#10;&#10;Description generated with very high confidence">
              <a:extLst>
                <a:ext uri="{FF2B5EF4-FFF2-40B4-BE49-F238E27FC236}">
                  <a16:creationId xmlns:a16="http://schemas.microsoft.com/office/drawing/2014/main" id="{455A7420-1818-40D7-AA0A-15CD6C6F302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6392" r="3939"/>
            <a:stretch/>
          </p:blipFill>
          <p:spPr>
            <a:xfrm>
              <a:off x="7911996" y="1162371"/>
              <a:ext cx="1220585" cy="5063077"/>
            </a:xfrm>
            <a:prstGeom prst="rect">
              <a:avLst/>
            </a:prstGeom>
          </p:spPr>
        </p:pic>
      </p:grpSp>
      <p:sp>
        <p:nvSpPr>
          <p:cNvPr id="13" name="Title 1">
            <a:extLst>
              <a:ext uri="{FF2B5EF4-FFF2-40B4-BE49-F238E27FC236}">
                <a16:creationId xmlns:a16="http://schemas.microsoft.com/office/drawing/2014/main" id="{D2292922-B9A6-4D78-8316-515DFFB87686}"/>
              </a:ext>
            </a:extLst>
          </p:cNvPr>
          <p:cNvSpPr>
            <a:spLocks noGrp="1"/>
          </p:cNvSpPr>
          <p:nvPr>
            <p:ph type="title"/>
          </p:nvPr>
        </p:nvSpPr>
        <p:spPr>
          <a:xfrm>
            <a:off x="0" y="-162470"/>
            <a:ext cx="9144000" cy="1325563"/>
          </a:xfrm>
        </p:spPr>
        <p:txBody>
          <a:bodyPr>
            <a:normAutofit/>
          </a:bodyPr>
          <a:lstStyle/>
          <a:p>
            <a:pPr marL="457200" lvl="1" indent="0" algn="ctr">
              <a:buNone/>
            </a:pPr>
            <a:r>
              <a:rPr lang="en-US" sz="4000" b="1" kern="1200" dirty="0">
                <a:solidFill>
                  <a:schemeClr val="tx1"/>
                </a:solidFill>
                <a:latin typeface="+mn-lt"/>
                <a:ea typeface="+mj-ea"/>
                <a:cs typeface="+mj-cs"/>
              </a:rPr>
              <a:t>Shifts in PM with anthrop. influences</a:t>
            </a:r>
          </a:p>
        </p:txBody>
      </p:sp>
      <p:grpSp>
        <p:nvGrpSpPr>
          <p:cNvPr id="82" name="Group 81">
            <a:extLst>
              <a:ext uri="{FF2B5EF4-FFF2-40B4-BE49-F238E27FC236}">
                <a16:creationId xmlns:a16="http://schemas.microsoft.com/office/drawing/2014/main" id="{62886EBA-A815-4629-8456-F70DD8F7CAE6}"/>
              </a:ext>
            </a:extLst>
          </p:cNvPr>
          <p:cNvGrpSpPr/>
          <p:nvPr/>
        </p:nvGrpSpPr>
        <p:grpSpPr>
          <a:xfrm>
            <a:off x="7395146" y="4816973"/>
            <a:ext cx="548016" cy="764478"/>
            <a:chOff x="7395146" y="4768484"/>
            <a:chExt cx="548016" cy="764478"/>
          </a:xfrm>
        </p:grpSpPr>
        <p:grpSp>
          <p:nvGrpSpPr>
            <p:cNvPr id="71" name="Group 70">
              <a:extLst>
                <a:ext uri="{FF2B5EF4-FFF2-40B4-BE49-F238E27FC236}">
                  <a16:creationId xmlns:a16="http://schemas.microsoft.com/office/drawing/2014/main" id="{F8FDEAD4-AD29-46F3-B1C0-721F35F8CF3C}"/>
                </a:ext>
              </a:extLst>
            </p:cNvPr>
            <p:cNvGrpSpPr/>
            <p:nvPr/>
          </p:nvGrpSpPr>
          <p:grpSpPr>
            <a:xfrm>
              <a:off x="7504895" y="5214593"/>
              <a:ext cx="347472" cy="93471"/>
              <a:chOff x="6873908" y="6524871"/>
              <a:chExt cx="347472" cy="93471"/>
            </a:xfrm>
          </p:grpSpPr>
          <p:cxnSp>
            <p:nvCxnSpPr>
              <p:cNvPr id="67" name="Straight Connector 66">
                <a:extLst>
                  <a:ext uri="{FF2B5EF4-FFF2-40B4-BE49-F238E27FC236}">
                    <a16:creationId xmlns:a16="http://schemas.microsoft.com/office/drawing/2014/main" id="{99A06F04-26EC-4836-BD06-F2350735C344}"/>
                  </a:ext>
                </a:extLst>
              </p:cNvPr>
              <p:cNvCxnSpPr/>
              <p:nvPr/>
            </p:nvCxnSpPr>
            <p:spPr>
              <a:xfrm>
                <a:off x="6873908" y="6527942"/>
                <a:ext cx="3474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EDA6FBB-40A3-44C5-9372-A53BDEE7C892}"/>
                  </a:ext>
                </a:extLst>
              </p:cNvPr>
              <p:cNvCxnSpPr>
                <a:cxnSpLocks/>
              </p:cNvCxnSpPr>
              <p:nvPr/>
            </p:nvCxnSpPr>
            <p:spPr>
              <a:xfrm>
                <a:off x="6879770" y="6524871"/>
                <a:ext cx="0" cy="934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0FBD3C7-BA97-4A95-AB49-50C212F0CCE1}"/>
                  </a:ext>
                </a:extLst>
              </p:cNvPr>
              <p:cNvCxnSpPr>
                <a:cxnSpLocks/>
              </p:cNvCxnSpPr>
              <p:nvPr/>
            </p:nvCxnSpPr>
            <p:spPr>
              <a:xfrm>
                <a:off x="7214257" y="6524871"/>
                <a:ext cx="0" cy="934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A26A8955-7E30-4BA6-8DF4-D3D3358DF9FB}"/>
                </a:ext>
              </a:extLst>
            </p:cNvPr>
            <p:cNvSpPr txBox="1"/>
            <p:nvPr/>
          </p:nvSpPr>
          <p:spPr>
            <a:xfrm>
              <a:off x="7482972" y="5255963"/>
              <a:ext cx="42629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1D17"/>
                  </a:solidFill>
                  <a:effectLst/>
                  <a:uLnTx/>
                  <a:uFillTx/>
                  <a:latin typeface="Times New Roman" panose="02020603050405020304" pitchFamily="18" charset="0"/>
                  <a:ea typeface="+mn-ea"/>
                  <a:cs typeface="Times New Roman" panose="02020603050405020304" pitchFamily="18" charset="0"/>
                </a:rPr>
                <a:t>1 h</a:t>
              </a:r>
            </a:p>
          </p:txBody>
        </p:sp>
        <p:sp>
          <p:nvSpPr>
            <p:cNvPr id="81" name="TextBox 80">
              <a:extLst>
                <a:ext uri="{FF2B5EF4-FFF2-40B4-BE49-F238E27FC236}">
                  <a16:creationId xmlns:a16="http://schemas.microsoft.com/office/drawing/2014/main" id="{92F5568E-A4F2-43A8-AED8-81A4EEB1017F}"/>
                </a:ext>
              </a:extLst>
            </p:cNvPr>
            <p:cNvSpPr txBox="1"/>
            <p:nvPr/>
          </p:nvSpPr>
          <p:spPr>
            <a:xfrm>
              <a:off x="7395146" y="4768484"/>
              <a:ext cx="54801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1D17"/>
                  </a:solidFill>
                  <a:effectLst/>
                  <a:uLnTx/>
                  <a:uFillTx/>
                  <a:latin typeface="Times New Roman" panose="02020603050405020304" pitchFamily="18" charset="0"/>
                  <a:ea typeface="+mn-ea"/>
                  <a:cs typeface="Times New Roman" panose="02020603050405020304" pitchFamily="18" charset="0"/>
                </a:rPr>
                <a:t>Time scale</a:t>
              </a:r>
            </a:p>
          </p:txBody>
        </p:sp>
      </p:grpSp>
      <p:sp>
        <p:nvSpPr>
          <p:cNvPr id="56" name="TextBox 55"/>
          <p:cNvSpPr txBox="1"/>
          <p:nvPr/>
        </p:nvSpPr>
        <p:spPr>
          <a:xfrm>
            <a:off x="6915451" y="6314440"/>
            <a:ext cx="1695657" cy="369332"/>
          </a:xfrm>
          <a:prstGeom prst="rect">
            <a:avLst/>
          </a:prstGeom>
          <a:noFill/>
        </p:spPr>
        <p:txBody>
          <a:bodyPr wrap="none" rtlCol="0">
            <a:spAutoFit/>
          </a:bodyPr>
          <a:lstStyle/>
          <a:p>
            <a:r>
              <a:rPr lang="en-US" i="1" dirty="0" err="1"/>
              <a:t>Suzane</a:t>
            </a:r>
            <a:r>
              <a:rPr lang="en-US" i="1" dirty="0"/>
              <a:t> Sá, 2017</a:t>
            </a:r>
            <a:endParaRPr lang="pt-BR" i="1" dirty="0"/>
          </a:p>
        </p:txBody>
      </p:sp>
    </p:spTree>
    <p:extLst>
      <p:ext uri="{BB962C8B-B14F-4D97-AF65-F5344CB8AC3E}">
        <p14:creationId xmlns:p14="http://schemas.microsoft.com/office/powerpoint/2010/main" val="764356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2292922-B9A6-4D78-8316-515DFFB87686}"/>
              </a:ext>
            </a:extLst>
          </p:cNvPr>
          <p:cNvSpPr>
            <a:spLocks noGrp="1"/>
          </p:cNvSpPr>
          <p:nvPr>
            <p:ph type="title"/>
          </p:nvPr>
        </p:nvSpPr>
        <p:spPr>
          <a:xfrm>
            <a:off x="-11419" y="190830"/>
            <a:ext cx="9144000" cy="743993"/>
          </a:xfrm>
        </p:spPr>
        <p:txBody>
          <a:bodyPr>
            <a:normAutofit/>
          </a:bodyPr>
          <a:lstStyle/>
          <a:p>
            <a:pPr marL="457200" lvl="1" indent="0">
              <a:buNone/>
            </a:pPr>
            <a:r>
              <a:rPr lang="en-US" sz="3600" b="1" kern="1200" dirty="0">
                <a:solidFill>
                  <a:schemeClr val="tx1"/>
                </a:solidFill>
                <a:latin typeface="+mn-lt"/>
                <a:ea typeface="+mj-ea"/>
                <a:cs typeface="+mj-cs"/>
              </a:rPr>
              <a:t>Shifts in aerosols with anthrop. influences</a:t>
            </a:r>
          </a:p>
        </p:txBody>
      </p:sp>
      <p:sp>
        <p:nvSpPr>
          <p:cNvPr id="14" name="TextBox 13">
            <a:extLst>
              <a:ext uri="{FF2B5EF4-FFF2-40B4-BE49-F238E27FC236}">
                <a16:creationId xmlns:a16="http://schemas.microsoft.com/office/drawing/2014/main" id="{D4D83718-94DB-4848-9E5E-19972686FA62}"/>
              </a:ext>
            </a:extLst>
          </p:cNvPr>
          <p:cNvSpPr txBox="1"/>
          <p:nvPr/>
        </p:nvSpPr>
        <p:spPr>
          <a:xfrm>
            <a:off x="119743" y="6392902"/>
            <a:ext cx="9144000" cy="369332"/>
          </a:xfrm>
          <a:prstGeom prst="rect">
            <a:avLst/>
          </a:prstGeom>
          <a:noFill/>
        </p:spPr>
        <p:txBody>
          <a:bodyPr wrap="square" rtlCol="0">
            <a:spAutoFit/>
          </a:bodyPr>
          <a:lstStyle/>
          <a:p>
            <a:pPr algn="ctr"/>
            <a:r>
              <a:rPr lang="en-US" dirty="0">
                <a:solidFill>
                  <a:schemeClr val="bg1">
                    <a:lumMod val="50000"/>
                  </a:schemeClr>
                </a:solidFill>
              </a:rPr>
              <a:t>Figure 5</a:t>
            </a:r>
          </a:p>
        </p:txBody>
      </p:sp>
      <p:grpSp>
        <p:nvGrpSpPr>
          <p:cNvPr id="82" name="Group 81">
            <a:extLst>
              <a:ext uri="{FF2B5EF4-FFF2-40B4-BE49-F238E27FC236}">
                <a16:creationId xmlns:a16="http://schemas.microsoft.com/office/drawing/2014/main" id="{62886EBA-A815-4629-8456-F70DD8F7CAE6}"/>
              </a:ext>
            </a:extLst>
          </p:cNvPr>
          <p:cNvGrpSpPr/>
          <p:nvPr/>
        </p:nvGrpSpPr>
        <p:grpSpPr>
          <a:xfrm>
            <a:off x="7395146" y="4816973"/>
            <a:ext cx="548016" cy="764478"/>
            <a:chOff x="7395146" y="4768484"/>
            <a:chExt cx="548016" cy="764478"/>
          </a:xfrm>
        </p:grpSpPr>
        <p:grpSp>
          <p:nvGrpSpPr>
            <p:cNvPr id="71" name="Group 70">
              <a:extLst>
                <a:ext uri="{FF2B5EF4-FFF2-40B4-BE49-F238E27FC236}">
                  <a16:creationId xmlns:a16="http://schemas.microsoft.com/office/drawing/2014/main" id="{F8FDEAD4-AD29-46F3-B1C0-721F35F8CF3C}"/>
                </a:ext>
              </a:extLst>
            </p:cNvPr>
            <p:cNvGrpSpPr/>
            <p:nvPr/>
          </p:nvGrpSpPr>
          <p:grpSpPr>
            <a:xfrm>
              <a:off x="7504895" y="5214593"/>
              <a:ext cx="347472" cy="93471"/>
              <a:chOff x="6873908" y="6524871"/>
              <a:chExt cx="347472" cy="93471"/>
            </a:xfrm>
          </p:grpSpPr>
          <p:cxnSp>
            <p:nvCxnSpPr>
              <p:cNvPr id="67" name="Straight Connector 66">
                <a:extLst>
                  <a:ext uri="{FF2B5EF4-FFF2-40B4-BE49-F238E27FC236}">
                    <a16:creationId xmlns:a16="http://schemas.microsoft.com/office/drawing/2014/main" id="{99A06F04-26EC-4836-BD06-F2350735C344}"/>
                  </a:ext>
                </a:extLst>
              </p:cNvPr>
              <p:cNvCxnSpPr/>
              <p:nvPr/>
            </p:nvCxnSpPr>
            <p:spPr>
              <a:xfrm>
                <a:off x="6873908" y="6527942"/>
                <a:ext cx="3474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EDA6FBB-40A3-44C5-9372-A53BDEE7C892}"/>
                  </a:ext>
                </a:extLst>
              </p:cNvPr>
              <p:cNvCxnSpPr>
                <a:cxnSpLocks/>
              </p:cNvCxnSpPr>
              <p:nvPr/>
            </p:nvCxnSpPr>
            <p:spPr>
              <a:xfrm>
                <a:off x="6879770" y="6524871"/>
                <a:ext cx="0" cy="934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0FBD3C7-BA97-4A95-AB49-50C212F0CCE1}"/>
                  </a:ext>
                </a:extLst>
              </p:cNvPr>
              <p:cNvCxnSpPr>
                <a:cxnSpLocks/>
              </p:cNvCxnSpPr>
              <p:nvPr/>
            </p:nvCxnSpPr>
            <p:spPr>
              <a:xfrm>
                <a:off x="7214257" y="6524871"/>
                <a:ext cx="0" cy="934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A26A8955-7E30-4BA6-8DF4-D3D3358DF9FB}"/>
                </a:ext>
              </a:extLst>
            </p:cNvPr>
            <p:cNvSpPr txBox="1"/>
            <p:nvPr/>
          </p:nvSpPr>
          <p:spPr>
            <a:xfrm>
              <a:off x="7482972" y="5255963"/>
              <a:ext cx="426297"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 h</a:t>
              </a:r>
            </a:p>
          </p:txBody>
        </p:sp>
        <p:sp>
          <p:nvSpPr>
            <p:cNvPr id="81" name="TextBox 80">
              <a:extLst>
                <a:ext uri="{FF2B5EF4-FFF2-40B4-BE49-F238E27FC236}">
                  <a16:creationId xmlns:a16="http://schemas.microsoft.com/office/drawing/2014/main" id="{92F5568E-A4F2-43A8-AED8-81A4EEB1017F}"/>
                </a:ext>
              </a:extLst>
            </p:cNvPr>
            <p:cNvSpPr txBox="1"/>
            <p:nvPr/>
          </p:nvSpPr>
          <p:spPr>
            <a:xfrm>
              <a:off x="7395146" y="4768484"/>
              <a:ext cx="548016" cy="461665"/>
            </a:xfrm>
            <a:prstGeom prst="rect">
              <a:avLst/>
            </a:prstGeom>
            <a:noFill/>
          </p:spPr>
          <p:txBody>
            <a:bodyPr wrap="square" rtlCol="0">
              <a:spAutoFit/>
            </a:bodyPr>
            <a:lstStyle/>
            <a:p>
              <a:pPr algn="ctr"/>
              <a:r>
                <a:rPr lang="en-US" sz="1200" dirty="0">
                  <a:solidFill>
                    <a:srgbClr val="271D17"/>
                  </a:solidFill>
                  <a:latin typeface="Times New Roman" panose="02020603050405020304" pitchFamily="18" charset="0"/>
                  <a:cs typeface="Times New Roman" panose="02020603050405020304" pitchFamily="18" charset="0"/>
                </a:rPr>
                <a:t>Time scale</a:t>
              </a:r>
            </a:p>
          </p:txBody>
        </p:sp>
      </p:grpSp>
      <p:grpSp>
        <p:nvGrpSpPr>
          <p:cNvPr id="7" name="Group 6">
            <a:extLst>
              <a:ext uri="{FF2B5EF4-FFF2-40B4-BE49-F238E27FC236}">
                <a16:creationId xmlns:a16="http://schemas.microsoft.com/office/drawing/2014/main" id="{AB8BFD1D-FACC-4488-A699-E7D484D927AA}"/>
              </a:ext>
            </a:extLst>
          </p:cNvPr>
          <p:cNvGrpSpPr/>
          <p:nvPr/>
        </p:nvGrpSpPr>
        <p:grpSpPr>
          <a:xfrm>
            <a:off x="0" y="1162371"/>
            <a:ext cx="9132581" cy="5304885"/>
            <a:chOff x="0" y="1162371"/>
            <a:chExt cx="9132581" cy="5304885"/>
          </a:xfrm>
        </p:grpSpPr>
        <p:grpSp>
          <p:nvGrpSpPr>
            <p:cNvPr id="83" name="Group 82">
              <a:extLst>
                <a:ext uri="{FF2B5EF4-FFF2-40B4-BE49-F238E27FC236}">
                  <a16:creationId xmlns:a16="http://schemas.microsoft.com/office/drawing/2014/main" id="{B9A128E8-AFC4-475E-87AF-72C6579A6F0C}"/>
                </a:ext>
              </a:extLst>
            </p:cNvPr>
            <p:cNvGrpSpPr/>
            <p:nvPr/>
          </p:nvGrpSpPr>
          <p:grpSpPr>
            <a:xfrm>
              <a:off x="0" y="1314501"/>
              <a:ext cx="9132581" cy="5152755"/>
              <a:chOff x="0" y="1314501"/>
              <a:chExt cx="9132581" cy="5152755"/>
            </a:xfrm>
          </p:grpSpPr>
          <p:grpSp>
            <p:nvGrpSpPr>
              <p:cNvPr id="65" name="Group 64">
                <a:extLst>
                  <a:ext uri="{FF2B5EF4-FFF2-40B4-BE49-F238E27FC236}">
                    <a16:creationId xmlns:a16="http://schemas.microsoft.com/office/drawing/2014/main" id="{6B592760-28DE-4BA1-AA04-8B8FD6450D52}"/>
                  </a:ext>
                </a:extLst>
              </p:cNvPr>
              <p:cNvGrpSpPr/>
              <p:nvPr/>
            </p:nvGrpSpPr>
            <p:grpSpPr>
              <a:xfrm>
                <a:off x="0" y="1314501"/>
                <a:ext cx="9132581" cy="5152755"/>
                <a:chOff x="0" y="1314501"/>
                <a:chExt cx="9132581" cy="5152755"/>
              </a:xfrm>
            </p:grpSpPr>
            <p:grpSp>
              <p:nvGrpSpPr>
                <p:cNvPr id="5" name="Group 4">
                  <a:extLst>
                    <a:ext uri="{FF2B5EF4-FFF2-40B4-BE49-F238E27FC236}">
                      <a16:creationId xmlns:a16="http://schemas.microsoft.com/office/drawing/2014/main" id="{B4D4B782-C70E-47E4-A816-54DB27FD45E9}"/>
                    </a:ext>
                  </a:extLst>
                </p:cNvPr>
                <p:cNvGrpSpPr/>
                <p:nvPr/>
              </p:nvGrpSpPr>
              <p:grpSpPr>
                <a:xfrm>
                  <a:off x="0" y="1329865"/>
                  <a:ext cx="3000000" cy="5063077"/>
                  <a:chOff x="0" y="905320"/>
                  <a:chExt cx="3000000" cy="5063077"/>
                </a:xfrm>
              </p:grpSpPr>
              <p:pic>
                <p:nvPicPr>
                  <p:cNvPr id="3" name="Picture 2" descr="A screenshot of a cell phone&#10;&#10;Description generated with very high confidence">
                    <a:extLst>
                      <a:ext uri="{FF2B5EF4-FFF2-40B4-BE49-F238E27FC236}">
                        <a16:creationId xmlns:a16="http://schemas.microsoft.com/office/drawing/2014/main" id="{05628B27-6AC3-4250-9CEB-5D1F913456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5320"/>
                    <a:ext cx="3000000" cy="5063077"/>
                  </a:xfrm>
                  <a:prstGeom prst="rect">
                    <a:avLst/>
                  </a:prstGeom>
                </p:spPr>
              </p:pic>
              <p:sp>
                <p:nvSpPr>
                  <p:cNvPr id="4" name="Rectangle 3">
                    <a:extLst>
                      <a:ext uri="{FF2B5EF4-FFF2-40B4-BE49-F238E27FC236}">
                        <a16:creationId xmlns:a16="http://schemas.microsoft.com/office/drawing/2014/main" id="{D284FE36-5AC1-40F7-B579-7E3CCB8E53D8}"/>
                      </a:ext>
                    </a:extLst>
                  </p:cNvPr>
                  <p:cNvSpPr/>
                  <p:nvPr/>
                </p:nvSpPr>
                <p:spPr>
                  <a:xfrm>
                    <a:off x="1567547" y="1038974"/>
                    <a:ext cx="1295393" cy="429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10961842-4E60-4EC0-966F-A8B0B946C5E4}"/>
                    </a:ext>
                  </a:extLst>
                </p:cNvPr>
                <p:cNvSpPr/>
                <p:nvPr/>
              </p:nvSpPr>
              <p:spPr>
                <a:xfrm>
                  <a:off x="1281800" y="5759381"/>
                  <a:ext cx="680354" cy="2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D710800-A32F-4C6B-BE08-250DBAEF8371}"/>
                    </a:ext>
                  </a:extLst>
                </p:cNvPr>
                <p:cNvGrpSpPr/>
                <p:nvPr/>
              </p:nvGrpSpPr>
              <p:grpSpPr>
                <a:xfrm>
                  <a:off x="1665521" y="1329865"/>
                  <a:ext cx="2066058" cy="5063077"/>
                  <a:chOff x="1719951" y="1329865"/>
                  <a:chExt cx="2066058" cy="5063077"/>
                </a:xfrm>
              </p:grpSpPr>
              <p:pic>
                <p:nvPicPr>
                  <p:cNvPr id="9" name="Picture 8" descr="A screenshot of a cell phone&#10;&#10;Description generated with high confidence">
                    <a:extLst>
                      <a:ext uri="{FF2B5EF4-FFF2-40B4-BE49-F238E27FC236}">
                        <a16:creationId xmlns:a16="http://schemas.microsoft.com/office/drawing/2014/main" id="{D853A5F6-53D8-4D94-8052-77F8961AFB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31"/>
                  <a:stretch/>
                </p:blipFill>
                <p:spPr>
                  <a:xfrm>
                    <a:off x="1719951" y="1329865"/>
                    <a:ext cx="2066058" cy="5063077"/>
                  </a:xfrm>
                  <a:prstGeom prst="rect">
                    <a:avLst/>
                  </a:prstGeom>
                </p:spPr>
              </p:pic>
              <p:sp>
                <p:nvSpPr>
                  <p:cNvPr id="8" name="Rectangle 7">
                    <a:extLst>
                      <a:ext uri="{FF2B5EF4-FFF2-40B4-BE49-F238E27FC236}">
                        <a16:creationId xmlns:a16="http://schemas.microsoft.com/office/drawing/2014/main" id="{5DA8E735-DB14-4D34-9EDF-BD6D4C5D235B}"/>
                      </a:ext>
                    </a:extLst>
                  </p:cNvPr>
                  <p:cNvSpPr/>
                  <p:nvPr/>
                </p:nvSpPr>
                <p:spPr>
                  <a:xfrm>
                    <a:off x="2574480" y="1478782"/>
                    <a:ext cx="1211529" cy="4296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screenshot of a cell phone&#10;&#10;Description generated with very high confidence">
                  <a:extLst>
                    <a:ext uri="{FF2B5EF4-FFF2-40B4-BE49-F238E27FC236}">
                      <a16:creationId xmlns:a16="http://schemas.microsoft.com/office/drawing/2014/main" id="{D8F9E9FB-72A8-421A-BE3B-6EC01472C2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26" r="41019"/>
                <a:stretch/>
              </p:blipFill>
              <p:spPr>
                <a:xfrm>
                  <a:off x="2628891" y="1329865"/>
                  <a:ext cx="868639" cy="5063077"/>
                </a:xfrm>
                <a:prstGeom prst="rect">
                  <a:avLst/>
                </a:prstGeom>
              </p:spPr>
            </p:pic>
            <p:sp>
              <p:nvSpPr>
                <p:cNvPr id="21" name="Rectangle 20">
                  <a:extLst>
                    <a:ext uri="{FF2B5EF4-FFF2-40B4-BE49-F238E27FC236}">
                      <a16:creationId xmlns:a16="http://schemas.microsoft.com/office/drawing/2014/main" id="{401BE8CD-7DBD-4550-B609-E810DCE5E8E5}"/>
                    </a:ext>
                  </a:extLst>
                </p:cNvPr>
                <p:cNvSpPr/>
                <p:nvPr/>
              </p:nvSpPr>
              <p:spPr>
                <a:xfrm>
                  <a:off x="3392627" y="1486126"/>
                  <a:ext cx="581630"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shot of a cell phone&#10;&#10;Description generated with very high confidence">
                  <a:extLst>
                    <a:ext uri="{FF2B5EF4-FFF2-40B4-BE49-F238E27FC236}">
                      <a16:creationId xmlns:a16="http://schemas.microsoft.com/office/drawing/2014/main" id="{9D5E7C6D-9985-4758-A042-A5839C3BEB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3272" r="17630"/>
                <a:stretch/>
              </p:blipFill>
              <p:spPr>
                <a:xfrm>
                  <a:off x="3492571" y="1329865"/>
                  <a:ext cx="1172949" cy="5063077"/>
                </a:xfrm>
                <a:prstGeom prst="rect">
                  <a:avLst/>
                </a:prstGeom>
              </p:spPr>
            </p:pic>
            <p:sp>
              <p:nvSpPr>
                <p:cNvPr id="26" name="Rectangle 25">
                  <a:extLst>
                    <a:ext uri="{FF2B5EF4-FFF2-40B4-BE49-F238E27FC236}">
                      <a16:creationId xmlns:a16="http://schemas.microsoft.com/office/drawing/2014/main" id="{F91E5B69-6CDD-47AB-BACE-6E0862172A9B}"/>
                    </a:ext>
                  </a:extLst>
                </p:cNvPr>
                <p:cNvSpPr/>
                <p:nvPr/>
              </p:nvSpPr>
              <p:spPr>
                <a:xfrm>
                  <a:off x="4443808" y="1388814"/>
                  <a:ext cx="251141" cy="438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BE1C6C1-1060-4EAA-A1ED-565604019191}"/>
                    </a:ext>
                  </a:extLst>
                </p:cNvPr>
                <p:cNvSpPr/>
                <p:nvPr/>
              </p:nvSpPr>
              <p:spPr>
                <a:xfrm>
                  <a:off x="4884215" y="1377712"/>
                  <a:ext cx="465634" cy="1017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FEA95103-C596-42D2-BA89-47193F796490}"/>
                    </a:ext>
                  </a:extLst>
                </p:cNvPr>
                <p:cNvGrpSpPr/>
                <p:nvPr/>
              </p:nvGrpSpPr>
              <p:grpSpPr>
                <a:xfrm>
                  <a:off x="4550221" y="1329865"/>
                  <a:ext cx="2089555" cy="5063077"/>
                  <a:chOff x="4561107" y="1331556"/>
                  <a:chExt cx="2089555" cy="5063077"/>
                </a:xfrm>
              </p:grpSpPr>
              <p:pic>
                <p:nvPicPr>
                  <p:cNvPr id="30" name="Picture 29" descr="A screenshot of a cell phone&#10;&#10;Description generated with very high confidence">
                    <a:extLst>
                      <a:ext uri="{FF2B5EF4-FFF2-40B4-BE49-F238E27FC236}">
                        <a16:creationId xmlns:a16="http://schemas.microsoft.com/office/drawing/2014/main" id="{9B8B8C18-303F-428B-B88C-1FA5F7C9FB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348"/>
                  <a:stretch/>
                </p:blipFill>
                <p:spPr>
                  <a:xfrm>
                    <a:off x="4561107" y="1331556"/>
                    <a:ext cx="2089555" cy="5063077"/>
                  </a:xfrm>
                  <a:prstGeom prst="rect">
                    <a:avLst/>
                  </a:prstGeom>
                </p:spPr>
              </p:pic>
              <p:sp>
                <p:nvSpPr>
                  <p:cNvPr id="34" name="Rectangle 33">
                    <a:extLst>
                      <a:ext uri="{FF2B5EF4-FFF2-40B4-BE49-F238E27FC236}">
                        <a16:creationId xmlns:a16="http://schemas.microsoft.com/office/drawing/2014/main" id="{4224A718-3673-47C8-80A0-F302FFB4468A}"/>
                      </a:ext>
                    </a:extLst>
                  </p:cNvPr>
                  <p:cNvSpPr/>
                  <p:nvPr/>
                </p:nvSpPr>
                <p:spPr>
                  <a:xfrm>
                    <a:off x="4884214" y="1360655"/>
                    <a:ext cx="1617260" cy="465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F38F0D8B-2E7F-4227-AFF0-48388E5366C9}"/>
                    </a:ext>
                  </a:extLst>
                </p:cNvPr>
                <p:cNvGrpSpPr/>
                <p:nvPr/>
              </p:nvGrpSpPr>
              <p:grpSpPr>
                <a:xfrm>
                  <a:off x="4985417" y="1329865"/>
                  <a:ext cx="1325795" cy="5063077"/>
                  <a:chOff x="4541093" y="1331556"/>
                  <a:chExt cx="1325795" cy="5063077"/>
                </a:xfrm>
              </p:grpSpPr>
              <p:pic>
                <p:nvPicPr>
                  <p:cNvPr id="46" name="Picture 45" descr="A screenshot of a cell phone&#10;&#10;Description generated with very high confidence">
                    <a:extLst>
                      <a:ext uri="{FF2B5EF4-FFF2-40B4-BE49-F238E27FC236}">
                        <a16:creationId xmlns:a16="http://schemas.microsoft.com/office/drawing/2014/main" id="{7344C418-7054-46A5-BA7D-C41AB40A9DF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807"/>
                  <a:stretch/>
                </p:blipFill>
                <p:spPr>
                  <a:xfrm>
                    <a:off x="4541093" y="1331556"/>
                    <a:ext cx="1325795" cy="5063077"/>
                  </a:xfrm>
                  <a:prstGeom prst="rect">
                    <a:avLst/>
                  </a:prstGeom>
                </p:spPr>
              </p:pic>
              <p:sp>
                <p:nvSpPr>
                  <p:cNvPr id="47" name="Rectangle 46">
                    <a:extLst>
                      <a:ext uri="{FF2B5EF4-FFF2-40B4-BE49-F238E27FC236}">
                        <a16:creationId xmlns:a16="http://schemas.microsoft.com/office/drawing/2014/main" id="{4C0456EE-4C42-492B-8278-305E93E4B02F}"/>
                      </a:ext>
                    </a:extLst>
                  </p:cNvPr>
                  <p:cNvSpPr/>
                  <p:nvPr/>
                </p:nvSpPr>
                <p:spPr>
                  <a:xfrm>
                    <a:off x="5130798" y="1386876"/>
                    <a:ext cx="583764"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5E3CF157-002D-48C0-9260-52C43034AE31}"/>
                    </a:ext>
                  </a:extLst>
                </p:cNvPr>
                <p:cNvGrpSpPr/>
                <p:nvPr/>
              </p:nvGrpSpPr>
              <p:grpSpPr>
                <a:xfrm>
                  <a:off x="5563324" y="1329865"/>
                  <a:ext cx="2191507" cy="5063077"/>
                  <a:chOff x="6836958" y="1340751"/>
                  <a:chExt cx="2191507" cy="5063077"/>
                </a:xfrm>
              </p:grpSpPr>
              <p:pic>
                <p:nvPicPr>
                  <p:cNvPr id="41" name="Picture 40" descr="A screenshot of a cell phone&#10;&#10;Description generated with high confidence">
                    <a:extLst>
                      <a:ext uri="{FF2B5EF4-FFF2-40B4-BE49-F238E27FC236}">
                        <a16:creationId xmlns:a16="http://schemas.microsoft.com/office/drawing/2014/main" id="{09895F76-3D88-46BE-AED5-9BD76E803A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030" r="-1"/>
                  <a:stretch/>
                </p:blipFill>
                <p:spPr>
                  <a:xfrm>
                    <a:off x="6869357" y="1340751"/>
                    <a:ext cx="2159108" cy="5063077"/>
                  </a:xfrm>
                  <a:prstGeom prst="rect">
                    <a:avLst/>
                  </a:prstGeom>
                </p:spPr>
              </p:pic>
              <p:sp>
                <p:nvSpPr>
                  <p:cNvPr id="42" name="Rectangle 41">
                    <a:extLst>
                      <a:ext uri="{FF2B5EF4-FFF2-40B4-BE49-F238E27FC236}">
                        <a16:creationId xmlns:a16="http://schemas.microsoft.com/office/drawing/2014/main" id="{0CF8384C-F296-4D45-84CE-A7F77EA0BECC}"/>
                      </a:ext>
                    </a:extLst>
                  </p:cNvPr>
                  <p:cNvSpPr/>
                  <p:nvPr/>
                </p:nvSpPr>
                <p:spPr>
                  <a:xfrm>
                    <a:off x="6836958" y="1382932"/>
                    <a:ext cx="93289" cy="4377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6A4DDDBF-2A09-4FDF-BF67-0FCF959E513A}"/>
                    </a:ext>
                  </a:extLst>
                </p:cNvPr>
                <p:cNvSpPr/>
                <p:nvPr/>
              </p:nvSpPr>
              <p:spPr>
                <a:xfrm>
                  <a:off x="6959674" y="1383984"/>
                  <a:ext cx="684150"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4253200C-0582-4710-B472-87BAC3DA68DF}"/>
                    </a:ext>
                  </a:extLst>
                </p:cNvPr>
                <p:cNvGrpSpPr/>
                <p:nvPr/>
              </p:nvGrpSpPr>
              <p:grpSpPr>
                <a:xfrm>
                  <a:off x="6960865" y="1329865"/>
                  <a:ext cx="2171716" cy="5063077"/>
                  <a:chOff x="6960865" y="1329865"/>
                  <a:chExt cx="2171716" cy="5063077"/>
                </a:xfrm>
              </p:grpSpPr>
              <p:grpSp>
                <p:nvGrpSpPr>
                  <p:cNvPr id="53" name="Group 52">
                    <a:extLst>
                      <a:ext uri="{FF2B5EF4-FFF2-40B4-BE49-F238E27FC236}">
                        <a16:creationId xmlns:a16="http://schemas.microsoft.com/office/drawing/2014/main" id="{C5E87125-FE15-4A97-9183-F1BD1DCE6577}"/>
                      </a:ext>
                    </a:extLst>
                  </p:cNvPr>
                  <p:cNvGrpSpPr/>
                  <p:nvPr/>
                </p:nvGrpSpPr>
                <p:grpSpPr>
                  <a:xfrm>
                    <a:off x="6960865" y="1329865"/>
                    <a:ext cx="2171716" cy="5063077"/>
                    <a:chOff x="8310690" y="1318979"/>
                    <a:chExt cx="2171716" cy="5063077"/>
                  </a:xfrm>
                </p:grpSpPr>
                <p:pic>
                  <p:nvPicPr>
                    <p:cNvPr id="50" name="Picture 49" descr="A close up of a map&#10;&#10;Description generated with very high confidence">
                      <a:extLst>
                        <a:ext uri="{FF2B5EF4-FFF2-40B4-BE49-F238E27FC236}">
                          <a16:creationId xmlns:a16="http://schemas.microsoft.com/office/drawing/2014/main" id="{5C0710CC-9F7E-4B63-9C92-484284058F9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424"/>
                    <a:stretch/>
                  </p:blipFill>
                  <p:spPr>
                    <a:xfrm>
                      <a:off x="8365137" y="1318979"/>
                      <a:ext cx="2117269" cy="5063077"/>
                    </a:xfrm>
                    <a:prstGeom prst="rect">
                      <a:avLst/>
                    </a:prstGeom>
                  </p:spPr>
                </p:pic>
                <p:sp>
                  <p:nvSpPr>
                    <p:cNvPr id="52" name="Rectangle 51">
                      <a:extLst>
                        <a:ext uri="{FF2B5EF4-FFF2-40B4-BE49-F238E27FC236}">
                          <a16:creationId xmlns:a16="http://schemas.microsoft.com/office/drawing/2014/main" id="{0AFC0FA6-D42F-4192-BF1E-FE3A28B04A2E}"/>
                        </a:ext>
                      </a:extLst>
                    </p:cNvPr>
                    <p:cNvSpPr/>
                    <p:nvPr/>
                  </p:nvSpPr>
                  <p:spPr>
                    <a:xfrm>
                      <a:off x="8310690" y="1435166"/>
                      <a:ext cx="83859"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5B9B73FB-3AA5-4D46-83D6-2F984659BBA2}"/>
                      </a:ext>
                    </a:extLst>
                  </p:cNvPr>
                  <p:cNvSpPr/>
                  <p:nvPr/>
                </p:nvSpPr>
                <p:spPr>
                  <a:xfrm>
                    <a:off x="7352135" y="1395202"/>
                    <a:ext cx="1637433" cy="466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A7D3793-F153-4665-84EC-4E2E160856ED}"/>
                    </a:ext>
                  </a:extLst>
                </p:cNvPr>
                <p:cNvSpPr/>
                <p:nvPr/>
              </p:nvSpPr>
              <p:spPr>
                <a:xfrm>
                  <a:off x="250370" y="5702346"/>
                  <a:ext cx="8588829" cy="764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11253F8C-0E30-4312-B081-7E3F7907E467}"/>
                    </a:ext>
                  </a:extLst>
                </p:cNvPr>
                <p:cNvGrpSpPr/>
                <p:nvPr/>
              </p:nvGrpSpPr>
              <p:grpSpPr>
                <a:xfrm>
                  <a:off x="7314032" y="1314501"/>
                  <a:ext cx="1741612" cy="4973032"/>
                  <a:chOff x="7749464" y="1275024"/>
                  <a:chExt cx="1741612" cy="5044597"/>
                </a:xfrm>
              </p:grpSpPr>
              <p:grpSp>
                <p:nvGrpSpPr>
                  <p:cNvPr id="62" name="Group 61">
                    <a:extLst>
                      <a:ext uri="{FF2B5EF4-FFF2-40B4-BE49-F238E27FC236}">
                        <a16:creationId xmlns:a16="http://schemas.microsoft.com/office/drawing/2014/main" id="{9A229F77-3DB9-485B-BEB6-00754AC57CD4}"/>
                      </a:ext>
                    </a:extLst>
                  </p:cNvPr>
                  <p:cNvGrpSpPr/>
                  <p:nvPr/>
                </p:nvGrpSpPr>
                <p:grpSpPr>
                  <a:xfrm>
                    <a:off x="7749464" y="1275024"/>
                    <a:ext cx="1741612" cy="5044597"/>
                    <a:chOff x="7749464" y="1275024"/>
                    <a:chExt cx="1741612" cy="5044597"/>
                  </a:xfrm>
                </p:grpSpPr>
                <p:pic>
                  <p:nvPicPr>
                    <p:cNvPr id="60" name="Picture 59" descr="A screenshot of a cell phone&#10;&#10;Description generated with very high confidence">
                      <a:extLst>
                        <a:ext uri="{FF2B5EF4-FFF2-40B4-BE49-F238E27FC236}">
                          <a16:creationId xmlns:a16="http://schemas.microsoft.com/office/drawing/2014/main" id="{75305F8B-FBD4-4CC2-A459-96CE0E7314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8351" r="4756"/>
                    <a:stretch/>
                  </p:blipFill>
                  <p:spPr>
                    <a:xfrm>
                      <a:off x="7784262" y="1316731"/>
                      <a:ext cx="1706814" cy="5002890"/>
                    </a:xfrm>
                    <a:prstGeom prst="rect">
                      <a:avLst/>
                    </a:prstGeom>
                  </p:spPr>
                </p:pic>
                <p:sp>
                  <p:nvSpPr>
                    <p:cNvPr id="61" name="Rectangle 60">
                      <a:extLst>
                        <a:ext uri="{FF2B5EF4-FFF2-40B4-BE49-F238E27FC236}">
                          <a16:creationId xmlns:a16="http://schemas.microsoft.com/office/drawing/2014/main" id="{EA0E00E8-D12F-446D-8CD3-EFCDED891FBF}"/>
                        </a:ext>
                      </a:extLst>
                    </p:cNvPr>
                    <p:cNvSpPr/>
                    <p:nvPr/>
                  </p:nvSpPr>
                  <p:spPr>
                    <a:xfrm>
                      <a:off x="7749464" y="1275024"/>
                      <a:ext cx="230836" cy="1147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Rectangle 62">
                    <a:extLst>
                      <a:ext uri="{FF2B5EF4-FFF2-40B4-BE49-F238E27FC236}">
                        <a16:creationId xmlns:a16="http://schemas.microsoft.com/office/drawing/2014/main" id="{CA22BA76-C7EA-40B7-8427-9DC21BEB0A70}"/>
                      </a:ext>
                    </a:extLst>
                  </p:cNvPr>
                  <p:cNvSpPr/>
                  <p:nvPr/>
                </p:nvSpPr>
                <p:spPr>
                  <a:xfrm>
                    <a:off x="7779555" y="4659086"/>
                    <a:ext cx="256618" cy="144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CB198F95-6D5B-47CF-B379-00AACCB1995F}"/>
                    </a:ext>
                  </a:extLst>
                </p:cNvPr>
                <p:cNvSpPr txBox="1"/>
                <p:nvPr/>
              </p:nvSpPr>
              <p:spPr>
                <a:xfrm>
                  <a:off x="1635340"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9 Feb 2014</a:t>
                  </a:r>
                </a:p>
              </p:txBody>
            </p:sp>
            <p:sp>
              <p:nvSpPr>
                <p:cNvPr id="24" name="TextBox 23">
                  <a:extLst>
                    <a:ext uri="{FF2B5EF4-FFF2-40B4-BE49-F238E27FC236}">
                      <a16:creationId xmlns:a16="http://schemas.microsoft.com/office/drawing/2014/main" id="{341E6C04-5A52-427B-BC46-640132A95D21}"/>
                    </a:ext>
                  </a:extLst>
                </p:cNvPr>
                <p:cNvSpPr txBox="1"/>
                <p:nvPr/>
              </p:nvSpPr>
              <p:spPr>
                <a:xfrm>
                  <a:off x="3462396"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13 Feb 2014</a:t>
                  </a:r>
                </a:p>
              </p:txBody>
            </p:sp>
            <p:sp>
              <p:nvSpPr>
                <p:cNvPr id="25" name="TextBox 24">
                  <a:extLst>
                    <a:ext uri="{FF2B5EF4-FFF2-40B4-BE49-F238E27FC236}">
                      <a16:creationId xmlns:a16="http://schemas.microsoft.com/office/drawing/2014/main" id="{CE449D47-636F-43C4-B242-C64962F86698}"/>
                    </a:ext>
                  </a:extLst>
                </p:cNvPr>
                <p:cNvSpPr txBox="1"/>
                <p:nvPr/>
              </p:nvSpPr>
              <p:spPr>
                <a:xfrm>
                  <a:off x="2507422"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10 Feb 2014</a:t>
                  </a:r>
                </a:p>
              </p:txBody>
            </p:sp>
            <p:sp>
              <p:nvSpPr>
                <p:cNvPr id="38" name="TextBox 37">
                  <a:extLst>
                    <a:ext uri="{FF2B5EF4-FFF2-40B4-BE49-F238E27FC236}">
                      <a16:creationId xmlns:a16="http://schemas.microsoft.com/office/drawing/2014/main" id="{DF5B4321-2722-44E9-8A29-D81C5FE8A28A}"/>
                    </a:ext>
                  </a:extLst>
                </p:cNvPr>
                <p:cNvSpPr txBox="1"/>
                <p:nvPr/>
              </p:nvSpPr>
              <p:spPr>
                <a:xfrm>
                  <a:off x="4593169"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16 Feb 2014</a:t>
                  </a:r>
                </a:p>
              </p:txBody>
            </p:sp>
            <p:sp>
              <p:nvSpPr>
                <p:cNvPr id="48" name="TextBox 47">
                  <a:extLst>
                    <a:ext uri="{FF2B5EF4-FFF2-40B4-BE49-F238E27FC236}">
                      <a16:creationId xmlns:a16="http://schemas.microsoft.com/office/drawing/2014/main" id="{088AD73D-82EE-4127-84AC-8D5A5FAF6A58}"/>
                    </a:ext>
                  </a:extLst>
                </p:cNvPr>
                <p:cNvSpPr txBox="1"/>
                <p:nvPr/>
              </p:nvSpPr>
              <p:spPr>
                <a:xfrm>
                  <a:off x="5825330"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9 Mar 2014</a:t>
                  </a:r>
                </a:p>
              </p:txBody>
            </p:sp>
            <p:sp>
              <p:nvSpPr>
                <p:cNvPr id="58" name="TextBox 57">
                  <a:extLst>
                    <a:ext uri="{FF2B5EF4-FFF2-40B4-BE49-F238E27FC236}">
                      <a16:creationId xmlns:a16="http://schemas.microsoft.com/office/drawing/2014/main" id="{0707AC30-A2F6-4BF1-B0B7-C32BB03DD43C}"/>
                    </a:ext>
                  </a:extLst>
                </p:cNvPr>
                <p:cNvSpPr txBox="1"/>
                <p:nvPr/>
              </p:nvSpPr>
              <p:spPr>
                <a:xfrm>
                  <a:off x="758563"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8 Feb 2014</a:t>
                  </a:r>
                </a:p>
              </p:txBody>
            </p:sp>
          </p:grpSp>
          <p:sp>
            <p:nvSpPr>
              <p:cNvPr id="80" name="TextBox 79">
                <a:extLst>
                  <a:ext uri="{FF2B5EF4-FFF2-40B4-BE49-F238E27FC236}">
                    <a16:creationId xmlns:a16="http://schemas.microsoft.com/office/drawing/2014/main" id="{84157C84-9CB4-4707-AF23-E75179D0E547}"/>
                  </a:ext>
                </a:extLst>
              </p:cNvPr>
              <p:cNvSpPr txBox="1"/>
              <p:nvPr/>
            </p:nvSpPr>
            <p:spPr>
              <a:xfrm>
                <a:off x="6960933" y="5807260"/>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14 Mar 2014</a:t>
                </a:r>
              </a:p>
            </p:txBody>
          </p:sp>
        </p:grpSp>
        <p:pic>
          <p:nvPicPr>
            <p:cNvPr id="6" name="Picture 5" descr="A screenshot of a cell phone&#10;&#10;Description generated with very high confidence">
              <a:extLst>
                <a:ext uri="{FF2B5EF4-FFF2-40B4-BE49-F238E27FC236}">
                  <a16:creationId xmlns:a16="http://schemas.microsoft.com/office/drawing/2014/main" id="{455A7420-1818-40D7-AA0A-15CD6C6F302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6392" r="3939"/>
            <a:stretch/>
          </p:blipFill>
          <p:spPr>
            <a:xfrm>
              <a:off x="7911996" y="1162371"/>
              <a:ext cx="1220585" cy="5063077"/>
            </a:xfrm>
            <a:prstGeom prst="rect">
              <a:avLst/>
            </a:prstGeom>
          </p:spPr>
        </p:pic>
      </p:grpSp>
      <p:sp>
        <p:nvSpPr>
          <p:cNvPr id="56" name="Rectangle 55">
            <a:extLst>
              <a:ext uri="{FF2B5EF4-FFF2-40B4-BE49-F238E27FC236}">
                <a16:creationId xmlns:a16="http://schemas.microsoft.com/office/drawing/2014/main" id="{E56AF697-4F35-4F60-A32F-D6CD5F6663FF}"/>
              </a:ext>
            </a:extLst>
          </p:cNvPr>
          <p:cNvSpPr/>
          <p:nvPr/>
        </p:nvSpPr>
        <p:spPr>
          <a:xfrm>
            <a:off x="1589291" y="1314501"/>
            <a:ext cx="970467" cy="4767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cell phone&#10;&#10;Description generated with high confidence">
            <a:extLst>
              <a:ext uri="{FF2B5EF4-FFF2-40B4-BE49-F238E27FC236}">
                <a16:creationId xmlns:a16="http://schemas.microsoft.com/office/drawing/2014/main" id="{42D835A3-3DC2-4424-862C-6EFE03F3869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01692" y="1817715"/>
            <a:ext cx="4876801" cy="3657600"/>
          </a:xfrm>
          <a:prstGeom prst="rect">
            <a:avLst/>
          </a:prstGeom>
        </p:spPr>
      </p:pic>
    </p:spTree>
    <p:extLst>
      <p:ext uri="{BB962C8B-B14F-4D97-AF65-F5344CB8AC3E}">
        <p14:creationId xmlns:p14="http://schemas.microsoft.com/office/powerpoint/2010/main" val="222795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4D83718-94DB-4848-9E5E-19972686FA62}"/>
              </a:ext>
            </a:extLst>
          </p:cNvPr>
          <p:cNvSpPr txBox="1"/>
          <p:nvPr/>
        </p:nvSpPr>
        <p:spPr>
          <a:xfrm>
            <a:off x="119743" y="6392902"/>
            <a:ext cx="9144000" cy="369332"/>
          </a:xfrm>
          <a:prstGeom prst="rect">
            <a:avLst/>
          </a:prstGeom>
          <a:noFill/>
        </p:spPr>
        <p:txBody>
          <a:bodyPr wrap="square" rtlCol="0">
            <a:spAutoFit/>
          </a:bodyPr>
          <a:lstStyle/>
          <a:p>
            <a:pPr algn="ctr"/>
            <a:r>
              <a:rPr lang="en-US" dirty="0">
                <a:solidFill>
                  <a:schemeClr val="bg1">
                    <a:lumMod val="50000"/>
                  </a:schemeClr>
                </a:solidFill>
              </a:rPr>
              <a:t>Figure 5</a:t>
            </a:r>
          </a:p>
        </p:txBody>
      </p:sp>
      <p:grpSp>
        <p:nvGrpSpPr>
          <p:cNvPr id="82" name="Group 81">
            <a:extLst>
              <a:ext uri="{FF2B5EF4-FFF2-40B4-BE49-F238E27FC236}">
                <a16:creationId xmlns:a16="http://schemas.microsoft.com/office/drawing/2014/main" id="{62886EBA-A815-4629-8456-F70DD8F7CAE6}"/>
              </a:ext>
            </a:extLst>
          </p:cNvPr>
          <p:cNvGrpSpPr/>
          <p:nvPr/>
        </p:nvGrpSpPr>
        <p:grpSpPr>
          <a:xfrm>
            <a:off x="7395146" y="4816973"/>
            <a:ext cx="548016" cy="764478"/>
            <a:chOff x="7395146" y="4768484"/>
            <a:chExt cx="548016" cy="764478"/>
          </a:xfrm>
        </p:grpSpPr>
        <p:grpSp>
          <p:nvGrpSpPr>
            <p:cNvPr id="71" name="Group 70">
              <a:extLst>
                <a:ext uri="{FF2B5EF4-FFF2-40B4-BE49-F238E27FC236}">
                  <a16:creationId xmlns:a16="http://schemas.microsoft.com/office/drawing/2014/main" id="{F8FDEAD4-AD29-46F3-B1C0-721F35F8CF3C}"/>
                </a:ext>
              </a:extLst>
            </p:cNvPr>
            <p:cNvGrpSpPr/>
            <p:nvPr/>
          </p:nvGrpSpPr>
          <p:grpSpPr>
            <a:xfrm>
              <a:off x="7504895" y="5214593"/>
              <a:ext cx="347472" cy="93471"/>
              <a:chOff x="6873908" y="6524871"/>
              <a:chExt cx="347472" cy="93471"/>
            </a:xfrm>
          </p:grpSpPr>
          <p:cxnSp>
            <p:nvCxnSpPr>
              <p:cNvPr id="67" name="Straight Connector 66">
                <a:extLst>
                  <a:ext uri="{FF2B5EF4-FFF2-40B4-BE49-F238E27FC236}">
                    <a16:creationId xmlns:a16="http://schemas.microsoft.com/office/drawing/2014/main" id="{99A06F04-26EC-4836-BD06-F2350735C344}"/>
                  </a:ext>
                </a:extLst>
              </p:cNvPr>
              <p:cNvCxnSpPr/>
              <p:nvPr/>
            </p:nvCxnSpPr>
            <p:spPr>
              <a:xfrm>
                <a:off x="6873908" y="6527942"/>
                <a:ext cx="3474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EDA6FBB-40A3-44C5-9372-A53BDEE7C892}"/>
                  </a:ext>
                </a:extLst>
              </p:cNvPr>
              <p:cNvCxnSpPr>
                <a:cxnSpLocks/>
              </p:cNvCxnSpPr>
              <p:nvPr/>
            </p:nvCxnSpPr>
            <p:spPr>
              <a:xfrm>
                <a:off x="6879770" y="6524871"/>
                <a:ext cx="0" cy="934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0FBD3C7-BA97-4A95-AB49-50C212F0CCE1}"/>
                  </a:ext>
                </a:extLst>
              </p:cNvPr>
              <p:cNvCxnSpPr>
                <a:cxnSpLocks/>
              </p:cNvCxnSpPr>
              <p:nvPr/>
            </p:nvCxnSpPr>
            <p:spPr>
              <a:xfrm>
                <a:off x="7214257" y="6524871"/>
                <a:ext cx="0" cy="934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A26A8955-7E30-4BA6-8DF4-D3D3358DF9FB}"/>
                </a:ext>
              </a:extLst>
            </p:cNvPr>
            <p:cNvSpPr txBox="1"/>
            <p:nvPr/>
          </p:nvSpPr>
          <p:spPr>
            <a:xfrm>
              <a:off x="7482972" y="5255963"/>
              <a:ext cx="426297"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 h</a:t>
              </a:r>
            </a:p>
          </p:txBody>
        </p:sp>
        <p:sp>
          <p:nvSpPr>
            <p:cNvPr id="81" name="TextBox 80">
              <a:extLst>
                <a:ext uri="{FF2B5EF4-FFF2-40B4-BE49-F238E27FC236}">
                  <a16:creationId xmlns:a16="http://schemas.microsoft.com/office/drawing/2014/main" id="{92F5568E-A4F2-43A8-AED8-81A4EEB1017F}"/>
                </a:ext>
              </a:extLst>
            </p:cNvPr>
            <p:cNvSpPr txBox="1"/>
            <p:nvPr/>
          </p:nvSpPr>
          <p:spPr>
            <a:xfrm>
              <a:off x="7395146" y="4768484"/>
              <a:ext cx="548016" cy="461665"/>
            </a:xfrm>
            <a:prstGeom prst="rect">
              <a:avLst/>
            </a:prstGeom>
            <a:noFill/>
          </p:spPr>
          <p:txBody>
            <a:bodyPr wrap="square" rtlCol="0">
              <a:spAutoFit/>
            </a:bodyPr>
            <a:lstStyle/>
            <a:p>
              <a:pPr algn="ctr"/>
              <a:r>
                <a:rPr lang="en-US" sz="1200" dirty="0">
                  <a:solidFill>
                    <a:srgbClr val="271D17"/>
                  </a:solidFill>
                  <a:latin typeface="Times New Roman" panose="02020603050405020304" pitchFamily="18" charset="0"/>
                  <a:cs typeface="Times New Roman" panose="02020603050405020304" pitchFamily="18" charset="0"/>
                </a:rPr>
                <a:t>Time scale</a:t>
              </a:r>
            </a:p>
          </p:txBody>
        </p:sp>
      </p:grpSp>
      <p:grpSp>
        <p:nvGrpSpPr>
          <p:cNvPr id="7" name="Group 6">
            <a:extLst>
              <a:ext uri="{FF2B5EF4-FFF2-40B4-BE49-F238E27FC236}">
                <a16:creationId xmlns:a16="http://schemas.microsoft.com/office/drawing/2014/main" id="{AB8BFD1D-FACC-4488-A699-E7D484D927AA}"/>
              </a:ext>
            </a:extLst>
          </p:cNvPr>
          <p:cNvGrpSpPr/>
          <p:nvPr/>
        </p:nvGrpSpPr>
        <p:grpSpPr>
          <a:xfrm>
            <a:off x="0" y="1162371"/>
            <a:ext cx="9132581" cy="5304885"/>
            <a:chOff x="0" y="1162371"/>
            <a:chExt cx="9132581" cy="5304885"/>
          </a:xfrm>
        </p:grpSpPr>
        <p:grpSp>
          <p:nvGrpSpPr>
            <p:cNvPr id="83" name="Group 82">
              <a:extLst>
                <a:ext uri="{FF2B5EF4-FFF2-40B4-BE49-F238E27FC236}">
                  <a16:creationId xmlns:a16="http://schemas.microsoft.com/office/drawing/2014/main" id="{B9A128E8-AFC4-475E-87AF-72C6579A6F0C}"/>
                </a:ext>
              </a:extLst>
            </p:cNvPr>
            <p:cNvGrpSpPr/>
            <p:nvPr/>
          </p:nvGrpSpPr>
          <p:grpSpPr>
            <a:xfrm>
              <a:off x="0" y="1314501"/>
              <a:ext cx="9132581" cy="5152755"/>
              <a:chOff x="0" y="1314501"/>
              <a:chExt cx="9132581" cy="5152755"/>
            </a:xfrm>
          </p:grpSpPr>
          <p:grpSp>
            <p:nvGrpSpPr>
              <p:cNvPr id="65" name="Group 64">
                <a:extLst>
                  <a:ext uri="{FF2B5EF4-FFF2-40B4-BE49-F238E27FC236}">
                    <a16:creationId xmlns:a16="http://schemas.microsoft.com/office/drawing/2014/main" id="{6B592760-28DE-4BA1-AA04-8B8FD6450D52}"/>
                  </a:ext>
                </a:extLst>
              </p:cNvPr>
              <p:cNvGrpSpPr/>
              <p:nvPr/>
            </p:nvGrpSpPr>
            <p:grpSpPr>
              <a:xfrm>
                <a:off x="0" y="1314501"/>
                <a:ext cx="9132581" cy="5152755"/>
                <a:chOff x="0" y="1314501"/>
                <a:chExt cx="9132581" cy="5152755"/>
              </a:xfrm>
            </p:grpSpPr>
            <p:grpSp>
              <p:nvGrpSpPr>
                <p:cNvPr id="5" name="Group 4">
                  <a:extLst>
                    <a:ext uri="{FF2B5EF4-FFF2-40B4-BE49-F238E27FC236}">
                      <a16:creationId xmlns:a16="http://schemas.microsoft.com/office/drawing/2014/main" id="{B4D4B782-C70E-47E4-A816-54DB27FD45E9}"/>
                    </a:ext>
                  </a:extLst>
                </p:cNvPr>
                <p:cNvGrpSpPr/>
                <p:nvPr/>
              </p:nvGrpSpPr>
              <p:grpSpPr>
                <a:xfrm>
                  <a:off x="0" y="1329865"/>
                  <a:ext cx="3000000" cy="5063077"/>
                  <a:chOff x="0" y="905320"/>
                  <a:chExt cx="3000000" cy="5063077"/>
                </a:xfrm>
              </p:grpSpPr>
              <p:pic>
                <p:nvPicPr>
                  <p:cNvPr id="3" name="Picture 2" descr="A screenshot of a cell phone&#10;&#10;Description generated with very high confidence">
                    <a:extLst>
                      <a:ext uri="{FF2B5EF4-FFF2-40B4-BE49-F238E27FC236}">
                        <a16:creationId xmlns:a16="http://schemas.microsoft.com/office/drawing/2014/main" id="{05628B27-6AC3-4250-9CEB-5D1F913456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5320"/>
                    <a:ext cx="3000000" cy="5063077"/>
                  </a:xfrm>
                  <a:prstGeom prst="rect">
                    <a:avLst/>
                  </a:prstGeom>
                </p:spPr>
              </p:pic>
              <p:sp>
                <p:nvSpPr>
                  <p:cNvPr id="4" name="Rectangle 3">
                    <a:extLst>
                      <a:ext uri="{FF2B5EF4-FFF2-40B4-BE49-F238E27FC236}">
                        <a16:creationId xmlns:a16="http://schemas.microsoft.com/office/drawing/2014/main" id="{D284FE36-5AC1-40F7-B579-7E3CCB8E53D8}"/>
                      </a:ext>
                    </a:extLst>
                  </p:cNvPr>
                  <p:cNvSpPr/>
                  <p:nvPr/>
                </p:nvSpPr>
                <p:spPr>
                  <a:xfrm>
                    <a:off x="1567547" y="1038974"/>
                    <a:ext cx="1295393" cy="429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10961842-4E60-4EC0-966F-A8B0B946C5E4}"/>
                    </a:ext>
                  </a:extLst>
                </p:cNvPr>
                <p:cNvSpPr/>
                <p:nvPr/>
              </p:nvSpPr>
              <p:spPr>
                <a:xfrm>
                  <a:off x="1281800" y="5759381"/>
                  <a:ext cx="680354" cy="2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D710800-A32F-4C6B-BE08-250DBAEF8371}"/>
                    </a:ext>
                  </a:extLst>
                </p:cNvPr>
                <p:cNvGrpSpPr/>
                <p:nvPr/>
              </p:nvGrpSpPr>
              <p:grpSpPr>
                <a:xfrm>
                  <a:off x="1665521" y="1329865"/>
                  <a:ext cx="2066058" cy="5063077"/>
                  <a:chOff x="1719951" y="1329865"/>
                  <a:chExt cx="2066058" cy="5063077"/>
                </a:xfrm>
              </p:grpSpPr>
              <p:pic>
                <p:nvPicPr>
                  <p:cNvPr id="9" name="Picture 8" descr="A screenshot of a cell phone&#10;&#10;Description generated with high confidence">
                    <a:extLst>
                      <a:ext uri="{FF2B5EF4-FFF2-40B4-BE49-F238E27FC236}">
                        <a16:creationId xmlns:a16="http://schemas.microsoft.com/office/drawing/2014/main" id="{D853A5F6-53D8-4D94-8052-77F8961AFB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31"/>
                  <a:stretch/>
                </p:blipFill>
                <p:spPr>
                  <a:xfrm>
                    <a:off x="1719951" y="1329865"/>
                    <a:ext cx="2066058" cy="5063077"/>
                  </a:xfrm>
                  <a:prstGeom prst="rect">
                    <a:avLst/>
                  </a:prstGeom>
                </p:spPr>
              </p:pic>
              <p:sp>
                <p:nvSpPr>
                  <p:cNvPr id="8" name="Rectangle 7">
                    <a:extLst>
                      <a:ext uri="{FF2B5EF4-FFF2-40B4-BE49-F238E27FC236}">
                        <a16:creationId xmlns:a16="http://schemas.microsoft.com/office/drawing/2014/main" id="{5DA8E735-DB14-4D34-9EDF-BD6D4C5D235B}"/>
                      </a:ext>
                    </a:extLst>
                  </p:cNvPr>
                  <p:cNvSpPr/>
                  <p:nvPr/>
                </p:nvSpPr>
                <p:spPr>
                  <a:xfrm>
                    <a:off x="2574480" y="1478782"/>
                    <a:ext cx="1211529" cy="4296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screenshot of a cell phone&#10;&#10;Description generated with very high confidence">
                  <a:extLst>
                    <a:ext uri="{FF2B5EF4-FFF2-40B4-BE49-F238E27FC236}">
                      <a16:creationId xmlns:a16="http://schemas.microsoft.com/office/drawing/2014/main" id="{D8F9E9FB-72A8-421A-BE3B-6EC01472C2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26" r="41019"/>
                <a:stretch/>
              </p:blipFill>
              <p:spPr>
                <a:xfrm>
                  <a:off x="2628891" y="1329865"/>
                  <a:ext cx="868639" cy="5063077"/>
                </a:xfrm>
                <a:prstGeom prst="rect">
                  <a:avLst/>
                </a:prstGeom>
              </p:spPr>
            </p:pic>
            <p:sp>
              <p:nvSpPr>
                <p:cNvPr id="21" name="Rectangle 20">
                  <a:extLst>
                    <a:ext uri="{FF2B5EF4-FFF2-40B4-BE49-F238E27FC236}">
                      <a16:creationId xmlns:a16="http://schemas.microsoft.com/office/drawing/2014/main" id="{401BE8CD-7DBD-4550-B609-E810DCE5E8E5}"/>
                    </a:ext>
                  </a:extLst>
                </p:cNvPr>
                <p:cNvSpPr/>
                <p:nvPr/>
              </p:nvSpPr>
              <p:spPr>
                <a:xfrm>
                  <a:off x="3392627" y="1486126"/>
                  <a:ext cx="581630"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shot of a cell phone&#10;&#10;Description generated with very high confidence">
                  <a:extLst>
                    <a:ext uri="{FF2B5EF4-FFF2-40B4-BE49-F238E27FC236}">
                      <a16:creationId xmlns:a16="http://schemas.microsoft.com/office/drawing/2014/main" id="{9D5E7C6D-9985-4758-A042-A5839C3BEB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3272" r="17630"/>
                <a:stretch/>
              </p:blipFill>
              <p:spPr>
                <a:xfrm>
                  <a:off x="3492571" y="1329865"/>
                  <a:ext cx="1172949" cy="5063077"/>
                </a:xfrm>
                <a:prstGeom prst="rect">
                  <a:avLst/>
                </a:prstGeom>
              </p:spPr>
            </p:pic>
            <p:sp>
              <p:nvSpPr>
                <p:cNvPr id="26" name="Rectangle 25">
                  <a:extLst>
                    <a:ext uri="{FF2B5EF4-FFF2-40B4-BE49-F238E27FC236}">
                      <a16:creationId xmlns:a16="http://schemas.microsoft.com/office/drawing/2014/main" id="{F91E5B69-6CDD-47AB-BACE-6E0862172A9B}"/>
                    </a:ext>
                  </a:extLst>
                </p:cNvPr>
                <p:cNvSpPr/>
                <p:nvPr/>
              </p:nvSpPr>
              <p:spPr>
                <a:xfrm>
                  <a:off x="4443808" y="1388814"/>
                  <a:ext cx="251141" cy="438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BE1C6C1-1060-4EAA-A1ED-565604019191}"/>
                    </a:ext>
                  </a:extLst>
                </p:cNvPr>
                <p:cNvSpPr/>
                <p:nvPr/>
              </p:nvSpPr>
              <p:spPr>
                <a:xfrm>
                  <a:off x="4884215" y="1377712"/>
                  <a:ext cx="465634" cy="1017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FEA95103-C596-42D2-BA89-47193F796490}"/>
                    </a:ext>
                  </a:extLst>
                </p:cNvPr>
                <p:cNvGrpSpPr/>
                <p:nvPr/>
              </p:nvGrpSpPr>
              <p:grpSpPr>
                <a:xfrm>
                  <a:off x="4550221" y="1329865"/>
                  <a:ext cx="2089555" cy="5063077"/>
                  <a:chOff x="4561107" y="1331556"/>
                  <a:chExt cx="2089555" cy="5063077"/>
                </a:xfrm>
              </p:grpSpPr>
              <p:pic>
                <p:nvPicPr>
                  <p:cNvPr id="30" name="Picture 29" descr="A screenshot of a cell phone&#10;&#10;Description generated with very high confidence">
                    <a:extLst>
                      <a:ext uri="{FF2B5EF4-FFF2-40B4-BE49-F238E27FC236}">
                        <a16:creationId xmlns:a16="http://schemas.microsoft.com/office/drawing/2014/main" id="{9B8B8C18-303F-428B-B88C-1FA5F7C9FB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348"/>
                  <a:stretch/>
                </p:blipFill>
                <p:spPr>
                  <a:xfrm>
                    <a:off x="4561107" y="1331556"/>
                    <a:ext cx="2089555" cy="5063077"/>
                  </a:xfrm>
                  <a:prstGeom prst="rect">
                    <a:avLst/>
                  </a:prstGeom>
                </p:spPr>
              </p:pic>
              <p:sp>
                <p:nvSpPr>
                  <p:cNvPr id="34" name="Rectangle 33">
                    <a:extLst>
                      <a:ext uri="{FF2B5EF4-FFF2-40B4-BE49-F238E27FC236}">
                        <a16:creationId xmlns:a16="http://schemas.microsoft.com/office/drawing/2014/main" id="{4224A718-3673-47C8-80A0-F302FFB4468A}"/>
                      </a:ext>
                    </a:extLst>
                  </p:cNvPr>
                  <p:cNvSpPr/>
                  <p:nvPr/>
                </p:nvSpPr>
                <p:spPr>
                  <a:xfrm>
                    <a:off x="4884214" y="1360655"/>
                    <a:ext cx="1617260" cy="4658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F38F0D8B-2E7F-4227-AFF0-48388E5366C9}"/>
                    </a:ext>
                  </a:extLst>
                </p:cNvPr>
                <p:cNvGrpSpPr/>
                <p:nvPr/>
              </p:nvGrpSpPr>
              <p:grpSpPr>
                <a:xfrm>
                  <a:off x="4985417" y="1329865"/>
                  <a:ext cx="1325795" cy="5063077"/>
                  <a:chOff x="4541093" y="1331556"/>
                  <a:chExt cx="1325795" cy="5063077"/>
                </a:xfrm>
              </p:grpSpPr>
              <p:pic>
                <p:nvPicPr>
                  <p:cNvPr id="46" name="Picture 45" descr="A screenshot of a cell phone&#10;&#10;Description generated with very high confidence">
                    <a:extLst>
                      <a:ext uri="{FF2B5EF4-FFF2-40B4-BE49-F238E27FC236}">
                        <a16:creationId xmlns:a16="http://schemas.microsoft.com/office/drawing/2014/main" id="{7344C418-7054-46A5-BA7D-C41AB40A9DF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807"/>
                  <a:stretch/>
                </p:blipFill>
                <p:spPr>
                  <a:xfrm>
                    <a:off x="4541093" y="1331556"/>
                    <a:ext cx="1325795" cy="5063077"/>
                  </a:xfrm>
                  <a:prstGeom prst="rect">
                    <a:avLst/>
                  </a:prstGeom>
                </p:spPr>
              </p:pic>
              <p:sp>
                <p:nvSpPr>
                  <p:cNvPr id="47" name="Rectangle 46">
                    <a:extLst>
                      <a:ext uri="{FF2B5EF4-FFF2-40B4-BE49-F238E27FC236}">
                        <a16:creationId xmlns:a16="http://schemas.microsoft.com/office/drawing/2014/main" id="{4C0456EE-4C42-492B-8278-305E93E4B02F}"/>
                      </a:ext>
                    </a:extLst>
                  </p:cNvPr>
                  <p:cNvSpPr/>
                  <p:nvPr/>
                </p:nvSpPr>
                <p:spPr>
                  <a:xfrm>
                    <a:off x="5130798" y="1386876"/>
                    <a:ext cx="583764"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5E3CF157-002D-48C0-9260-52C43034AE31}"/>
                    </a:ext>
                  </a:extLst>
                </p:cNvPr>
                <p:cNvGrpSpPr/>
                <p:nvPr/>
              </p:nvGrpSpPr>
              <p:grpSpPr>
                <a:xfrm>
                  <a:off x="5563324" y="1329865"/>
                  <a:ext cx="2191507" cy="5063077"/>
                  <a:chOff x="6836958" y="1340751"/>
                  <a:chExt cx="2191507" cy="5063077"/>
                </a:xfrm>
              </p:grpSpPr>
              <p:pic>
                <p:nvPicPr>
                  <p:cNvPr id="41" name="Picture 40" descr="A screenshot of a cell phone&#10;&#10;Description generated with high confidence">
                    <a:extLst>
                      <a:ext uri="{FF2B5EF4-FFF2-40B4-BE49-F238E27FC236}">
                        <a16:creationId xmlns:a16="http://schemas.microsoft.com/office/drawing/2014/main" id="{09895F76-3D88-46BE-AED5-9BD76E803A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030" r="-1"/>
                  <a:stretch/>
                </p:blipFill>
                <p:spPr>
                  <a:xfrm>
                    <a:off x="6869357" y="1340751"/>
                    <a:ext cx="2159108" cy="5063077"/>
                  </a:xfrm>
                  <a:prstGeom prst="rect">
                    <a:avLst/>
                  </a:prstGeom>
                </p:spPr>
              </p:pic>
              <p:sp>
                <p:nvSpPr>
                  <p:cNvPr id="42" name="Rectangle 41">
                    <a:extLst>
                      <a:ext uri="{FF2B5EF4-FFF2-40B4-BE49-F238E27FC236}">
                        <a16:creationId xmlns:a16="http://schemas.microsoft.com/office/drawing/2014/main" id="{0CF8384C-F296-4D45-84CE-A7F77EA0BECC}"/>
                      </a:ext>
                    </a:extLst>
                  </p:cNvPr>
                  <p:cNvSpPr/>
                  <p:nvPr/>
                </p:nvSpPr>
                <p:spPr>
                  <a:xfrm>
                    <a:off x="6836958" y="1382932"/>
                    <a:ext cx="93289" cy="4377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6A4DDDBF-2A09-4FDF-BF67-0FCF959E513A}"/>
                    </a:ext>
                  </a:extLst>
                </p:cNvPr>
                <p:cNvSpPr/>
                <p:nvPr/>
              </p:nvSpPr>
              <p:spPr>
                <a:xfrm>
                  <a:off x="6959674" y="1383984"/>
                  <a:ext cx="684150"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4253200C-0582-4710-B472-87BAC3DA68DF}"/>
                    </a:ext>
                  </a:extLst>
                </p:cNvPr>
                <p:cNvGrpSpPr/>
                <p:nvPr/>
              </p:nvGrpSpPr>
              <p:grpSpPr>
                <a:xfrm>
                  <a:off x="6960865" y="1329865"/>
                  <a:ext cx="2171716" cy="5063077"/>
                  <a:chOff x="6960865" y="1329865"/>
                  <a:chExt cx="2171716" cy="5063077"/>
                </a:xfrm>
              </p:grpSpPr>
              <p:grpSp>
                <p:nvGrpSpPr>
                  <p:cNvPr id="53" name="Group 52">
                    <a:extLst>
                      <a:ext uri="{FF2B5EF4-FFF2-40B4-BE49-F238E27FC236}">
                        <a16:creationId xmlns:a16="http://schemas.microsoft.com/office/drawing/2014/main" id="{C5E87125-FE15-4A97-9183-F1BD1DCE6577}"/>
                      </a:ext>
                    </a:extLst>
                  </p:cNvPr>
                  <p:cNvGrpSpPr/>
                  <p:nvPr/>
                </p:nvGrpSpPr>
                <p:grpSpPr>
                  <a:xfrm>
                    <a:off x="6960865" y="1329865"/>
                    <a:ext cx="2171716" cy="5063077"/>
                    <a:chOff x="8310690" y="1318979"/>
                    <a:chExt cx="2171716" cy="5063077"/>
                  </a:xfrm>
                </p:grpSpPr>
                <p:pic>
                  <p:nvPicPr>
                    <p:cNvPr id="50" name="Picture 49" descr="A close up of a map&#10;&#10;Description generated with very high confidence">
                      <a:extLst>
                        <a:ext uri="{FF2B5EF4-FFF2-40B4-BE49-F238E27FC236}">
                          <a16:creationId xmlns:a16="http://schemas.microsoft.com/office/drawing/2014/main" id="{5C0710CC-9F7E-4B63-9C92-484284058F9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424"/>
                    <a:stretch/>
                  </p:blipFill>
                  <p:spPr>
                    <a:xfrm>
                      <a:off x="8365137" y="1318979"/>
                      <a:ext cx="2117269" cy="5063077"/>
                    </a:xfrm>
                    <a:prstGeom prst="rect">
                      <a:avLst/>
                    </a:prstGeom>
                  </p:spPr>
                </p:pic>
                <p:sp>
                  <p:nvSpPr>
                    <p:cNvPr id="52" name="Rectangle 51">
                      <a:extLst>
                        <a:ext uri="{FF2B5EF4-FFF2-40B4-BE49-F238E27FC236}">
                          <a16:creationId xmlns:a16="http://schemas.microsoft.com/office/drawing/2014/main" id="{0AFC0FA6-D42F-4192-BF1E-FE3A28B04A2E}"/>
                        </a:ext>
                      </a:extLst>
                    </p:cNvPr>
                    <p:cNvSpPr/>
                    <p:nvPr/>
                  </p:nvSpPr>
                  <p:spPr>
                    <a:xfrm>
                      <a:off x="8310690" y="1435166"/>
                      <a:ext cx="83859" cy="429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5B9B73FB-3AA5-4D46-83D6-2F984659BBA2}"/>
                      </a:ext>
                    </a:extLst>
                  </p:cNvPr>
                  <p:cNvSpPr/>
                  <p:nvPr/>
                </p:nvSpPr>
                <p:spPr>
                  <a:xfrm>
                    <a:off x="7352135" y="1395202"/>
                    <a:ext cx="1637433" cy="466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A7D3793-F153-4665-84EC-4E2E160856ED}"/>
                    </a:ext>
                  </a:extLst>
                </p:cNvPr>
                <p:cNvSpPr/>
                <p:nvPr/>
              </p:nvSpPr>
              <p:spPr>
                <a:xfrm>
                  <a:off x="250370" y="5702346"/>
                  <a:ext cx="8588829" cy="764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11253F8C-0E30-4312-B081-7E3F7907E467}"/>
                    </a:ext>
                  </a:extLst>
                </p:cNvPr>
                <p:cNvGrpSpPr/>
                <p:nvPr/>
              </p:nvGrpSpPr>
              <p:grpSpPr>
                <a:xfrm>
                  <a:off x="7314032" y="1314501"/>
                  <a:ext cx="1741612" cy="4973032"/>
                  <a:chOff x="7749464" y="1275024"/>
                  <a:chExt cx="1741612" cy="5044597"/>
                </a:xfrm>
              </p:grpSpPr>
              <p:grpSp>
                <p:nvGrpSpPr>
                  <p:cNvPr id="62" name="Group 61">
                    <a:extLst>
                      <a:ext uri="{FF2B5EF4-FFF2-40B4-BE49-F238E27FC236}">
                        <a16:creationId xmlns:a16="http://schemas.microsoft.com/office/drawing/2014/main" id="{9A229F77-3DB9-485B-BEB6-00754AC57CD4}"/>
                      </a:ext>
                    </a:extLst>
                  </p:cNvPr>
                  <p:cNvGrpSpPr/>
                  <p:nvPr/>
                </p:nvGrpSpPr>
                <p:grpSpPr>
                  <a:xfrm>
                    <a:off x="7749464" y="1275024"/>
                    <a:ext cx="1741612" cy="5044597"/>
                    <a:chOff x="7749464" y="1275024"/>
                    <a:chExt cx="1741612" cy="5044597"/>
                  </a:xfrm>
                </p:grpSpPr>
                <p:pic>
                  <p:nvPicPr>
                    <p:cNvPr id="60" name="Picture 59" descr="A screenshot of a cell phone&#10;&#10;Description generated with very high confidence">
                      <a:extLst>
                        <a:ext uri="{FF2B5EF4-FFF2-40B4-BE49-F238E27FC236}">
                          <a16:creationId xmlns:a16="http://schemas.microsoft.com/office/drawing/2014/main" id="{75305F8B-FBD4-4CC2-A459-96CE0E7314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8351" r="4756"/>
                    <a:stretch/>
                  </p:blipFill>
                  <p:spPr>
                    <a:xfrm>
                      <a:off x="7784262" y="1316731"/>
                      <a:ext cx="1706814" cy="5002890"/>
                    </a:xfrm>
                    <a:prstGeom prst="rect">
                      <a:avLst/>
                    </a:prstGeom>
                  </p:spPr>
                </p:pic>
                <p:sp>
                  <p:nvSpPr>
                    <p:cNvPr id="61" name="Rectangle 60">
                      <a:extLst>
                        <a:ext uri="{FF2B5EF4-FFF2-40B4-BE49-F238E27FC236}">
                          <a16:creationId xmlns:a16="http://schemas.microsoft.com/office/drawing/2014/main" id="{EA0E00E8-D12F-446D-8CD3-EFCDED891FBF}"/>
                        </a:ext>
                      </a:extLst>
                    </p:cNvPr>
                    <p:cNvSpPr/>
                    <p:nvPr/>
                  </p:nvSpPr>
                  <p:spPr>
                    <a:xfrm>
                      <a:off x="7749464" y="1275024"/>
                      <a:ext cx="230836" cy="1147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Rectangle 62">
                    <a:extLst>
                      <a:ext uri="{FF2B5EF4-FFF2-40B4-BE49-F238E27FC236}">
                        <a16:creationId xmlns:a16="http://schemas.microsoft.com/office/drawing/2014/main" id="{CA22BA76-C7EA-40B7-8427-9DC21BEB0A70}"/>
                      </a:ext>
                    </a:extLst>
                  </p:cNvPr>
                  <p:cNvSpPr/>
                  <p:nvPr/>
                </p:nvSpPr>
                <p:spPr>
                  <a:xfrm>
                    <a:off x="7779555" y="4659086"/>
                    <a:ext cx="256618" cy="144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CB198F95-6D5B-47CF-B379-00AACCB1995F}"/>
                    </a:ext>
                  </a:extLst>
                </p:cNvPr>
                <p:cNvSpPr txBox="1"/>
                <p:nvPr/>
              </p:nvSpPr>
              <p:spPr>
                <a:xfrm>
                  <a:off x="1635340"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9 Feb 2014</a:t>
                  </a:r>
                </a:p>
              </p:txBody>
            </p:sp>
            <p:sp>
              <p:nvSpPr>
                <p:cNvPr id="24" name="TextBox 23">
                  <a:extLst>
                    <a:ext uri="{FF2B5EF4-FFF2-40B4-BE49-F238E27FC236}">
                      <a16:creationId xmlns:a16="http://schemas.microsoft.com/office/drawing/2014/main" id="{341E6C04-5A52-427B-BC46-640132A95D21}"/>
                    </a:ext>
                  </a:extLst>
                </p:cNvPr>
                <p:cNvSpPr txBox="1"/>
                <p:nvPr/>
              </p:nvSpPr>
              <p:spPr>
                <a:xfrm>
                  <a:off x="3462396"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13 Feb 2014</a:t>
                  </a:r>
                </a:p>
              </p:txBody>
            </p:sp>
            <p:sp>
              <p:nvSpPr>
                <p:cNvPr id="25" name="TextBox 24">
                  <a:extLst>
                    <a:ext uri="{FF2B5EF4-FFF2-40B4-BE49-F238E27FC236}">
                      <a16:creationId xmlns:a16="http://schemas.microsoft.com/office/drawing/2014/main" id="{CE449D47-636F-43C4-B242-C64962F86698}"/>
                    </a:ext>
                  </a:extLst>
                </p:cNvPr>
                <p:cNvSpPr txBox="1"/>
                <p:nvPr/>
              </p:nvSpPr>
              <p:spPr>
                <a:xfrm>
                  <a:off x="2507422"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10 Feb 2014</a:t>
                  </a:r>
                </a:p>
              </p:txBody>
            </p:sp>
            <p:sp>
              <p:nvSpPr>
                <p:cNvPr id="38" name="TextBox 37">
                  <a:extLst>
                    <a:ext uri="{FF2B5EF4-FFF2-40B4-BE49-F238E27FC236}">
                      <a16:creationId xmlns:a16="http://schemas.microsoft.com/office/drawing/2014/main" id="{DF5B4321-2722-44E9-8A29-D81C5FE8A28A}"/>
                    </a:ext>
                  </a:extLst>
                </p:cNvPr>
                <p:cNvSpPr txBox="1"/>
                <p:nvPr/>
              </p:nvSpPr>
              <p:spPr>
                <a:xfrm>
                  <a:off x="4593169"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16 Feb 2014</a:t>
                  </a:r>
                </a:p>
              </p:txBody>
            </p:sp>
            <p:sp>
              <p:nvSpPr>
                <p:cNvPr id="48" name="TextBox 47">
                  <a:extLst>
                    <a:ext uri="{FF2B5EF4-FFF2-40B4-BE49-F238E27FC236}">
                      <a16:creationId xmlns:a16="http://schemas.microsoft.com/office/drawing/2014/main" id="{088AD73D-82EE-4127-84AC-8D5A5FAF6A58}"/>
                    </a:ext>
                  </a:extLst>
                </p:cNvPr>
                <p:cNvSpPr txBox="1"/>
                <p:nvPr/>
              </p:nvSpPr>
              <p:spPr>
                <a:xfrm>
                  <a:off x="5825330"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9 Mar 2014</a:t>
                  </a:r>
                </a:p>
              </p:txBody>
            </p:sp>
            <p:sp>
              <p:nvSpPr>
                <p:cNvPr id="58" name="TextBox 57">
                  <a:extLst>
                    <a:ext uri="{FF2B5EF4-FFF2-40B4-BE49-F238E27FC236}">
                      <a16:creationId xmlns:a16="http://schemas.microsoft.com/office/drawing/2014/main" id="{0707AC30-A2F6-4BF1-B0B7-C32BB03DD43C}"/>
                    </a:ext>
                  </a:extLst>
                </p:cNvPr>
                <p:cNvSpPr txBox="1"/>
                <p:nvPr/>
              </p:nvSpPr>
              <p:spPr>
                <a:xfrm>
                  <a:off x="758563" y="5804692"/>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8 Feb 2014</a:t>
                  </a:r>
                </a:p>
              </p:txBody>
            </p:sp>
          </p:grpSp>
          <p:sp>
            <p:nvSpPr>
              <p:cNvPr id="80" name="TextBox 79">
                <a:extLst>
                  <a:ext uri="{FF2B5EF4-FFF2-40B4-BE49-F238E27FC236}">
                    <a16:creationId xmlns:a16="http://schemas.microsoft.com/office/drawing/2014/main" id="{84157C84-9CB4-4707-AF23-E75179D0E547}"/>
                  </a:ext>
                </a:extLst>
              </p:cNvPr>
              <p:cNvSpPr txBox="1"/>
              <p:nvPr/>
            </p:nvSpPr>
            <p:spPr>
              <a:xfrm>
                <a:off x="6960933" y="5807260"/>
                <a:ext cx="985155" cy="276999"/>
              </a:xfrm>
              <a:prstGeom prst="rect">
                <a:avLst/>
              </a:prstGeom>
              <a:noFill/>
            </p:spPr>
            <p:txBody>
              <a:bodyPr wrap="square" rtlCol="0">
                <a:spAutoFit/>
              </a:bodyPr>
              <a:lstStyle/>
              <a:p>
                <a:r>
                  <a:rPr lang="en-US" sz="1200" dirty="0">
                    <a:solidFill>
                      <a:srgbClr val="271D17"/>
                    </a:solidFill>
                    <a:latin typeface="Times New Roman" panose="02020603050405020304" pitchFamily="18" charset="0"/>
                    <a:cs typeface="Times New Roman" panose="02020603050405020304" pitchFamily="18" charset="0"/>
                  </a:rPr>
                  <a:t>14 Mar 2014</a:t>
                </a:r>
              </a:p>
            </p:txBody>
          </p:sp>
        </p:grpSp>
        <p:pic>
          <p:nvPicPr>
            <p:cNvPr id="6" name="Picture 5" descr="A screenshot of a cell phone&#10;&#10;Description generated with very high confidence">
              <a:extLst>
                <a:ext uri="{FF2B5EF4-FFF2-40B4-BE49-F238E27FC236}">
                  <a16:creationId xmlns:a16="http://schemas.microsoft.com/office/drawing/2014/main" id="{455A7420-1818-40D7-AA0A-15CD6C6F302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6392" r="3939"/>
            <a:stretch/>
          </p:blipFill>
          <p:spPr>
            <a:xfrm>
              <a:off x="7911996" y="1162371"/>
              <a:ext cx="1220585" cy="5063077"/>
            </a:xfrm>
            <a:prstGeom prst="rect">
              <a:avLst/>
            </a:prstGeom>
          </p:spPr>
        </p:pic>
      </p:grpSp>
      <p:sp>
        <p:nvSpPr>
          <p:cNvPr id="56" name="Rectangle 55">
            <a:extLst>
              <a:ext uri="{FF2B5EF4-FFF2-40B4-BE49-F238E27FC236}">
                <a16:creationId xmlns:a16="http://schemas.microsoft.com/office/drawing/2014/main" id="{E56AF697-4F35-4F60-A32F-D6CD5F6663FF}"/>
              </a:ext>
            </a:extLst>
          </p:cNvPr>
          <p:cNvSpPr/>
          <p:nvPr/>
        </p:nvSpPr>
        <p:spPr>
          <a:xfrm>
            <a:off x="3429521" y="1314501"/>
            <a:ext cx="1096897" cy="4767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cell phone&#10;&#10;Description generated with high confidence">
            <a:extLst>
              <a:ext uri="{FF2B5EF4-FFF2-40B4-BE49-F238E27FC236}">
                <a16:creationId xmlns:a16="http://schemas.microsoft.com/office/drawing/2014/main" id="{C4676B75-E431-41F9-BCEB-3AB8A0864C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35370" y="2012559"/>
            <a:ext cx="4876801" cy="3657600"/>
          </a:xfrm>
          <a:prstGeom prst="rect">
            <a:avLst/>
          </a:prstGeom>
        </p:spPr>
      </p:pic>
      <p:sp>
        <p:nvSpPr>
          <p:cNvPr id="59" name="Title 1">
            <a:extLst>
              <a:ext uri="{FF2B5EF4-FFF2-40B4-BE49-F238E27FC236}">
                <a16:creationId xmlns:a16="http://schemas.microsoft.com/office/drawing/2014/main" id="{D2292922-B9A6-4D78-8316-515DFFB87686}"/>
              </a:ext>
            </a:extLst>
          </p:cNvPr>
          <p:cNvSpPr>
            <a:spLocks noGrp="1"/>
          </p:cNvSpPr>
          <p:nvPr>
            <p:ph type="title"/>
          </p:nvPr>
        </p:nvSpPr>
        <p:spPr>
          <a:xfrm>
            <a:off x="-11419" y="190830"/>
            <a:ext cx="9144000" cy="743993"/>
          </a:xfrm>
        </p:spPr>
        <p:txBody>
          <a:bodyPr>
            <a:normAutofit/>
          </a:bodyPr>
          <a:lstStyle/>
          <a:p>
            <a:pPr marL="457200" lvl="1" indent="0">
              <a:buNone/>
            </a:pPr>
            <a:r>
              <a:rPr lang="en-US" sz="3600" b="1" kern="1200" dirty="0">
                <a:solidFill>
                  <a:schemeClr val="tx1"/>
                </a:solidFill>
                <a:latin typeface="+mn-lt"/>
                <a:ea typeface="+mj-ea"/>
                <a:cs typeface="+mj-cs"/>
              </a:rPr>
              <a:t>Shifts in aerosols with anthrop. influences</a:t>
            </a:r>
          </a:p>
        </p:txBody>
      </p:sp>
    </p:spTree>
    <p:extLst>
      <p:ext uri="{BB962C8B-B14F-4D97-AF65-F5344CB8AC3E}">
        <p14:creationId xmlns:p14="http://schemas.microsoft.com/office/powerpoint/2010/main" val="3926907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3977"/>
          <a:stretch/>
        </p:blipFill>
        <p:spPr>
          <a:xfrm>
            <a:off x="0" y="1130483"/>
            <a:ext cx="9144000" cy="5270318"/>
          </a:xfrm>
          <a:prstGeom prst="rect">
            <a:avLst/>
          </a:prstGeom>
        </p:spPr>
      </p:pic>
      <p:sp>
        <p:nvSpPr>
          <p:cNvPr id="6" name="Title 1">
            <a:extLst>
              <a:ext uri="{FF2B5EF4-FFF2-40B4-BE49-F238E27FC236}">
                <a16:creationId xmlns:a16="http://schemas.microsoft.com/office/drawing/2014/main" id="{22633B5D-53C3-4911-A110-25D257939680}"/>
              </a:ext>
            </a:extLst>
          </p:cNvPr>
          <p:cNvSpPr>
            <a:spLocks noGrp="1"/>
          </p:cNvSpPr>
          <p:nvPr>
            <p:ph type="title"/>
          </p:nvPr>
        </p:nvSpPr>
        <p:spPr>
          <a:xfrm>
            <a:off x="0" y="78831"/>
            <a:ext cx="9144000" cy="896529"/>
          </a:xfrm>
        </p:spPr>
        <p:txBody>
          <a:bodyPr>
            <a:normAutofit fontScale="90000"/>
          </a:bodyPr>
          <a:lstStyle/>
          <a:p>
            <a:pPr marL="457200" lvl="1" indent="0">
              <a:buNone/>
            </a:pPr>
            <a:r>
              <a:rPr lang="en-US" sz="4400" b="1" kern="1200" dirty="0">
                <a:solidFill>
                  <a:schemeClr val="tx1"/>
                </a:solidFill>
                <a:latin typeface="+mn-lt"/>
                <a:ea typeface="+mj-ea"/>
                <a:cs typeface="+mj-cs"/>
              </a:rPr>
              <a:t>Source apportionment of organic PM</a:t>
            </a:r>
          </a:p>
        </p:txBody>
      </p:sp>
      <p:sp>
        <p:nvSpPr>
          <p:cNvPr id="9" name="TextBox 8">
            <a:extLst>
              <a:ext uri="{FF2B5EF4-FFF2-40B4-BE49-F238E27FC236}">
                <a16:creationId xmlns:a16="http://schemas.microsoft.com/office/drawing/2014/main" id="{40E3A37A-A414-44B0-B1EE-17006D94EE30}"/>
              </a:ext>
            </a:extLst>
          </p:cNvPr>
          <p:cNvSpPr txBox="1"/>
          <p:nvPr/>
        </p:nvSpPr>
        <p:spPr>
          <a:xfrm>
            <a:off x="182869" y="1040238"/>
            <a:ext cx="67927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(c)</a:t>
            </a:r>
          </a:p>
        </p:txBody>
      </p:sp>
      <p:sp>
        <p:nvSpPr>
          <p:cNvPr id="10" name="TextBox 9"/>
          <p:cNvSpPr txBox="1"/>
          <p:nvPr/>
        </p:nvSpPr>
        <p:spPr>
          <a:xfrm>
            <a:off x="6915451" y="6314440"/>
            <a:ext cx="1696939" cy="369332"/>
          </a:xfrm>
          <a:prstGeom prst="rect">
            <a:avLst/>
          </a:prstGeom>
          <a:noFill/>
        </p:spPr>
        <p:txBody>
          <a:bodyPr wrap="none" rtlCol="0">
            <a:spAutoFit/>
          </a:bodyPr>
          <a:lstStyle/>
          <a:p>
            <a:r>
              <a:rPr lang="en-US" i="1" dirty="0" err="1"/>
              <a:t>Suzane</a:t>
            </a:r>
            <a:r>
              <a:rPr lang="en-US" i="1" dirty="0"/>
              <a:t> Sá, 2018</a:t>
            </a:r>
            <a:endParaRPr lang="pt-BR" i="1" dirty="0"/>
          </a:p>
        </p:txBody>
      </p:sp>
    </p:spTree>
    <p:extLst>
      <p:ext uri="{BB962C8B-B14F-4D97-AF65-F5344CB8AC3E}">
        <p14:creationId xmlns:p14="http://schemas.microsoft.com/office/powerpoint/2010/main" val="3609096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ell phone&#10;&#10;Description generated with very high confidence">
            <a:extLst>
              <a:ext uri="{FF2B5EF4-FFF2-40B4-BE49-F238E27FC236}">
                <a16:creationId xmlns:a16="http://schemas.microsoft.com/office/drawing/2014/main" id="{EA0F801C-7DCC-4DCF-9BD5-670357210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000" y="837726"/>
            <a:ext cx="6320000" cy="5563077"/>
          </a:xfrm>
          <a:prstGeom prst="rect">
            <a:avLst/>
          </a:prstGeom>
        </p:spPr>
      </p:pic>
      <p:sp>
        <p:nvSpPr>
          <p:cNvPr id="7" name="TextBox 6"/>
          <p:cNvSpPr txBox="1"/>
          <p:nvPr/>
        </p:nvSpPr>
        <p:spPr>
          <a:xfrm>
            <a:off x="5895633" y="979277"/>
            <a:ext cx="149068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C0066"/>
                </a:solidFill>
                <a:effectLst/>
                <a:uLnTx/>
                <a:uFillTx/>
                <a:latin typeface="Times New Roman" panose="02020603050405020304" pitchFamily="18" charset="0"/>
                <a:ea typeface="+mn-ea"/>
                <a:cs typeface="Times New Roman" panose="02020603050405020304" pitchFamily="18" charset="0"/>
              </a:rPr>
              <a:t>IEPOX-SOA</a:t>
            </a:r>
          </a:p>
        </p:txBody>
      </p:sp>
      <p:sp>
        <p:nvSpPr>
          <p:cNvPr id="8" name="TextBox 7"/>
          <p:cNvSpPr txBox="1"/>
          <p:nvPr/>
        </p:nvSpPr>
        <p:spPr>
          <a:xfrm>
            <a:off x="5895633" y="1570579"/>
            <a:ext cx="149068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CCC00"/>
                </a:solidFill>
                <a:effectLst/>
                <a:uLnTx/>
                <a:uFillTx/>
                <a:latin typeface="Times New Roman" panose="02020603050405020304" pitchFamily="18" charset="0"/>
                <a:ea typeface="+mn-ea"/>
                <a:cs typeface="Times New Roman" panose="02020603050405020304" pitchFamily="18" charset="0"/>
              </a:rPr>
              <a:t>MO-OOA</a:t>
            </a:r>
          </a:p>
        </p:txBody>
      </p:sp>
      <p:sp>
        <p:nvSpPr>
          <p:cNvPr id="9" name="TextBox 8"/>
          <p:cNvSpPr txBox="1"/>
          <p:nvPr/>
        </p:nvSpPr>
        <p:spPr>
          <a:xfrm>
            <a:off x="5895633" y="2161881"/>
            <a:ext cx="149068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LO-OOA</a:t>
            </a:r>
          </a:p>
        </p:txBody>
      </p:sp>
      <p:sp>
        <p:nvSpPr>
          <p:cNvPr id="10" name="TextBox 9"/>
          <p:cNvSpPr txBox="1"/>
          <p:nvPr/>
        </p:nvSpPr>
        <p:spPr>
          <a:xfrm>
            <a:off x="5895633" y="2753183"/>
            <a:ext cx="149068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BBOA</a:t>
            </a:r>
          </a:p>
        </p:txBody>
      </p:sp>
      <p:sp>
        <p:nvSpPr>
          <p:cNvPr id="11" name="TextBox 10"/>
          <p:cNvSpPr txBox="1"/>
          <p:nvPr/>
        </p:nvSpPr>
        <p:spPr>
          <a:xfrm>
            <a:off x="5895633" y="3344485"/>
            <a:ext cx="149068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999"/>
                </a:solidFill>
                <a:effectLst/>
                <a:uLnTx/>
                <a:uFillTx/>
                <a:latin typeface="Times New Roman" panose="02020603050405020304" pitchFamily="18" charset="0"/>
                <a:ea typeface="+mn-ea"/>
                <a:cs typeface="Times New Roman" panose="02020603050405020304" pitchFamily="18" charset="0"/>
              </a:rPr>
              <a:t>Fac91</a:t>
            </a:r>
          </a:p>
        </p:txBody>
      </p:sp>
      <p:sp>
        <p:nvSpPr>
          <p:cNvPr id="12" name="TextBox 11"/>
          <p:cNvSpPr txBox="1"/>
          <p:nvPr/>
        </p:nvSpPr>
        <p:spPr>
          <a:xfrm>
            <a:off x="5895633" y="3935786"/>
            <a:ext cx="149068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HOA</a:t>
            </a:r>
          </a:p>
        </p:txBody>
      </p:sp>
      <p:sp>
        <p:nvSpPr>
          <p:cNvPr id="13" name="Title 1">
            <a:extLst>
              <a:ext uri="{FF2B5EF4-FFF2-40B4-BE49-F238E27FC236}">
                <a16:creationId xmlns:a16="http://schemas.microsoft.com/office/drawing/2014/main" id="{D2292922-B9A6-4D78-8316-515DFFB87686}"/>
              </a:ext>
            </a:extLst>
          </p:cNvPr>
          <p:cNvSpPr>
            <a:spLocks noGrp="1"/>
          </p:cNvSpPr>
          <p:nvPr>
            <p:ph type="title"/>
          </p:nvPr>
        </p:nvSpPr>
        <p:spPr>
          <a:xfrm>
            <a:off x="-53340" y="165007"/>
            <a:ext cx="9144000" cy="662344"/>
          </a:xfrm>
        </p:spPr>
        <p:txBody>
          <a:bodyPr>
            <a:noAutofit/>
          </a:bodyPr>
          <a:lstStyle/>
          <a:p>
            <a:pPr marL="457200" lvl="1" indent="0">
              <a:buNone/>
            </a:pPr>
            <a:r>
              <a:rPr lang="en-US" sz="2300" b="1" kern="1200" dirty="0">
                <a:solidFill>
                  <a:schemeClr val="tx1"/>
                </a:solidFill>
                <a:latin typeface="+mn-lt"/>
                <a:ea typeface="+mj-ea"/>
                <a:cs typeface="+mj-cs"/>
              </a:rPr>
              <a:t>Source apportionment of organic PM – AMS + SV-TAG + PTR+ Others</a:t>
            </a:r>
          </a:p>
        </p:txBody>
      </p:sp>
      <p:sp>
        <p:nvSpPr>
          <p:cNvPr id="17" name="TextBox 16">
            <a:extLst>
              <a:ext uri="{FF2B5EF4-FFF2-40B4-BE49-F238E27FC236}">
                <a16:creationId xmlns:a16="http://schemas.microsoft.com/office/drawing/2014/main" id="{9E17E82C-4E4C-49F7-B8AD-EB34BD4BD76C}"/>
              </a:ext>
            </a:extLst>
          </p:cNvPr>
          <p:cNvSpPr txBox="1"/>
          <p:nvPr/>
        </p:nvSpPr>
        <p:spPr>
          <a:xfrm>
            <a:off x="2486025" y="6122150"/>
            <a:ext cx="71437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AMS</a:t>
            </a:r>
          </a:p>
        </p:txBody>
      </p:sp>
      <p:sp>
        <p:nvSpPr>
          <p:cNvPr id="19" name="TextBox 18">
            <a:extLst>
              <a:ext uri="{FF2B5EF4-FFF2-40B4-BE49-F238E27FC236}">
                <a16:creationId xmlns:a16="http://schemas.microsoft.com/office/drawing/2014/main" id="{6BABDC2D-91C9-4D6D-9F3F-9A7470430608}"/>
              </a:ext>
            </a:extLst>
          </p:cNvPr>
          <p:cNvSpPr txBox="1"/>
          <p:nvPr/>
        </p:nvSpPr>
        <p:spPr>
          <a:xfrm>
            <a:off x="3305175" y="6122150"/>
            <a:ext cx="16002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SV-TAG</a:t>
            </a:r>
          </a:p>
        </p:txBody>
      </p:sp>
      <p:sp>
        <p:nvSpPr>
          <p:cNvPr id="27" name="TextBox 26">
            <a:extLst>
              <a:ext uri="{FF2B5EF4-FFF2-40B4-BE49-F238E27FC236}">
                <a16:creationId xmlns:a16="http://schemas.microsoft.com/office/drawing/2014/main" id="{CF16574F-7567-474A-9ACD-3BF016105827}"/>
              </a:ext>
            </a:extLst>
          </p:cNvPr>
          <p:cNvSpPr txBox="1"/>
          <p:nvPr/>
        </p:nvSpPr>
        <p:spPr>
          <a:xfrm>
            <a:off x="5040089" y="6122150"/>
            <a:ext cx="155028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PTR-MS</a:t>
            </a:r>
          </a:p>
        </p:txBody>
      </p:sp>
      <p:sp>
        <p:nvSpPr>
          <p:cNvPr id="28" name="TextBox 27">
            <a:extLst>
              <a:ext uri="{FF2B5EF4-FFF2-40B4-BE49-F238E27FC236}">
                <a16:creationId xmlns:a16="http://schemas.microsoft.com/office/drawing/2014/main" id="{671FFED2-3050-42A6-8D1E-5616B3E49FBE}"/>
              </a:ext>
            </a:extLst>
          </p:cNvPr>
          <p:cNvSpPr txBox="1"/>
          <p:nvPr/>
        </p:nvSpPr>
        <p:spPr>
          <a:xfrm>
            <a:off x="6156270" y="6122150"/>
            <a:ext cx="16002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Other</a:t>
            </a:r>
          </a:p>
        </p:txBody>
      </p:sp>
      <p:grpSp>
        <p:nvGrpSpPr>
          <p:cNvPr id="51" name="Group 50">
            <a:extLst>
              <a:ext uri="{FF2B5EF4-FFF2-40B4-BE49-F238E27FC236}">
                <a16:creationId xmlns:a16="http://schemas.microsoft.com/office/drawing/2014/main" id="{4F1E68E8-7BAA-4777-A170-A94A5EFA4019}"/>
              </a:ext>
            </a:extLst>
          </p:cNvPr>
          <p:cNvGrpSpPr/>
          <p:nvPr/>
        </p:nvGrpSpPr>
        <p:grpSpPr>
          <a:xfrm>
            <a:off x="2309133" y="5617031"/>
            <a:ext cx="5013237" cy="733627"/>
            <a:chOff x="2309133" y="5617031"/>
            <a:chExt cx="5013237" cy="733627"/>
          </a:xfrm>
        </p:grpSpPr>
        <p:cxnSp>
          <p:nvCxnSpPr>
            <p:cNvPr id="21" name="Straight Connector 20">
              <a:extLst>
                <a:ext uri="{FF2B5EF4-FFF2-40B4-BE49-F238E27FC236}">
                  <a16:creationId xmlns:a16="http://schemas.microsoft.com/office/drawing/2014/main" id="{01D2BC7F-05C6-4319-917C-9038BE6B5FD9}"/>
                </a:ext>
              </a:extLst>
            </p:cNvPr>
            <p:cNvCxnSpPr>
              <a:cxnSpLocks/>
            </p:cNvCxnSpPr>
            <p:nvPr/>
          </p:nvCxnSpPr>
          <p:spPr>
            <a:xfrm>
              <a:off x="2309133" y="5617031"/>
              <a:ext cx="0" cy="731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04A790A-2734-4A8D-8590-1773393B67C5}"/>
                </a:ext>
              </a:extLst>
            </p:cNvPr>
            <p:cNvCxnSpPr>
              <a:cxnSpLocks/>
            </p:cNvCxnSpPr>
            <p:nvPr/>
          </p:nvCxnSpPr>
          <p:spPr>
            <a:xfrm>
              <a:off x="3201765" y="5617031"/>
              <a:ext cx="0" cy="731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4DBBC9-527D-40D4-B530-5C6D098E0078}"/>
                </a:ext>
              </a:extLst>
            </p:cNvPr>
            <p:cNvCxnSpPr>
              <a:cxnSpLocks/>
            </p:cNvCxnSpPr>
            <p:nvPr/>
          </p:nvCxnSpPr>
          <p:spPr>
            <a:xfrm>
              <a:off x="5041451" y="5617031"/>
              <a:ext cx="0" cy="731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094A4D-AA3B-4F9A-AA54-4654DF8D6787}"/>
                </a:ext>
              </a:extLst>
            </p:cNvPr>
            <p:cNvCxnSpPr>
              <a:cxnSpLocks/>
            </p:cNvCxnSpPr>
            <p:nvPr/>
          </p:nvCxnSpPr>
          <p:spPr>
            <a:xfrm>
              <a:off x="6598108" y="5617031"/>
              <a:ext cx="0" cy="731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6A1ED8-4CEC-49A1-ABC8-3E6A1BC29487}"/>
                </a:ext>
              </a:extLst>
            </p:cNvPr>
            <p:cNvCxnSpPr>
              <a:cxnSpLocks/>
            </p:cNvCxnSpPr>
            <p:nvPr/>
          </p:nvCxnSpPr>
          <p:spPr>
            <a:xfrm>
              <a:off x="7322370" y="5617031"/>
              <a:ext cx="0" cy="731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DA86F6A-C342-4B94-8AE5-7B4A966CFCFD}"/>
                </a:ext>
              </a:extLst>
            </p:cNvPr>
            <p:cNvCxnSpPr>
              <a:cxnSpLocks/>
            </p:cNvCxnSpPr>
            <p:nvPr/>
          </p:nvCxnSpPr>
          <p:spPr>
            <a:xfrm>
              <a:off x="2309133" y="6350658"/>
              <a:ext cx="501323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7203656" y="6373519"/>
            <a:ext cx="1696939" cy="369332"/>
          </a:xfrm>
          <a:prstGeom prst="rect">
            <a:avLst/>
          </a:prstGeom>
          <a:noFill/>
        </p:spPr>
        <p:txBody>
          <a:bodyPr wrap="none" rtlCol="0">
            <a:spAutoFit/>
          </a:bodyPr>
          <a:lstStyle/>
          <a:p>
            <a:r>
              <a:rPr lang="en-US" i="1" dirty="0" err="1"/>
              <a:t>Suzane</a:t>
            </a:r>
            <a:r>
              <a:rPr lang="en-US" i="1" dirty="0"/>
              <a:t> Sá, 2018</a:t>
            </a:r>
            <a:endParaRPr lang="pt-BR" i="1" dirty="0"/>
          </a:p>
        </p:txBody>
      </p:sp>
    </p:spTree>
    <p:extLst>
      <p:ext uri="{BB962C8B-B14F-4D97-AF65-F5344CB8AC3E}">
        <p14:creationId xmlns:p14="http://schemas.microsoft.com/office/powerpoint/2010/main" val="3000140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2292922-B9A6-4D78-8316-515DFFB87686}"/>
              </a:ext>
            </a:extLst>
          </p:cNvPr>
          <p:cNvSpPr>
            <a:spLocks noGrp="1"/>
          </p:cNvSpPr>
          <p:nvPr>
            <p:ph type="title"/>
          </p:nvPr>
        </p:nvSpPr>
        <p:spPr>
          <a:xfrm>
            <a:off x="-73862" y="0"/>
            <a:ext cx="9144000" cy="743993"/>
          </a:xfrm>
        </p:spPr>
        <p:txBody>
          <a:bodyPr>
            <a:normAutofit/>
          </a:bodyPr>
          <a:lstStyle/>
          <a:p>
            <a:pPr marL="457200" lvl="1" indent="0">
              <a:buNone/>
            </a:pPr>
            <a:r>
              <a:rPr lang="en-US" sz="3600" b="1" kern="1200" dirty="0">
                <a:solidFill>
                  <a:schemeClr val="tx1"/>
                </a:solidFill>
                <a:latin typeface="+mn-lt"/>
                <a:ea typeface="+mj-ea"/>
                <a:cs typeface="+mj-cs"/>
              </a:rPr>
              <a:t>Shifts in aerosols with anthrop. influences</a:t>
            </a:r>
          </a:p>
        </p:txBody>
      </p:sp>
      <p:pic>
        <p:nvPicPr>
          <p:cNvPr id="19" name="Picture 18">
            <a:extLst>
              <a:ext uri="{FF2B5EF4-FFF2-40B4-BE49-F238E27FC236}">
                <a16:creationId xmlns:a16="http://schemas.microsoft.com/office/drawing/2014/main" id="{8DD324D5-66DB-4B17-BE46-7586526D38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64" b="52480"/>
          <a:stretch/>
        </p:blipFill>
        <p:spPr>
          <a:xfrm>
            <a:off x="714183" y="743993"/>
            <a:ext cx="7735549" cy="5268187"/>
          </a:xfrm>
          <a:prstGeom prst="rect">
            <a:avLst/>
          </a:prstGeom>
          <a:ln>
            <a:noFill/>
          </a:ln>
          <a:effectLst>
            <a:outerShdw blurRad="292100" dist="139700" dir="2700000" algn="tl" rotWithShape="0">
              <a:srgbClr val="333333">
                <a:alpha val="65000"/>
              </a:srgbClr>
            </a:outerShdw>
          </a:effectLst>
        </p:spPr>
      </p:pic>
      <p:sp>
        <p:nvSpPr>
          <p:cNvPr id="20" name="Title 1">
            <a:extLst>
              <a:ext uri="{FF2B5EF4-FFF2-40B4-BE49-F238E27FC236}">
                <a16:creationId xmlns:a16="http://schemas.microsoft.com/office/drawing/2014/main" id="{D2292922-B9A6-4D78-8316-515DFFB87686}"/>
              </a:ext>
            </a:extLst>
          </p:cNvPr>
          <p:cNvSpPr txBox="1">
            <a:spLocks/>
          </p:cNvSpPr>
          <p:nvPr/>
        </p:nvSpPr>
        <p:spPr>
          <a:xfrm>
            <a:off x="93778" y="6187830"/>
            <a:ext cx="8976360" cy="4456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1"/>
            <a:r>
              <a:rPr lang="en-US" sz="3200" b="1" kern="1200" dirty="0">
                <a:solidFill>
                  <a:schemeClr val="tx1"/>
                </a:solidFill>
                <a:latin typeface="+mn-lt"/>
                <a:ea typeface="+mj-ea"/>
                <a:cs typeface="+mj-cs"/>
              </a:rPr>
              <a:t>Increase in organic aerosols from 0.7 to 4 </a:t>
            </a:r>
            <a:r>
              <a:rPr lang="en-US" sz="3200" b="1" kern="1200" dirty="0" err="1">
                <a:solidFill>
                  <a:schemeClr val="tx1"/>
                </a:solidFill>
                <a:latin typeface="+mn-lt"/>
                <a:ea typeface="+mj-ea"/>
                <a:cs typeface="+mj-cs"/>
              </a:rPr>
              <a:t>ug</a:t>
            </a:r>
            <a:r>
              <a:rPr lang="en-US" sz="3200" b="1" kern="1200" dirty="0">
                <a:solidFill>
                  <a:schemeClr val="tx1"/>
                </a:solidFill>
                <a:latin typeface="+mn-lt"/>
                <a:ea typeface="+mj-ea"/>
                <a:cs typeface="+mj-cs"/>
              </a:rPr>
              <a:t>/m³</a:t>
            </a:r>
          </a:p>
        </p:txBody>
      </p:sp>
      <p:sp>
        <p:nvSpPr>
          <p:cNvPr id="2" name="TextBox 1"/>
          <p:cNvSpPr txBox="1"/>
          <p:nvPr/>
        </p:nvSpPr>
        <p:spPr>
          <a:xfrm>
            <a:off x="2080260" y="5642848"/>
            <a:ext cx="6024213" cy="369332"/>
          </a:xfrm>
          <a:prstGeom prst="rect">
            <a:avLst/>
          </a:prstGeom>
          <a:noFill/>
        </p:spPr>
        <p:txBody>
          <a:bodyPr wrap="none" rtlCol="0">
            <a:spAutoFit/>
          </a:bodyPr>
          <a:lstStyle/>
          <a:p>
            <a:r>
              <a:rPr lang="en-US" b="1" dirty="0"/>
              <a:t>     Clean              Regional       Small pollution  Heavy pollution</a:t>
            </a:r>
          </a:p>
        </p:txBody>
      </p:sp>
    </p:spTree>
    <p:extLst>
      <p:ext uri="{BB962C8B-B14F-4D97-AF65-F5344CB8AC3E}">
        <p14:creationId xmlns:p14="http://schemas.microsoft.com/office/powerpoint/2010/main" val="2402637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0240"/>
          <a:stretch/>
        </p:blipFill>
        <p:spPr>
          <a:xfrm>
            <a:off x="886840" y="642936"/>
            <a:ext cx="7048072" cy="609478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D9D26425-05AC-4177-ACA9-2A76F1F5D9D3}"/>
              </a:ext>
            </a:extLst>
          </p:cNvPr>
          <p:cNvSpPr/>
          <p:nvPr/>
        </p:nvSpPr>
        <p:spPr>
          <a:xfrm>
            <a:off x="36790" y="120283"/>
            <a:ext cx="8834189" cy="461665"/>
          </a:xfrm>
          <a:prstGeom prst="rect">
            <a:avLst/>
          </a:prstGeom>
        </p:spPr>
        <p:txBody>
          <a:bodyPr wrap="square">
            <a:spAutoFit/>
          </a:bodyPr>
          <a:lstStyle/>
          <a:p>
            <a:pPr algn="ctr"/>
            <a:r>
              <a:rPr lang="en-US" sz="2400" b="1" dirty="0"/>
              <a:t>SOA aerosols and Clouds life cycles with ecosystem impacts</a:t>
            </a:r>
          </a:p>
        </p:txBody>
      </p:sp>
    </p:spTree>
    <p:extLst>
      <p:ext uri="{BB962C8B-B14F-4D97-AF65-F5344CB8AC3E}">
        <p14:creationId xmlns:p14="http://schemas.microsoft.com/office/powerpoint/2010/main" val="2245066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7F0B28-9E28-4A68-9D9F-E0C9887861B5}"/>
              </a:ext>
            </a:extLst>
          </p:cNvPr>
          <p:cNvSpPr txBox="1"/>
          <p:nvPr/>
        </p:nvSpPr>
        <p:spPr>
          <a:xfrm>
            <a:off x="574527" y="122830"/>
            <a:ext cx="7994946" cy="646331"/>
          </a:xfrm>
          <a:prstGeom prst="rect">
            <a:avLst/>
          </a:prstGeom>
          <a:noFill/>
        </p:spPr>
        <p:txBody>
          <a:bodyPr wrap="none" rtlCol="0">
            <a:spAutoFit/>
          </a:bodyPr>
          <a:lstStyle/>
          <a:p>
            <a:r>
              <a:rPr lang="en-US" sz="3600" b="1" dirty="0"/>
              <a:t>SOA production in Amazonia DRY season</a:t>
            </a:r>
          </a:p>
        </p:txBody>
      </p:sp>
      <p:pic>
        <p:nvPicPr>
          <p:cNvPr id="6" name="Picture 5">
            <a:extLst>
              <a:ext uri="{FF2B5EF4-FFF2-40B4-BE49-F238E27FC236}">
                <a16:creationId xmlns:a16="http://schemas.microsoft.com/office/drawing/2014/main" id="{5A99288B-9050-4592-BE0A-5CB4F3EAF92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7635" y="989463"/>
            <a:ext cx="4865427" cy="5677469"/>
          </a:xfrm>
          <a:prstGeom prst="rect">
            <a:avLst/>
          </a:prstGeom>
          <a:noFill/>
          <a:ln>
            <a:noFill/>
          </a:ln>
        </p:spPr>
      </p:pic>
    </p:spTree>
    <p:extLst>
      <p:ext uri="{BB962C8B-B14F-4D97-AF65-F5344CB8AC3E}">
        <p14:creationId xmlns:p14="http://schemas.microsoft.com/office/powerpoint/2010/main" val="573167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2292922-B9A6-4D78-8316-515DFFB87686}"/>
              </a:ext>
            </a:extLst>
          </p:cNvPr>
          <p:cNvSpPr>
            <a:spLocks noGrp="1"/>
          </p:cNvSpPr>
          <p:nvPr>
            <p:ph type="title"/>
          </p:nvPr>
        </p:nvSpPr>
        <p:spPr>
          <a:xfrm>
            <a:off x="0" y="-162470"/>
            <a:ext cx="9144000" cy="1325563"/>
          </a:xfrm>
        </p:spPr>
        <p:txBody>
          <a:bodyPr>
            <a:normAutofit/>
          </a:bodyPr>
          <a:lstStyle/>
          <a:p>
            <a:pPr marL="457200" lvl="1" indent="0">
              <a:buNone/>
            </a:pPr>
            <a:r>
              <a:rPr lang="en-US" sz="3600" kern="1200" dirty="0">
                <a:solidFill>
                  <a:schemeClr val="tx1"/>
                </a:solidFill>
                <a:latin typeface="+mj-lt"/>
                <a:ea typeface="+mj-ea"/>
                <a:cs typeface="+mj-cs"/>
              </a:rPr>
              <a:t>3.3. Shifts in PM with anthrop. influences</a:t>
            </a:r>
          </a:p>
        </p:txBody>
      </p:sp>
      <p:pic>
        <p:nvPicPr>
          <p:cNvPr id="4" name="Picture 3">
            <a:extLst>
              <a:ext uri="{FF2B5EF4-FFF2-40B4-BE49-F238E27FC236}">
                <a16:creationId xmlns:a16="http://schemas.microsoft.com/office/drawing/2014/main" id="{3A28DA2A-22D8-42D3-A80B-9C5523AC3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00" y="1163093"/>
            <a:ext cx="7708979" cy="5439446"/>
          </a:xfrm>
          <a:prstGeom prst="rect">
            <a:avLst/>
          </a:prstGeom>
        </p:spPr>
      </p:pic>
    </p:spTree>
    <p:extLst>
      <p:ext uri="{BB962C8B-B14F-4D97-AF65-F5344CB8AC3E}">
        <p14:creationId xmlns:p14="http://schemas.microsoft.com/office/powerpoint/2010/main" val="3950527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18998" y="99060"/>
            <a:ext cx="5986357" cy="6565257"/>
          </a:xfrm>
          <a:prstGeom prst="rect">
            <a:avLst/>
          </a:prstGeom>
        </p:spPr>
      </p:pic>
      <p:sp>
        <p:nvSpPr>
          <p:cNvPr id="7" name="TextBox 6"/>
          <p:cNvSpPr txBox="1"/>
          <p:nvPr/>
        </p:nvSpPr>
        <p:spPr>
          <a:xfrm>
            <a:off x="312420" y="213360"/>
            <a:ext cx="2630377" cy="5262979"/>
          </a:xfrm>
          <a:prstGeom prst="rect">
            <a:avLst/>
          </a:prstGeom>
          <a:noFill/>
        </p:spPr>
        <p:txBody>
          <a:bodyPr wrap="square" rtlCol="0">
            <a:spAutoFit/>
          </a:bodyPr>
          <a:lstStyle/>
          <a:p>
            <a:r>
              <a:rPr lang="en-US" sz="2800" b="1" dirty="0"/>
              <a:t>A very dynamic system with the interaction of the Manaus plume with the background air</a:t>
            </a:r>
          </a:p>
          <a:p>
            <a:endParaRPr lang="en-US" sz="2800" b="1" dirty="0"/>
          </a:p>
          <a:p>
            <a:r>
              <a:rPr lang="en-US" sz="2800" b="1" dirty="0"/>
              <a:t>Large temporal and spatial variability: a challenge for the models</a:t>
            </a:r>
          </a:p>
        </p:txBody>
      </p:sp>
      <p:sp>
        <p:nvSpPr>
          <p:cNvPr id="8" name="Rectangle 7"/>
          <p:cNvSpPr/>
          <p:nvPr/>
        </p:nvSpPr>
        <p:spPr>
          <a:xfrm>
            <a:off x="70058" y="6050280"/>
            <a:ext cx="2948940" cy="492443"/>
          </a:xfrm>
          <a:prstGeom prst="rect">
            <a:avLst/>
          </a:prstGeom>
        </p:spPr>
        <p:txBody>
          <a:bodyPr wrap="square">
            <a:spAutoFit/>
          </a:bodyPr>
          <a:lstStyle/>
          <a:p>
            <a:endParaRPr lang="en-US" sz="800" i="1" dirty="0">
              <a:latin typeface="Arial" panose="020B0604020202020204" pitchFamily="34" charset="0"/>
            </a:endParaRPr>
          </a:p>
          <a:p>
            <a:r>
              <a:rPr lang="en-US" sz="800" i="1" dirty="0">
                <a:latin typeface="Arial" panose="020B0604020202020204" pitchFamily="34" charset="0"/>
              </a:rPr>
              <a:t> </a:t>
            </a:r>
            <a:r>
              <a:rPr lang="en-US" i="1" dirty="0">
                <a:latin typeface="Arial" panose="020B0604020202020204" pitchFamily="34" charset="0"/>
              </a:rPr>
              <a:t>Rahul </a:t>
            </a:r>
            <a:r>
              <a:rPr lang="en-US" i="1" dirty="0" err="1">
                <a:latin typeface="Arial" panose="020B0604020202020204" pitchFamily="34" charset="0"/>
              </a:rPr>
              <a:t>Zaveri</a:t>
            </a:r>
            <a:r>
              <a:rPr lang="en-US" i="1" dirty="0">
                <a:latin typeface="Arial" panose="020B0604020202020204" pitchFamily="34" charset="0"/>
              </a:rPr>
              <a:t> et al., 2018</a:t>
            </a:r>
            <a:endParaRPr lang="en-US" i="1" dirty="0"/>
          </a:p>
        </p:txBody>
      </p:sp>
    </p:spTree>
    <p:extLst>
      <p:ext uri="{BB962C8B-B14F-4D97-AF65-F5344CB8AC3E}">
        <p14:creationId xmlns:p14="http://schemas.microsoft.com/office/powerpoint/2010/main" val="382374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8600"/>
            <a:ext cx="9144000" cy="1384897"/>
          </a:xfrm>
          <a:prstGeom prst="rect">
            <a:avLst/>
          </a:prstGeom>
          <a:solidFill>
            <a:schemeClr val="tx1"/>
          </a:solidFill>
          <a:ln w="25400">
            <a:noFill/>
          </a:ln>
        </p:spPr>
        <p:txBody>
          <a:bodyPr wrap="square" lIns="91407" tIns="45704" rIns="91407" bIns="228519" rtlCol="0">
            <a:spAutoFit/>
          </a:bodyPr>
          <a:lstStyle/>
          <a:p>
            <a:pPr algn="ctr" defTabSz="914079"/>
            <a:r>
              <a:rPr lang="en-US" sz="3600" dirty="0">
                <a:solidFill>
                  <a:prstClr val="white"/>
                </a:solidFill>
                <a:latin typeface="Times New Roman" pitchFamily="18" charset="0"/>
                <a:cs typeface="Times New Roman" pitchFamily="18" charset="0"/>
              </a:rPr>
              <a:t>Transverse Transects of Urban Plume</a:t>
            </a:r>
          </a:p>
          <a:p>
            <a:pPr algn="ctr" defTabSz="914079"/>
            <a:r>
              <a:rPr lang="en-US" sz="3600" i="1" dirty="0">
                <a:solidFill>
                  <a:prstClr val="white"/>
                </a:solidFill>
                <a:latin typeface="Times New Roman" pitchFamily="18" charset="0"/>
                <a:cs typeface="Times New Roman" pitchFamily="18" charset="0"/>
              </a:rPr>
              <a:t>500 m, 11 AM local, 13 March 2014</a:t>
            </a:r>
          </a:p>
        </p:txBody>
      </p:sp>
      <p:sp>
        <p:nvSpPr>
          <p:cNvPr id="6" name="TextBox 5"/>
          <p:cNvSpPr txBox="1"/>
          <p:nvPr/>
        </p:nvSpPr>
        <p:spPr>
          <a:xfrm>
            <a:off x="0" y="6027003"/>
            <a:ext cx="9144000" cy="830997"/>
          </a:xfrm>
          <a:prstGeom prst="rect">
            <a:avLst/>
          </a:prstGeom>
          <a:solidFill>
            <a:schemeClr val="tx1"/>
          </a:solidFill>
          <a:ln w="25400">
            <a:noFill/>
          </a:ln>
        </p:spPr>
        <p:txBody>
          <a:bodyPr wrap="square" lIns="91407" tIns="45704" rIns="91407" bIns="228519" rtlCol="0">
            <a:spAutoFit/>
          </a:bodyPr>
          <a:lstStyle/>
          <a:p>
            <a:pPr algn="ctr" defTabSz="914079"/>
            <a:r>
              <a:rPr lang="en-US" sz="3600" dirty="0">
                <a:solidFill>
                  <a:prstClr val="white"/>
                </a:solidFill>
                <a:latin typeface="Times New Roman" pitchFamily="18" charset="0"/>
                <a:cs typeface="Times New Roman" pitchFamily="18" charset="0"/>
              </a:rPr>
              <a:t> </a:t>
            </a:r>
          </a:p>
        </p:txBody>
      </p:sp>
      <p:grpSp>
        <p:nvGrpSpPr>
          <p:cNvPr id="2" name="Group 1"/>
          <p:cNvGrpSpPr/>
          <p:nvPr/>
        </p:nvGrpSpPr>
        <p:grpSpPr>
          <a:xfrm>
            <a:off x="228600" y="2020421"/>
            <a:ext cx="8686800" cy="3770779"/>
            <a:chOff x="633558" y="1477329"/>
            <a:chExt cx="7215041" cy="3022298"/>
          </a:xfrm>
        </p:grpSpPr>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3558" y="1477329"/>
              <a:ext cx="3901439" cy="2953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00599" y="1478042"/>
              <a:ext cx="3048000" cy="302158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228600" y="6199108"/>
            <a:ext cx="8610600" cy="369332"/>
          </a:xfrm>
          <a:prstGeom prst="rect">
            <a:avLst/>
          </a:prstGeom>
          <a:noFill/>
        </p:spPr>
        <p:txBody>
          <a:bodyPr wrap="square" rtlCol="0">
            <a:spAutoFit/>
          </a:bodyPr>
          <a:lstStyle/>
          <a:p>
            <a:pPr defTabSz="914079"/>
            <a:r>
              <a:rPr lang="en-US" dirty="0">
                <a:solidFill>
                  <a:prstClr val="white"/>
                </a:solidFill>
                <a:latin typeface="Times New Roman" panose="02020603050405020304" pitchFamily="18" charset="0"/>
                <a:cs typeface="Times New Roman" panose="02020603050405020304" pitchFamily="18" charset="0"/>
              </a:rPr>
              <a:t>Data Sources: Mei Fan, Stephen Springston, IARA Experiment, DOE AAF G1 Platform</a:t>
            </a:r>
          </a:p>
        </p:txBody>
      </p:sp>
    </p:spTree>
    <p:extLst>
      <p:ext uri="{BB962C8B-B14F-4D97-AF65-F5344CB8AC3E}">
        <p14:creationId xmlns:p14="http://schemas.microsoft.com/office/powerpoint/2010/main" val="2804747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212" y="99703"/>
            <a:ext cx="8179308" cy="1500497"/>
          </a:xfrm>
          <a:prstGeom prst="rect">
            <a:avLst/>
          </a:prstGeom>
        </p:spPr>
      </p:pic>
      <p:pic>
        <p:nvPicPr>
          <p:cNvPr id="3" name="Picture 2"/>
          <p:cNvPicPr>
            <a:picLocks noChangeAspect="1"/>
          </p:cNvPicPr>
          <p:nvPr/>
        </p:nvPicPr>
        <p:blipFill>
          <a:blip r:embed="rId3"/>
          <a:stretch>
            <a:fillRect/>
          </a:stretch>
        </p:blipFill>
        <p:spPr>
          <a:xfrm>
            <a:off x="5020326" y="2414016"/>
            <a:ext cx="3750998" cy="2566977"/>
          </a:xfrm>
          <a:prstGeom prst="rect">
            <a:avLst/>
          </a:prstGeom>
        </p:spPr>
      </p:pic>
      <p:pic>
        <p:nvPicPr>
          <p:cNvPr id="4" name="Picture 3"/>
          <p:cNvPicPr>
            <a:picLocks noChangeAspect="1"/>
          </p:cNvPicPr>
          <p:nvPr/>
        </p:nvPicPr>
        <p:blipFill>
          <a:blip r:embed="rId4"/>
          <a:stretch>
            <a:fillRect/>
          </a:stretch>
        </p:blipFill>
        <p:spPr>
          <a:xfrm>
            <a:off x="267204" y="1920240"/>
            <a:ext cx="4274420" cy="4776357"/>
          </a:xfrm>
          <a:prstGeom prst="rect">
            <a:avLst/>
          </a:prstGeom>
        </p:spPr>
      </p:pic>
      <p:sp>
        <p:nvSpPr>
          <p:cNvPr id="5" name="Rectangle 4"/>
          <p:cNvSpPr/>
          <p:nvPr/>
        </p:nvSpPr>
        <p:spPr>
          <a:xfrm>
            <a:off x="4980936" y="5260354"/>
            <a:ext cx="3963654" cy="1169551"/>
          </a:xfrm>
          <a:prstGeom prst="rect">
            <a:avLst/>
          </a:prstGeom>
        </p:spPr>
        <p:txBody>
          <a:bodyPr wrap="square">
            <a:spAutoFit/>
          </a:bodyPr>
          <a:lstStyle/>
          <a:p>
            <a:r>
              <a:rPr lang="en-US" sz="1400" dirty="0">
                <a:solidFill>
                  <a:srgbClr val="000000"/>
                </a:solidFill>
              </a:rPr>
              <a:t>Box and whisker representations of the G-1 AMS data for both the wet and dry seasons (top panel), average particle chemical composition for each flight (middle panel), and average aerosol chemical composition for all flights (bottom). </a:t>
            </a:r>
            <a:endParaRPr lang="en-US" sz="1400" dirty="0"/>
          </a:p>
        </p:txBody>
      </p:sp>
    </p:spTree>
    <p:extLst>
      <p:ext uri="{BB962C8B-B14F-4D97-AF65-F5344CB8AC3E}">
        <p14:creationId xmlns:p14="http://schemas.microsoft.com/office/powerpoint/2010/main" val="2772991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47710" y="0"/>
            <a:ext cx="5036269" cy="6757552"/>
          </a:xfrm>
          <a:prstGeom prst="rect">
            <a:avLst/>
          </a:prstGeom>
        </p:spPr>
      </p:pic>
      <p:sp>
        <p:nvSpPr>
          <p:cNvPr id="3" name="Rectangle 2"/>
          <p:cNvSpPr/>
          <p:nvPr/>
        </p:nvSpPr>
        <p:spPr>
          <a:xfrm>
            <a:off x="361188" y="3519529"/>
            <a:ext cx="3072384" cy="2492990"/>
          </a:xfrm>
          <a:prstGeom prst="rect">
            <a:avLst/>
          </a:prstGeom>
        </p:spPr>
        <p:txBody>
          <a:bodyPr wrap="square">
            <a:spAutoFit/>
          </a:bodyPr>
          <a:lstStyle/>
          <a:p>
            <a:r>
              <a:rPr lang="en-US" sz="1200" dirty="0">
                <a:solidFill>
                  <a:srgbClr val="000000"/>
                </a:solidFill>
              </a:rPr>
              <a:t>Time traces of relevant quantities on March 13th, 2014 flight. AMS data uses the HR-analysis routine described in the literature to minimize interferences (Aiken et al., 2007). Note the mass of inorganic species (SO4, NO3, NH4) has been multiplied by a factor of five to improve the figure clarity. PTR-MS signal at m/z 69 corresponds to isoprene, m/z 71 corresponds to the sum of methylvinyl ketone (MVK), methacrolein (MACR), and isoprene hydroxyhydroperoxide (ISOPOOH), all oxidation products of isoprene, and m/z 79 corresponds to benzene. </a:t>
            </a:r>
            <a:endParaRPr lang="en-US" sz="1200" dirty="0"/>
          </a:p>
        </p:txBody>
      </p:sp>
      <p:pic>
        <p:nvPicPr>
          <p:cNvPr id="4" name="Picture 3"/>
          <p:cNvPicPr>
            <a:picLocks noChangeAspect="1"/>
          </p:cNvPicPr>
          <p:nvPr/>
        </p:nvPicPr>
        <p:blipFill>
          <a:blip r:embed="rId3"/>
          <a:stretch>
            <a:fillRect/>
          </a:stretch>
        </p:blipFill>
        <p:spPr>
          <a:xfrm>
            <a:off x="105156" y="235620"/>
            <a:ext cx="3895344" cy="714603"/>
          </a:xfrm>
          <a:prstGeom prst="rect">
            <a:avLst/>
          </a:prstGeom>
        </p:spPr>
      </p:pic>
    </p:spTree>
    <p:extLst>
      <p:ext uri="{BB962C8B-B14F-4D97-AF65-F5344CB8AC3E}">
        <p14:creationId xmlns:p14="http://schemas.microsoft.com/office/powerpoint/2010/main" val="439396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52560" y="227372"/>
            <a:ext cx="4775453" cy="6630628"/>
          </a:xfrm>
          <a:prstGeom prst="rect">
            <a:avLst/>
          </a:prstGeom>
        </p:spPr>
      </p:pic>
      <p:sp>
        <p:nvSpPr>
          <p:cNvPr id="3" name="Rectangle 2"/>
          <p:cNvSpPr/>
          <p:nvPr/>
        </p:nvSpPr>
        <p:spPr>
          <a:xfrm>
            <a:off x="114300" y="2603468"/>
            <a:ext cx="3771900" cy="830997"/>
          </a:xfrm>
          <a:prstGeom prst="rect">
            <a:avLst/>
          </a:prstGeom>
        </p:spPr>
        <p:txBody>
          <a:bodyPr wrap="square">
            <a:spAutoFit/>
          </a:bodyPr>
          <a:lstStyle/>
          <a:p>
            <a:r>
              <a:rPr lang="en-US" sz="1200" dirty="0">
                <a:solidFill>
                  <a:srgbClr val="000000"/>
                </a:solidFill>
              </a:rPr>
              <a:t>PMF analysis of the organic aerosol on the March 13th 2014 flight. The PMF analysis utilized the high resolution dataset. All data from the wet season were included in the analysis. </a:t>
            </a:r>
            <a:endParaRPr lang="en-US" sz="1200" dirty="0"/>
          </a:p>
        </p:txBody>
      </p:sp>
      <p:pic>
        <p:nvPicPr>
          <p:cNvPr id="4" name="Picture 3"/>
          <p:cNvPicPr>
            <a:picLocks noChangeAspect="1"/>
          </p:cNvPicPr>
          <p:nvPr/>
        </p:nvPicPr>
        <p:blipFill>
          <a:blip r:embed="rId3"/>
          <a:stretch>
            <a:fillRect/>
          </a:stretch>
        </p:blipFill>
        <p:spPr>
          <a:xfrm>
            <a:off x="114300" y="130464"/>
            <a:ext cx="4024062" cy="738216"/>
          </a:xfrm>
          <a:prstGeom prst="rect">
            <a:avLst/>
          </a:prstGeom>
        </p:spPr>
      </p:pic>
    </p:spTree>
    <p:extLst>
      <p:ext uri="{BB962C8B-B14F-4D97-AF65-F5344CB8AC3E}">
        <p14:creationId xmlns:p14="http://schemas.microsoft.com/office/powerpoint/2010/main" val="125611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0B8E54-A5C7-41AF-B1E5-12D912915D5D}"/>
              </a:ext>
            </a:extLst>
          </p:cNvPr>
          <p:cNvPicPr>
            <a:picLocks noChangeAspect="1"/>
          </p:cNvPicPr>
          <p:nvPr/>
        </p:nvPicPr>
        <p:blipFill>
          <a:blip r:embed="rId2"/>
          <a:stretch>
            <a:fillRect/>
          </a:stretch>
        </p:blipFill>
        <p:spPr>
          <a:xfrm>
            <a:off x="0" y="-99894"/>
            <a:ext cx="9144000" cy="6957893"/>
          </a:xfrm>
          <a:prstGeom prst="rect">
            <a:avLst/>
          </a:prstGeom>
        </p:spPr>
      </p:pic>
      <p:sp>
        <p:nvSpPr>
          <p:cNvPr id="5" name="TextBox 4">
            <a:extLst>
              <a:ext uri="{FF2B5EF4-FFF2-40B4-BE49-F238E27FC236}">
                <a16:creationId xmlns:a16="http://schemas.microsoft.com/office/drawing/2014/main" id="{5E80356A-6E75-42D7-86E5-3A69179BDBD2}"/>
              </a:ext>
            </a:extLst>
          </p:cNvPr>
          <p:cNvSpPr txBox="1"/>
          <p:nvPr/>
        </p:nvSpPr>
        <p:spPr>
          <a:xfrm>
            <a:off x="261257" y="6416168"/>
            <a:ext cx="2542812" cy="276999"/>
          </a:xfrm>
          <a:prstGeom prst="rect">
            <a:avLst/>
          </a:prstGeom>
          <a:noFill/>
        </p:spPr>
        <p:txBody>
          <a:bodyPr wrap="none" rtlCol="0">
            <a:spAutoFit/>
          </a:bodyPr>
          <a:lstStyle/>
          <a:p>
            <a:r>
              <a:rPr lang="pt-BR" sz="1200" i="1" dirty="0"/>
              <a:t>Shrivastava et al., Nature Comm 2019</a:t>
            </a:r>
          </a:p>
        </p:txBody>
      </p:sp>
    </p:spTree>
    <p:extLst>
      <p:ext uri="{BB962C8B-B14F-4D97-AF65-F5344CB8AC3E}">
        <p14:creationId xmlns:p14="http://schemas.microsoft.com/office/powerpoint/2010/main" val="1028637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864" y="233844"/>
            <a:ext cx="5760973" cy="1613244"/>
          </a:xfrm>
          <a:prstGeom prst="rect">
            <a:avLst/>
          </a:prstGeom>
        </p:spPr>
      </p:pic>
      <p:pic>
        <p:nvPicPr>
          <p:cNvPr id="3" name="Picture 2"/>
          <p:cNvPicPr>
            <a:picLocks noChangeAspect="1"/>
          </p:cNvPicPr>
          <p:nvPr/>
        </p:nvPicPr>
        <p:blipFill>
          <a:blip r:embed="rId3"/>
          <a:stretch>
            <a:fillRect/>
          </a:stretch>
        </p:blipFill>
        <p:spPr>
          <a:xfrm>
            <a:off x="246888" y="1997574"/>
            <a:ext cx="5568696" cy="2449641"/>
          </a:xfrm>
          <a:prstGeom prst="rect">
            <a:avLst/>
          </a:prstGeom>
        </p:spPr>
      </p:pic>
      <p:sp>
        <p:nvSpPr>
          <p:cNvPr id="4" name="Rectangle 3"/>
          <p:cNvSpPr/>
          <p:nvPr/>
        </p:nvSpPr>
        <p:spPr>
          <a:xfrm>
            <a:off x="5943600" y="2147349"/>
            <a:ext cx="2932612" cy="19543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Fig.1.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 OA measured along aircraft flight transects at 500-m altitude on March 13 (orange) and model-predicted OA, as described in the text. (b) Measured and model predicted average percent enhancement in plume compared to background organic aerosol on 4 different flight transects, as marked in (a). Bars represent measurements while symbols represent a model-predicted increase of OA within Manaus plume compared to background conditions</a:t>
            </a:r>
          </a:p>
        </p:txBody>
      </p:sp>
      <p:pic>
        <p:nvPicPr>
          <p:cNvPr id="5" name="Picture 4"/>
          <p:cNvPicPr>
            <a:picLocks noChangeAspect="1"/>
          </p:cNvPicPr>
          <p:nvPr/>
        </p:nvPicPr>
        <p:blipFill>
          <a:blip r:embed="rId4"/>
          <a:stretch>
            <a:fillRect/>
          </a:stretch>
        </p:blipFill>
        <p:spPr>
          <a:xfrm>
            <a:off x="134789" y="4646532"/>
            <a:ext cx="6270584" cy="1935330"/>
          </a:xfrm>
          <a:prstGeom prst="rect">
            <a:avLst/>
          </a:prstGeom>
        </p:spPr>
      </p:pic>
      <p:sp>
        <p:nvSpPr>
          <p:cNvPr id="6" name="Rectangle 5"/>
          <p:cNvSpPr/>
          <p:nvPr/>
        </p:nvSpPr>
        <p:spPr>
          <a:xfrm>
            <a:off x="6300215" y="4498352"/>
            <a:ext cx="2690541"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WRF-Chem simulations showing (a) Biogenic SOA when all emissions are on (b) Biogenic SOA when biogenic VOC emissions are on but Manaus emissions are turned off (c) Biogenic SOA enhancement factor calculated as the ratio of two simulations with Manaus emissions turned on/off i.e. (a)/(b). WRF-Chem predictions are at ~500 m altitude, averaged during the afternoon (16-20 UTC = 12-16 local time) of March 13, 2014.</a:t>
            </a:r>
          </a:p>
        </p:txBody>
      </p:sp>
      <p:pic>
        <p:nvPicPr>
          <p:cNvPr id="7" name="Picture 6"/>
          <p:cNvPicPr>
            <a:picLocks noChangeAspect="1"/>
          </p:cNvPicPr>
          <p:nvPr/>
        </p:nvPicPr>
        <p:blipFill>
          <a:blip r:embed="rId5"/>
          <a:stretch>
            <a:fillRect/>
          </a:stretch>
        </p:blipFill>
        <p:spPr>
          <a:xfrm>
            <a:off x="5837607" y="141117"/>
            <a:ext cx="2975627" cy="1914792"/>
          </a:xfrm>
          <a:prstGeom prst="rect">
            <a:avLst/>
          </a:prstGeom>
        </p:spPr>
      </p:pic>
    </p:spTree>
    <p:extLst>
      <p:ext uri="{BB962C8B-B14F-4D97-AF65-F5344CB8AC3E}">
        <p14:creationId xmlns:p14="http://schemas.microsoft.com/office/powerpoint/2010/main" val="534077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38728" y="229254"/>
            <a:ext cx="5478376" cy="2973766"/>
          </a:xfrm>
          <a:prstGeom prst="rect">
            <a:avLst/>
          </a:prstGeom>
        </p:spPr>
      </p:pic>
      <p:sp>
        <p:nvSpPr>
          <p:cNvPr id="3" name="Rectangle 2"/>
          <p:cNvSpPr/>
          <p:nvPr/>
        </p:nvSpPr>
        <p:spPr>
          <a:xfrm>
            <a:off x="102115" y="981774"/>
            <a:ext cx="3500621" cy="1938992"/>
          </a:xfrm>
          <a:prstGeom prst="rect">
            <a:avLst/>
          </a:prstGeom>
        </p:spPr>
        <p:txBody>
          <a:bodyPr wrap="square">
            <a:spAutoFit/>
          </a:bodyPr>
          <a:lstStyle/>
          <a:p>
            <a:r>
              <a:rPr lang="en-US" sz="1200" b="1" dirty="0"/>
              <a:t>Fig. 3. </a:t>
            </a:r>
            <a:r>
              <a:rPr lang="en-US" sz="1200" dirty="0"/>
              <a:t>WRF-Chem simulated concentrations of NOx (</a:t>
            </a:r>
            <a:r>
              <a:rPr lang="en-US" sz="1200" dirty="0" err="1"/>
              <a:t>ppbv</a:t>
            </a:r>
            <a:r>
              <a:rPr lang="en-US" sz="1200" dirty="0"/>
              <a:t>), O3 (</a:t>
            </a:r>
            <a:r>
              <a:rPr lang="en-US" sz="1200" dirty="0" err="1"/>
              <a:t>ppbv</a:t>
            </a:r>
            <a:r>
              <a:rPr lang="en-US" sz="1200" dirty="0"/>
              <a:t>) and OH (106 molecule cm- 3) for an altitude of ~500 m, averaged during the afternoon (16-20 UTC) of March 13, 2014. Top panels show simulations with all emissions on, while bottom panels show simulations with biogenic emissions on but Manaus emissions off. A comparison of top and bottom panels demonstrates how NOx and oxidants are greatly enhanced by the Manaus plume within the  otherwise pristine Amazon</a:t>
            </a:r>
          </a:p>
        </p:txBody>
      </p:sp>
      <p:pic>
        <p:nvPicPr>
          <p:cNvPr id="4" name="Picture 3"/>
          <p:cNvPicPr>
            <a:picLocks noChangeAspect="1"/>
          </p:cNvPicPr>
          <p:nvPr/>
        </p:nvPicPr>
        <p:blipFill>
          <a:blip r:embed="rId3"/>
          <a:stretch>
            <a:fillRect/>
          </a:stretch>
        </p:blipFill>
        <p:spPr>
          <a:xfrm>
            <a:off x="-1" y="142386"/>
            <a:ext cx="2626287" cy="735438"/>
          </a:xfrm>
          <a:prstGeom prst="rect">
            <a:avLst/>
          </a:prstGeom>
        </p:spPr>
      </p:pic>
      <p:pic>
        <p:nvPicPr>
          <p:cNvPr id="5" name="Picture 4"/>
          <p:cNvPicPr>
            <a:picLocks noChangeAspect="1"/>
          </p:cNvPicPr>
          <p:nvPr/>
        </p:nvPicPr>
        <p:blipFill>
          <a:blip r:embed="rId4"/>
          <a:stretch>
            <a:fillRect/>
          </a:stretch>
        </p:blipFill>
        <p:spPr>
          <a:xfrm>
            <a:off x="102115" y="3355848"/>
            <a:ext cx="6572137" cy="3340118"/>
          </a:xfrm>
          <a:prstGeom prst="rect">
            <a:avLst/>
          </a:prstGeom>
        </p:spPr>
      </p:pic>
      <p:sp>
        <p:nvSpPr>
          <p:cNvPr id="6" name="Rectangle 5"/>
          <p:cNvSpPr/>
          <p:nvPr/>
        </p:nvSpPr>
        <p:spPr>
          <a:xfrm>
            <a:off x="6793992" y="3464312"/>
            <a:ext cx="2223112" cy="3046988"/>
          </a:xfrm>
          <a:prstGeom prst="rect">
            <a:avLst/>
          </a:prstGeom>
        </p:spPr>
        <p:txBody>
          <a:bodyPr wrap="square">
            <a:spAutoFit/>
          </a:bodyPr>
          <a:lstStyle/>
          <a:p>
            <a:r>
              <a:rPr lang="en-US" sz="1200" dirty="0"/>
              <a:t>Aircraft-measured and WRF-Chem simulated median values of absolute OA concentrations in-plume and at background locations. Calculations are shown for individual flight transects on 13 March 2014, since the aircraft clearly identified the plume evolution on this day, as described in the text. An  Average across all flight transects is shown for March 14 and 16, and the modeled plume was determined by scanning all radial locations downwind T1 site</a:t>
            </a:r>
          </a:p>
        </p:txBody>
      </p:sp>
    </p:spTree>
    <p:extLst>
      <p:ext uri="{BB962C8B-B14F-4D97-AF65-F5344CB8AC3E}">
        <p14:creationId xmlns:p14="http://schemas.microsoft.com/office/powerpoint/2010/main" val="738014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36" y="0"/>
            <a:ext cx="9171871" cy="6858000"/>
          </a:xfrm>
          <a:prstGeom prst="rect">
            <a:avLst/>
          </a:prstGeom>
        </p:spPr>
      </p:pic>
    </p:spTree>
    <p:extLst>
      <p:ext uri="{BB962C8B-B14F-4D97-AF65-F5344CB8AC3E}">
        <p14:creationId xmlns:p14="http://schemas.microsoft.com/office/powerpoint/2010/main" val="3672447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79762"/>
            <a:ext cx="8763000" cy="567998"/>
          </a:xfrm>
        </p:spPr>
        <p:txBody>
          <a:bodyPr>
            <a:noAutofit/>
          </a:bodyPr>
          <a:lstStyle/>
          <a:p>
            <a:pPr algn="ctr"/>
            <a:r>
              <a:rPr lang="en-US" sz="3600" b="1" dirty="0">
                <a:latin typeface="+mn-lt"/>
              </a:rPr>
              <a:t>How particles are produced in Amazonia?</a:t>
            </a:r>
          </a:p>
        </p:txBody>
      </p:sp>
      <p:sp>
        <p:nvSpPr>
          <p:cNvPr id="12" name="TextBox 11"/>
          <p:cNvSpPr txBox="1"/>
          <p:nvPr/>
        </p:nvSpPr>
        <p:spPr>
          <a:xfrm>
            <a:off x="99503" y="1639842"/>
            <a:ext cx="1910129" cy="1015663"/>
          </a:xfrm>
          <a:prstGeom prst="rect">
            <a:avLst/>
          </a:prstGeom>
          <a:noFill/>
        </p:spPr>
        <p:txBody>
          <a:bodyPr wrap="square" rtlCol="0">
            <a:spAutoFit/>
          </a:bodyPr>
          <a:lstStyle/>
          <a:p>
            <a:r>
              <a:rPr lang="en-US" sz="2000" dirty="0"/>
              <a:t>T0 site (ATTO)  </a:t>
            </a:r>
          </a:p>
          <a:p>
            <a:r>
              <a:rPr lang="en-US" sz="2000" dirty="0"/>
              <a:t>(All data)</a:t>
            </a:r>
          </a:p>
          <a:p>
            <a:r>
              <a:rPr lang="en-US" sz="2000" i="1" dirty="0"/>
              <a:t>N</a:t>
            </a:r>
            <a:r>
              <a:rPr lang="en-US" sz="2000" dirty="0"/>
              <a:t>: ~320 cm</a:t>
            </a:r>
            <a:r>
              <a:rPr lang="en-US" sz="2000" baseline="30000" dirty="0"/>
              <a:t>-3</a:t>
            </a:r>
          </a:p>
        </p:txBody>
      </p:sp>
      <p:grpSp>
        <p:nvGrpSpPr>
          <p:cNvPr id="19" name="Group 18"/>
          <p:cNvGrpSpPr/>
          <p:nvPr/>
        </p:nvGrpSpPr>
        <p:grpSpPr>
          <a:xfrm>
            <a:off x="1959449" y="918949"/>
            <a:ext cx="6657975" cy="2625061"/>
            <a:chOff x="1952625" y="762000"/>
            <a:chExt cx="6657975" cy="2625061"/>
          </a:xfrm>
        </p:grpSpPr>
        <p:sp>
          <p:nvSpPr>
            <p:cNvPr id="9" name="TextBox 8"/>
            <p:cNvSpPr txBox="1"/>
            <p:nvPr/>
          </p:nvSpPr>
          <p:spPr>
            <a:xfrm>
              <a:off x="4898433" y="3048507"/>
              <a:ext cx="604653" cy="338554"/>
            </a:xfrm>
            <a:prstGeom prst="rect">
              <a:avLst/>
            </a:prstGeom>
            <a:noFill/>
          </p:spPr>
          <p:txBody>
            <a:bodyPr wrap="none" rtlCol="0">
              <a:spAutoFit/>
            </a:bodyPr>
            <a:lstStyle/>
            <a:p>
              <a:r>
                <a:rPr lang="en-US" sz="1600" dirty="0"/>
                <a:t>UTC</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1009650"/>
              <a:ext cx="665797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bwMode="auto">
            <a:xfrm>
              <a:off x="4648200" y="1134483"/>
              <a:ext cx="30399" cy="1574598"/>
            </a:xfrm>
            <a:prstGeom prst="line">
              <a:avLst/>
            </a:prstGeom>
            <a:solidFill>
              <a:schemeClr val="accent1"/>
            </a:solidFill>
            <a:ln w="25400" cap="flat" cmpd="sng" algn="ctr">
              <a:solidFill>
                <a:schemeClr val="bg1"/>
              </a:solidFill>
              <a:prstDash val="dash"/>
              <a:round/>
              <a:headEnd type="none" w="med" len="med"/>
              <a:tailEnd type="none" w="med" len="med"/>
            </a:ln>
            <a:effectLst/>
          </p:spPr>
        </p:cxnSp>
        <p:cxnSp>
          <p:nvCxnSpPr>
            <p:cNvPr id="25" name="Straight Connector 24"/>
            <p:cNvCxnSpPr/>
            <p:nvPr/>
          </p:nvCxnSpPr>
          <p:spPr bwMode="auto">
            <a:xfrm>
              <a:off x="6934200" y="1143000"/>
              <a:ext cx="0" cy="1566081"/>
            </a:xfrm>
            <a:prstGeom prst="line">
              <a:avLst/>
            </a:prstGeom>
            <a:solidFill>
              <a:schemeClr val="accent1"/>
            </a:solidFill>
            <a:ln w="25400" cap="flat" cmpd="sng" algn="ctr">
              <a:solidFill>
                <a:schemeClr val="bg1"/>
              </a:solidFill>
              <a:prstDash val="dash"/>
              <a:round/>
              <a:headEnd type="none" w="med" len="med"/>
              <a:tailEnd type="none" w="med" len="med"/>
            </a:ln>
            <a:effectLst/>
          </p:spPr>
        </p:cxnSp>
        <p:sp>
          <p:nvSpPr>
            <p:cNvPr id="8" name="TextBox 7"/>
            <p:cNvSpPr txBox="1"/>
            <p:nvPr/>
          </p:nvSpPr>
          <p:spPr>
            <a:xfrm>
              <a:off x="3731973" y="762000"/>
              <a:ext cx="2631105" cy="400110"/>
            </a:xfrm>
            <a:prstGeom prst="rect">
              <a:avLst/>
            </a:prstGeom>
            <a:noFill/>
          </p:spPr>
          <p:txBody>
            <a:bodyPr wrap="none" rtlCol="0">
              <a:spAutoFit/>
            </a:bodyPr>
            <a:lstStyle/>
            <a:p>
              <a:r>
                <a:rPr lang="en-US" sz="2000" dirty="0"/>
                <a:t>Feb. 1- Mar. 31, 2014</a:t>
              </a:r>
            </a:p>
          </p:txBody>
        </p:sp>
        <p:cxnSp>
          <p:nvCxnSpPr>
            <p:cNvPr id="11" name="Straight Arrow Connector 10"/>
            <p:cNvCxnSpPr/>
            <p:nvPr/>
          </p:nvCxnSpPr>
          <p:spPr bwMode="auto">
            <a:xfrm flipV="1">
              <a:off x="6494532" y="2408720"/>
              <a:ext cx="439668" cy="1135"/>
            </a:xfrm>
            <a:prstGeom prst="straightConnector1">
              <a:avLst/>
            </a:prstGeom>
            <a:solidFill>
              <a:schemeClr val="accent1"/>
            </a:solidFill>
            <a:ln w="25400" cap="flat" cmpd="sng" algn="ctr">
              <a:solidFill>
                <a:schemeClr val="bg1"/>
              </a:solidFill>
              <a:prstDash val="solid"/>
              <a:round/>
              <a:headEnd type="none" w="med" len="med"/>
              <a:tailEnd type="stealth" w="lg" len="lg"/>
            </a:ln>
            <a:effectLst/>
          </p:spPr>
        </p:cxnSp>
        <p:sp>
          <p:nvSpPr>
            <p:cNvPr id="16" name="TextBox 15"/>
            <p:cNvSpPr txBox="1"/>
            <p:nvPr/>
          </p:nvSpPr>
          <p:spPr>
            <a:xfrm>
              <a:off x="5257800" y="2209800"/>
              <a:ext cx="1196161" cy="400110"/>
            </a:xfrm>
            <a:prstGeom prst="rect">
              <a:avLst/>
            </a:prstGeom>
            <a:noFill/>
          </p:spPr>
          <p:txBody>
            <a:bodyPr wrap="none" rtlCol="0">
              <a:spAutoFit/>
            </a:bodyPr>
            <a:lstStyle/>
            <a:p>
              <a:r>
                <a:rPr lang="en-US" sz="2000" dirty="0">
                  <a:solidFill>
                    <a:schemeClr val="bg1"/>
                  </a:solidFill>
                </a:rPr>
                <a:t>Day time</a:t>
              </a:r>
            </a:p>
          </p:txBody>
        </p:sp>
        <p:cxnSp>
          <p:nvCxnSpPr>
            <p:cNvPr id="22" name="Straight Arrow Connector 21"/>
            <p:cNvCxnSpPr/>
            <p:nvPr/>
          </p:nvCxnSpPr>
          <p:spPr bwMode="auto">
            <a:xfrm flipH="1" flipV="1">
              <a:off x="4678599" y="2419440"/>
              <a:ext cx="439668" cy="1135"/>
            </a:xfrm>
            <a:prstGeom prst="straightConnector1">
              <a:avLst/>
            </a:prstGeom>
            <a:solidFill>
              <a:schemeClr val="accent1"/>
            </a:solidFill>
            <a:ln w="25400" cap="flat" cmpd="sng" algn="ctr">
              <a:solidFill>
                <a:schemeClr val="bg1"/>
              </a:solidFill>
              <a:prstDash val="solid"/>
              <a:round/>
              <a:headEnd type="none" w="med" len="med"/>
              <a:tailEnd type="stealth" w="lg" len="lg"/>
            </a:ln>
            <a:effectLst/>
          </p:spPr>
        </p:cxnSp>
      </p:grpSp>
      <p:grpSp>
        <p:nvGrpSpPr>
          <p:cNvPr id="18" name="Group 17"/>
          <p:cNvGrpSpPr/>
          <p:nvPr/>
        </p:nvGrpSpPr>
        <p:grpSpPr>
          <a:xfrm>
            <a:off x="1935636" y="3875883"/>
            <a:ext cx="6657975" cy="2355895"/>
            <a:chOff x="1800225" y="857250"/>
            <a:chExt cx="6657975" cy="2355895"/>
          </a:xfrm>
        </p:grpSpPr>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25" y="857250"/>
              <a:ext cx="665797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4750062" y="2874591"/>
              <a:ext cx="604653" cy="338554"/>
            </a:xfrm>
            <a:prstGeom prst="rect">
              <a:avLst/>
            </a:prstGeom>
            <a:noFill/>
          </p:spPr>
          <p:txBody>
            <a:bodyPr wrap="none" rtlCol="0">
              <a:spAutoFit/>
            </a:bodyPr>
            <a:lstStyle/>
            <a:p>
              <a:r>
                <a:rPr lang="en-US" sz="1600" dirty="0"/>
                <a:t>UTC</a:t>
              </a:r>
            </a:p>
          </p:txBody>
        </p:sp>
        <p:cxnSp>
          <p:nvCxnSpPr>
            <p:cNvPr id="23" name="Straight Connector 22"/>
            <p:cNvCxnSpPr/>
            <p:nvPr/>
          </p:nvCxnSpPr>
          <p:spPr bwMode="auto">
            <a:xfrm>
              <a:off x="4495800" y="982083"/>
              <a:ext cx="0" cy="1475427"/>
            </a:xfrm>
            <a:prstGeom prst="line">
              <a:avLst/>
            </a:prstGeom>
            <a:solidFill>
              <a:schemeClr val="accent1"/>
            </a:solidFill>
            <a:ln w="25400" cap="flat" cmpd="sng" algn="ctr">
              <a:solidFill>
                <a:schemeClr val="bg1"/>
              </a:solidFill>
              <a:prstDash val="dash"/>
              <a:round/>
              <a:headEnd type="none" w="med" len="med"/>
              <a:tailEnd type="none" w="med" len="med"/>
            </a:ln>
            <a:effectLst/>
          </p:spPr>
        </p:cxnSp>
        <p:cxnSp>
          <p:nvCxnSpPr>
            <p:cNvPr id="24" name="Straight Connector 23"/>
            <p:cNvCxnSpPr/>
            <p:nvPr/>
          </p:nvCxnSpPr>
          <p:spPr bwMode="auto">
            <a:xfrm flipH="1">
              <a:off x="6751401" y="990600"/>
              <a:ext cx="30399" cy="1466910"/>
            </a:xfrm>
            <a:prstGeom prst="line">
              <a:avLst/>
            </a:prstGeom>
            <a:solidFill>
              <a:schemeClr val="accent1"/>
            </a:solidFill>
            <a:ln w="25400" cap="flat" cmpd="sng" algn="ctr">
              <a:solidFill>
                <a:schemeClr val="bg1"/>
              </a:solidFill>
              <a:prstDash val="dash"/>
              <a:round/>
              <a:headEnd type="none" w="med" len="med"/>
              <a:tailEnd type="none" w="med" len="med"/>
            </a:ln>
            <a:effectLst/>
          </p:spPr>
        </p:cxnSp>
        <p:cxnSp>
          <p:nvCxnSpPr>
            <p:cNvPr id="26" name="Straight Arrow Connector 25"/>
            <p:cNvCxnSpPr/>
            <p:nvPr/>
          </p:nvCxnSpPr>
          <p:spPr bwMode="auto">
            <a:xfrm flipV="1">
              <a:off x="6311733" y="2256320"/>
              <a:ext cx="439668" cy="1135"/>
            </a:xfrm>
            <a:prstGeom prst="straightConnector1">
              <a:avLst/>
            </a:prstGeom>
            <a:solidFill>
              <a:schemeClr val="accent1"/>
            </a:solidFill>
            <a:ln w="25400" cap="flat" cmpd="sng" algn="ctr">
              <a:solidFill>
                <a:schemeClr val="bg1"/>
              </a:solidFill>
              <a:prstDash val="solid"/>
              <a:round/>
              <a:headEnd type="none" w="med" len="med"/>
              <a:tailEnd type="stealth" w="lg" len="lg"/>
            </a:ln>
            <a:effectLst/>
          </p:spPr>
        </p:cxnSp>
        <p:sp>
          <p:nvSpPr>
            <p:cNvPr id="27" name="TextBox 26"/>
            <p:cNvSpPr txBox="1"/>
            <p:nvPr/>
          </p:nvSpPr>
          <p:spPr>
            <a:xfrm>
              <a:off x="5075001" y="2057400"/>
              <a:ext cx="1196161" cy="400110"/>
            </a:xfrm>
            <a:prstGeom prst="rect">
              <a:avLst/>
            </a:prstGeom>
            <a:noFill/>
          </p:spPr>
          <p:txBody>
            <a:bodyPr wrap="none" rtlCol="0">
              <a:spAutoFit/>
            </a:bodyPr>
            <a:lstStyle/>
            <a:p>
              <a:r>
                <a:rPr lang="en-US" sz="2000" dirty="0">
                  <a:solidFill>
                    <a:schemeClr val="bg1"/>
                  </a:solidFill>
                </a:rPr>
                <a:t>Day time</a:t>
              </a:r>
            </a:p>
          </p:txBody>
        </p:sp>
        <p:cxnSp>
          <p:nvCxnSpPr>
            <p:cNvPr id="28" name="Straight Arrow Connector 27"/>
            <p:cNvCxnSpPr/>
            <p:nvPr/>
          </p:nvCxnSpPr>
          <p:spPr bwMode="auto">
            <a:xfrm flipH="1" flipV="1">
              <a:off x="4495800" y="2267040"/>
              <a:ext cx="439668" cy="1135"/>
            </a:xfrm>
            <a:prstGeom prst="straightConnector1">
              <a:avLst/>
            </a:prstGeom>
            <a:solidFill>
              <a:schemeClr val="accent1"/>
            </a:solidFill>
            <a:ln w="25400" cap="flat" cmpd="sng" algn="ctr">
              <a:solidFill>
                <a:schemeClr val="bg1"/>
              </a:solidFill>
              <a:prstDash val="solid"/>
              <a:round/>
              <a:headEnd type="none" w="med" len="med"/>
              <a:tailEnd type="stealth" w="lg" len="lg"/>
            </a:ln>
            <a:effectLst/>
          </p:spPr>
        </p:cxnSp>
      </p:grpSp>
      <p:sp>
        <p:nvSpPr>
          <p:cNvPr id="29" name="TextBox 28"/>
          <p:cNvSpPr txBox="1"/>
          <p:nvPr/>
        </p:nvSpPr>
        <p:spPr>
          <a:xfrm>
            <a:off x="99503" y="4349127"/>
            <a:ext cx="1910129" cy="1015663"/>
          </a:xfrm>
          <a:prstGeom prst="rect">
            <a:avLst/>
          </a:prstGeom>
          <a:noFill/>
        </p:spPr>
        <p:txBody>
          <a:bodyPr wrap="square" rtlCol="0">
            <a:spAutoFit/>
          </a:bodyPr>
          <a:lstStyle/>
          <a:p>
            <a:r>
              <a:rPr lang="en-US" sz="2000" dirty="0"/>
              <a:t>T0 site (ATTO)  </a:t>
            </a:r>
          </a:p>
          <a:p>
            <a:r>
              <a:rPr lang="en-US" sz="2000" dirty="0"/>
              <a:t>(dry season)</a:t>
            </a:r>
          </a:p>
          <a:p>
            <a:r>
              <a:rPr lang="en-US" sz="2000" i="1" dirty="0"/>
              <a:t>N</a:t>
            </a:r>
            <a:r>
              <a:rPr lang="en-US" sz="2000" dirty="0"/>
              <a:t>: ~3100 cm</a:t>
            </a:r>
            <a:r>
              <a:rPr lang="en-US" sz="2000" baseline="30000" dirty="0"/>
              <a:t>-3</a:t>
            </a:r>
          </a:p>
        </p:txBody>
      </p:sp>
      <p:sp>
        <p:nvSpPr>
          <p:cNvPr id="5" name="TextBox 4"/>
          <p:cNvSpPr txBox="1"/>
          <p:nvPr/>
        </p:nvSpPr>
        <p:spPr>
          <a:xfrm>
            <a:off x="0" y="6081546"/>
            <a:ext cx="9066923" cy="461665"/>
          </a:xfrm>
          <a:prstGeom prst="rect">
            <a:avLst/>
          </a:prstGeom>
          <a:noFill/>
        </p:spPr>
        <p:txBody>
          <a:bodyPr wrap="square" rtlCol="0">
            <a:spAutoFit/>
          </a:bodyPr>
          <a:lstStyle/>
          <a:p>
            <a:pPr algn="ctr"/>
            <a:r>
              <a:rPr lang="en-US" sz="2400" b="1" dirty="0"/>
              <a:t>It rains a lot. Removal very high. How the particles are formed?</a:t>
            </a:r>
          </a:p>
        </p:txBody>
      </p:sp>
    </p:spTree>
    <p:extLst>
      <p:ext uri="{BB962C8B-B14F-4D97-AF65-F5344CB8AC3E}">
        <p14:creationId xmlns:p14="http://schemas.microsoft.com/office/powerpoint/2010/main" val="2996057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US" dirty="0"/>
              <a:t>Central Questions</a:t>
            </a:r>
          </a:p>
        </p:txBody>
      </p:sp>
      <p:sp>
        <p:nvSpPr>
          <p:cNvPr id="3" name="Content Placeholder 2"/>
          <p:cNvSpPr>
            <a:spLocks noGrp="1"/>
          </p:cNvSpPr>
          <p:nvPr>
            <p:ph idx="1"/>
          </p:nvPr>
        </p:nvSpPr>
        <p:spPr>
          <a:xfrm>
            <a:off x="323528" y="980728"/>
            <a:ext cx="8568952" cy="4525963"/>
          </a:xfrm>
        </p:spPr>
        <p:txBody>
          <a:bodyPr/>
          <a:lstStyle/>
          <a:p>
            <a:r>
              <a:rPr lang="en-US" dirty="0"/>
              <a:t>What controls the lifecycle – especially the sources – of aerosols in the pristine atmosphere?</a:t>
            </a:r>
          </a:p>
          <a:p>
            <a:r>
              <a:rPr lang="en-US" dirty="0"/>
              <a:t>How do secondary aerosol particles originate?</a:t>
            </a:r>
          </a:p>
          <a:p>
            <a:r>
              <a:rPr lang="en-US" dirty="0"/>
              <a:t>What is the role of nucleation “banana” events?</a:t>
            </a:r>
          </a:p>
        </p:txBody>
      </p:sp>
      <p:pic>
        <p:nvPicPr>
          <p:cNvPr id="4" name="Picture 3"/>
          <p:cNvPicPr>
            <a:picLocks noChangeAspect="1"/>
          </p:cNvPicPr>
          <p:nvPr/>
        </p:nvPicPr>
        <p:blipFill>
          <a:blip r:embed="rId2"/>
          <a:stretch>
            <a:fillRect/>
          </a:stretch>
        </p:blipFill>
        <p:spPr>
          <a:xfrm>
            <a:off x="971600" y="3742834"/>
            <a:ext cx="6480720" cy="2900852"/>
          </a:xfrm>
          <a:prstGeom prst="rect">
            <a:avLst/>
          </a:prstGeom>
        </p:spPr>
      </p:pic>
      <p:sp>
        <p:nvSpPr>
          <p:cNvPr id="5" name="TextBox 4"/>
          <p:cNvSpPr txBox="1"/>
          <p:nvPr/>
        </p:nvSpPr>
        <p:spPr>
          <a:xfrm>
            <a:off x="5507303" y="6597352"/>
            <a:ext cx="2089033" cy="338554"/>
          </a:xfrm>
          <a:prstGeom prst="rect">
            <a:avLst/>
          </a:prstGeom>
          <a:noFill/>
        </p:spPr>
        <p:txBody>
          <a:bodyPr wrap="none" rtlCol="0">
            <a:spAutoFit/>
          </a:bodyPr>
          <a:lstStyle/>
          <a:p>
            <a:r>
              <a:rPr lang="en-US" sz="1600" dirty="0"/>
              <a:t>(</a:t>
            </a:r>
            <a:r>
              <a:rPr lang="en-US" sz="1600" dirty="0" err="1"/>
              <a:t>Kerminen</a:t>
            </a:r>
            <a:r>
              <a:rPr lang="en-US" sz="1600" dirty="0"/>
              <a:t> et al., 2012)</a:t>
            </a:r>
          </a:p>
        </p:txBody>
      </p:sp>
    </p:spTree>
    <p:extLst>
      <p:ext uri="{BB962C8B-B14F-4D97-AF65-F5344CB8AC3E}">
        <p14:creationId xmlns:p14="http://schemas.microsoft.com/office/powerpoint/2010/main" val="4042815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677" y="6188620"/>
            <a:ext cx="204113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rPr>
              <a:t>Andi Andreae, 2016</a:t>
            </a:r>
          </a:p>
        </p:txBody>
      </p:sp>
      <p:grpSp>
        <p:nvGrpSpPr>
          <p:cNvPr id="4" name="Group 4"/>
          <p:cNvGrpSpPr>
            <a:grpSpLocks noChangeAspect="1"/>
          </p:cNvGrpSpPr>
          <p:nvPr/>
        </p:nvGrpSpPr>
        <p:grpSpPr bwMode="auto">
          <a:xfrm>
            <a:off x="-66675" y="0"/>
            <a:ext cx="9210675" cy="6864350"/>
            <a:chOff x="-42" y="0"/>
            <a:chExt cx="5802" cy="4324"/>
          </a:xfrm>
        </p:grpSpPr>
        <p:sp>
          <p:nvSpPr>
            <p:cNvPr id="5" name="AutoShape 3"/>
            <p:cNvSpPr>
              <a:spLocks noChangeAspect="1" noChangeArrowheads="1" noTextEdit="1"/>
            </p:cNvSpPr>
            <p:nvPr/>
          </p:nvSpPr>
          <p:spPr bwMode="auto">
            <a:xfrm>
              <a:off x="-42" y="0"/>
              <a:ext cx="5802" cy="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 y="0"/>
              <a:ext cx="5806" cy="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253806" y="6157153"/>
            <a:ext cx="375134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rPr>
              <a:t>Andi Andreae, Schneider, in prep 2016</a:t>
            </a:r>
          </a:p>
        </p:txBody>
      </p:sp>
      <p:sp>
        <p:nvSpPr>
          <p:cNvPr id="2" name="TextBox 1"/>
          <p:cNvSpPr txBox="1"/>
          <p:nvPr/>
        </p:nvSpPr>
        <p:spPr>
          <a:xfrm>
            <a:off x="-73025" y="-4763"/>
            <a:ext cx="9217025" cy="1323439"/>
          </a:xfrm>
          <a:prstGeom prst="rect">
            <a:avLst/>
          </a:prstGeom>
          <a:solidFill>
            <a:schemeClr val="bg1"/>
          </a:solidFill>
        </p:spPr>
        <p:txBody>
          <a:bodyPr wrap="square" rtlCol="0">
            <a:spAutoFit/>
          </a:bodyPr>
          <a:lstStyle/>
          <a:p>
            <a:pPr algn="ctr"/>
            <a:r>
              <a:rPr lang="en-US" sz="4000" b="1" dirty="0"/>
              <a:t>AMS Aerosol composition: Organics</a:t>
            </a:r>
            <a:br>
              <a:rPr lang="en-US" sz="4000" b="1" dirty="0"/>
            </a:br>
            <a:r>
              <a:rPr lang="en-US" sz="4000" b="1" dirty="0"/>
              <a:t>and nitrates. No sulfates</a:t>
            </a:r>
          </a:p>
        </p:txBody>
      </p:sp>
    </p:spTree>
    <p:extLst>
      <p:ext uri="{BB962C8B-B14F-4D97-AF65-F5344CB8AC3E}">
        <p14:creationId xmlns:p14="http://schemas.microsoft.com/office/powerpoint/2010/main" val="1027703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8524" y="284961"/>
            <a:ext cx="8395276" cy="922114"/>
          </a:xfrm>
        </p:spPr>
        <p:txBody>
          <a:bodyPr>
            <a:noAutofit/>
          </a:bodyPr>
          <a:lstStyle/>
          <a:p>
            <a:pPr algn="ctr"/>
            <a:r>
              <a:rPr lang="de-DE" sz="3000" b="1" dirty="0">
                <a:latin typeface="+mn-lt"/>
              </a:rPr>
              <a:t>Aging of organic aerosol – AC 13 Altitude &amp; f82 dependence</a:t>
            </a:r>
            <a:endParaRPr lang="en-US" sz="3000" b="1" dirty="0">
              <a:latin typeface="+mn-lt"/>
            </a:endParaRPr>
          </a:p>
        </p:txBody>
      </p:sp>
      <p:sp>
        <p:nvSpPr>
          <p:cNvPr id="4" name="Fußzeilenplatzhalt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 Schulz, ACRIDICON-CHUVA Meeting Mainz,</a:t>
            </a: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24" y="1898964"/>
            <a:ext cx="3903436" cy="42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898964"/>
            <a:ext cx="3911959" cy="42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2927832" y="1529632"/>
            <a:ext cx="3288336" cy="646331"/>
          </a:xfrm>
          <a:prstGeom prst="rect">
            <a:avLst/>
          </a:prstGeom>
          <a:solidFill>
            <a:schemeClr val="bg1"/>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Fresher</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organics</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high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altitudes</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high f82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Gerade Verbindung mit Pfeil 7"/>
          <p:cNvCxnSpPr>
            <a:stCxn id="7" idx="1"/>
          </p:cNvCxnSpPr>
          <p:nvPr/>
        </p:nvCxnSpPr>
        <p:spPr>
          <a:xfrm flipH="1">
            <a:off x="2483768" y="1852798"/>
            <a:ext cx="444064" cy="193624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a:stCxn id="7" idx="3"/>
          </p:cNvCxnSpPr>
          <p:nvPr/>
        </p:nvCxnSpPr>
        <p:spPr>
          <a:xfrm>
            <a:off x="6216168" y="1852798"/>
            <a:ext cx="300048" cy="193624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836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5944" y="262200"/>
            <a:ext cx="8486115" cy="830997"/>
          </a:xfrm>
          <a:prstGeom prst="rect">
            <a:avLst/>
          </a:prstGeom>
        </p:spPr>
        <p:txBody>
          <a:bodyPr wrap="square">
            <a:spAutoFit/>
          </a:bodyPr>
          <a:lstStyle/>
          <a:p>
            <a:pPr algn="ctr"/>
            <a:r>
              <a:rPr lang="en-US" sz="2400" dirty="0"/>
              <a:t>IEPOX tracer f82 against R44/43 for the lower troposphere (dark green, LT) and upper troposphere (light green, UT).</a:t>
            </a:r>
          </a:p>
        </p:txBody>
      </p:sp>
      <p:pic>
        <p:nvPicPr>
          <p:cNvPr id="6" name="Picture 5"/>
          <p:cNvPicPr>
            <a:picLocks noChangeAspect="1"/>
          </p:cNvPicPr>
          <p:nvPr/>
        </p:nvPicPr>
        <p:blipFill>
          <a:blip r:embed="rId2"/>
          <a:stretch>
            <a:fillRect/>
          </a:stretch>
        </p:blipFill>
        <p:spPr>
          <a:xfrm>
            <a:off x="1946372" y="1313111"/>
            <a:ext cx="5682690" cy="5037560"/>
          </a:xfrm>
          <a:prstGeom prst="rect">
            <a:avLst/>
          </a:prstGeom>
        </p:spPr>
      </p:pic>
      <p:sp>
        <p:nvSpPr>
          <p:cNvPr id="7" name="TextBox 6"/>
          <p:cNvSpPr txBox="1"/>
          <p:nvPr/>
        </p:nvSpPr>
        <p:spPr>
          <a:xfrm>
            <a:off x="908222" y="6251817"/>
            <a:ext cx="7561429" cy="461665"/>
          </a:xfrm>
          <a:prstGeom prst="rect">
            <a:avLst/>
          </a:prstGeom>
          <a:noFill/>
        </p:spPr>
        <p:txBody>
          <a:bodyPr wrap="none" rtlCol="0">
            <a:spAutoFit/>
          </a:bodyPr>
          <a:lstStyle/>
          <a:p>
            <a:r>
              <a:rPr lang="en-US" sz="2400" i="1" dirty="0"/>
              <a:t>High altitude aerosols are fresh and mostly IEPOX derived…</a:t>
            </a:r>
          </a:p>
        </p:txBody>
      </p:sp>
    </p:spTree>
    <p:extLst>
      <p:ext uri="{BB962C8B-B14F-4D97-AF65-F5344CB8AC3E}">
        <p14:creationId xmlns:p14="http://schemas.microsoft.com/office/powerpoint/2010/main" val="3110441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1"/>
            <a:ext cx="9144000" cy="6873146"/>
          </a:xfrm>
          <a:prstGeom prst="rect">
            <a:avLst/>
          </a:prstGeom>
        </p:spPr>
      </p:pic>
      <p:sp>
        <p:nvSpPr>
          <p:cNvPr id="6" name="TextBox 5"/>
          <p:cNvSpPr txBox="1"/>
          <p:nvPr/>
        </p:nvSpPr>
        <p:spPr>
          <a:xfrm>
            <a:off x="454851" y="-8077"/>
            <a:ext cx="8131906" cy="461665"/>
          </a:xfrm>
          <a:prstGeom prst="rect">
            <a:avLst/>
          </a:prstGeom>
          <a:solidFill>
            <a:srgbClr val="FFFF00"/>
          </a:solidFill>
        </p:spPr>
        <p:txBody>
          <a:bodyPr wrap="none" rtlCol="0">
            <a:spAutoFit/>
          </a:bodyPr>
          <a:lstStyle/>
          <a:p>
            <a:pPr algn="ctr" fontAlgn="base">
              <a:spcBef>
                <a:spcPct val="0"/>
              </a:spcBef>
              <a:spcAft>
                <a:spcPct val="0"/>
              </a:spcAft>
            </a:pPr>
            <a:r>
              <a:rPr lang="en-US" sz="2400" dirty="0">
                <a:solidFill>
                  <a:srgbClr val="000000"/>
                </a:solidFill>
              </a:rPr>
              <a:t>Biogenic organic aerosol formation at low H</a:t>
            </a:r>
            <a:r>
              <a:rPr lang="en-US" sz="2400" baseline="-25000" dirty="0">
                <a:solidFill>
                  <a:srgbClr val="000000"/>
                </a:solidFill>
              </a:rPr>
              <a:t>2</a:t>
            </a:r>
            <a:r>
              <a:rPr lang="en-US" sz="2400" dirty="0">
                <a:solidFill>
                  <a:srgbClr val="000000"/>
                </a:solidFill>
              </a:rPr>
              <a:t>SO</a:t>
            </a:r>
            <a:r>
              <a:rPr lang="en-US" sz="2400" baseline="-25000" dirty="0">
                <a:solidFill>
                  <a:srgbClr val="000000"/>
                </a:solidFill>
              </a:rPr>
              <a:t>4</a:t>
            </a:r>
            <a:r>
              <a:rPr lang="en-US" sz="2400" dirty="0">
                <a:solidFill>
                  <a:srgbClr val="000000"/>
                </a:solidFill>
              </a:rPr>
              <a:t> happens in UT!</a:t>
            </a:r>
            <a:endParaRPr lang="en-US" sz="2400" baseline="-25000" dirty="0">
              <a:solidFill>
                <a:srgbClr val="000000"/>
              </a:solidFill>
            </a:endParaRPr>
          </a:p>
        </p:txBody>
      </p:sp>
      <p:sp>
        <p:nvSpPr>
          <p:cNvPr id="7" name="TextBox 6"/>
          <p:cNvSpPr txBox="1"/>
          <p:nvPr/>
        </p:nvSpPr>
        <p:spPr>
          <a:xfrm>
            <a:off x="2699792" y="1988840"/>
            <a:ext cx="3312368" cy="1938992"/>
          </a:xfrm>
          <a:prstGeom prst="rect">
            <a:avLst/>
          </a:prstGeom>
          <a:solidFill>
            <a:srgbClr val="00B0F0"/>
          </a:solidFill>
        </p:spPr>
        <p:txBody>
          <a:bodyPr wrap="square" rtlCol="0">
            <a:spAutoFit/>
          </a:bodyPr>
          <a:lstStyle/>
          <a:p>
            <a:r>
              <a:rPr lang="en-US" sz="2400" dirty="0"/>
              <a:t>Was this the dominant mechanism in the pristine atmosphere before the advent of air pollution?</a:t>
            </a:r>
          </a:p>
        </p:txBody>
      </p:sp>
    </p:spTree>
    <p:extLst>
      <p:ext uri="{BB962C8B-B14F-4D97-AF65-F5344CB8AC3E}">
        <p14:creationId xmlns:p14="http://schemas.microsoft.com/office/powerpoint/2010/main" val="146398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88"/>
            <a:ext cx="9144000" cy="6911788"/>
          </a:xfrm>
          <a:prstGeom prst="rect">
            <a:avLst/>
          </a:prstGeom>
        </p:spPr>
      </p:pic>
      <p:sp>
        <p:nvSpPr>
          <p:cNvPr id="5" name="TextBox 4"/>
          <p:cNvSpPr txBox="1"/>
          <p:nvPr/>
        </p:nvSpPr>
        <p:spPr>
          <a:xfrm>
            <a:off x="425450" y="133350"/>
            <a:ext cx="8225585"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rPr>
              <a:t>Clouds as active aerosol processors in the atmosphere</a:t>
            </a:r>
          </a:p>
        </p:txBody>
      </p:sp>
    </p:spTree>
    <p:extLst>
      <p:ext uri="{BB962C8B-B14F-4D97-AF65-F5344CB8AC3E}">
        <p14:creationId xmlns:p14="http://schemas.microsoft.com/office/powerpoint/2010/main" val="2405165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53430"/>
            <a:ext cx="9030353" cy="864170"/>
          </a:xfrm>
        </p:spPr>
        <p:txBody>
          <a:bodyPr>
            <a:normAutofit fontScale="90000"/>
          </a:bodyPr>
          <a:lstStyle/>
          <a:p>
            <a:pPr algn="ctr"/>
            <a:r>
              <a:rPr lang="en-US" sz="4000" b="1" dirty="0">
                <a:latin typeface="+mn-lt"/>
              </a:rPr>
              <a:t>Convective precipitation brings these particles down to the surface</a:t>
            </a:r>
          </a:p>
        </p:txBody>
      </p:sp>
      <p:pic>
        <p:nvPicPr>
          <p:cNvPr id="819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4430" y="1124744"/>
            <a:ext cx="8100145" cy="5256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528" y="6525344"/>
            <a:ext cx="2747868"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rPr>
              <a:t>Wang et al. (2016, in press)</a:t>
            </a:r>
          </a:p>
        </p:txBody>
      </p:sp>
    </p:spTree>
    <p:extLst>
      <p:ext uri="{BB962C8B-B14F-4D97-AF65-F5344CB8AC3E}">
        <p14:creationId xmlns:p14="http://schemas.microsoft.com/office/powerpoint/2010/main" val="2984752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DD78D-64B5-4AF7-B783-D03A4FEE99B6}"/>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15">
            <a:extLst>
              <a:ext uri="{FF2B5EF4-FFF2-40B4-BE49-F238E27FC236}">
                <a16:creationId xmlns:a16="http://schemas.microsoft.com/office/drawing/2014/main" id="{F171B292-7134-4444-9700-2665F6D14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145" y="154460"/>
            <a:ext cx="1245809" cy="88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61E2F36-5CAC-4739-936F-A583629EDB72}"/>
              </a:ext>
            </a:extLst>
          </p:cNvPr>
          <p:cNvPicPr>
            <a:picLocks noChangeAspect="1"/>
          </p:cNvPicPr>
          <p:nvPr/>
        </p:nvPicPr>
        <p:blipFill>
          <a:blip r:embed="rId4"/>
          <a:stretch>
            <a:fillRect/>
          </a:stretch>
        </p:blipFill>
        <p:spPr>
          <a:xfrm>
            <a:off x="182175" y="154460"/>
            <a:ext cx="1538266" cy="828520"/>
          </a:xfrm>
          <a:prstGeom prst="rect">
            <a:avLst/>
          </a:prstGeom>
        </p:spPr>
      </p:pic>
      <p:pic>
        <p:nvPicPr>
          <p:cNvPr id="6" name="Picture 5">
            <a:extLst>
              <a:ext uri="{FF2B5EF4-FFF2-40B4-BE49-F238E27FC236}">
                <a16:creationId xmlns:a16="http://schemas.microsoft.com/office/drawing/2014/main" id="{84E1A045-33D1-475A-A5B9-38EA9998F7BC}"/>
              </a:ext>
            </a:extLst>
          </p:cNvPr>
          <p:cNvPicPr>
            <a:picLocks noChangeAspect="1"/>
          </p:cNvPicPr>
          <p:nvPr/>
        </p:nvPicPr>
        <p:blipFill>
          <a:blip r:embed="rId5"/>
          <a:stretch>
            <a:fillRect/>
          </a:stretch>
        </p:blipFill>
        <p:spPr>
          <a:xfrm>
            <a:off x="3071009" y="5045172"/>
            <a:ext cx="3402717" cy="1658368"/>
          </a:xfrm>
          <a:prstGeom prst="rect">
            <a:avLst/>
          </a:prstGeom>
        </p:spPr>
      </p:pic>
      <p:pic>
        <p:nvPicPr>
          <p:cNvPr id="7" name="Picture 6">
            <a:extLst>
              <a:ext uri="{FF2B5EF4-FFF2-40B4-BE49-F238E27FC236}">
                <a16:creationId xmlns:a16="http://schemas.microsoft.com/office/drawing/2014/main" id="{34DF10C5-92E1-45EB-AD4F-5DA0C5496F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545" y="6022233"/>
            <a:ext cx="1408896" cy="602899"/>
          </a:xfrm>
          <a:prstGeom prst="rect">
            <a:avLst/>
          </a:prstGeom>
        </p:spPr>
      </p:pic>
      <p:pic>
        <p:nvPicPr>
          <p:cNvPr id="1026" name="Picture 2" descr="Image result for fapesp">
            <a:extLst>
              <a:ext uri="{FF2B5EF4-FFF2-40B4-BE49-F238E27FC236}">
                <a16:creationId xmlns:a16="http://schemas.microsoft.com/office/drawing/2014/main" id="{4A9C8974-517C-4BA0-BD14-8BEB0F7F3E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7518" y="6022233"/>
            <a:ext cx="1444254" cy="31097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A932E13-DFD2-4EC4-AE84-62C2A46930AD}"/>
              </a:ext>
            </a:extLst>
          </p:cNvPr>
          <p:cNvSpPr/>
          <p:nvPr/>
        </p:nvSpPr>
        <p:spPr>
          <a:xfrm>
            <a:off x="951308" y="154460"/>
            <a:ext cx="6986760" cy="632509"/>
          </a:xfrm>
          <a:prstGeom prst="rect">
            <a:avLst/>
          </a:prstGeom>
          <a:noFill/>
        </p:spPr>
        <p:txBody>
          <a:bodyPr wrap="square" lIns="77751" tIns="38876" rIns="77751" bIns="38876">
            <a:spAutoFit/>
            <a:scene3d>
              <a:camera prst="orthographicFront"/>
              <a:lightRig rig="flat" dir="tl">
                <a:rot lat="0" lon="0" rev="6600000"/>
              </a:lightRig>
            </a:scene3d>
            <a:sp3d extrusionH="25400" contourW="8890">
              <a:bevelT w="38100" h="31750"/>
              <a:contourClr>
                <a:schemeClr val="tx1"/>
              </a:contourClr>
            </a:sp3d>
          </a:bodyPr>
          <a:lstStyle/>
          <a:p>
            <a:pPr algn="ctr"/>
            <a:r>
              <a:rPr lang="en-US" sz="3600" b="1" dirty="0"/>
              <a:t>Thanks for the attention!!!!</a:t>
            </a:r>
          </a:p>
        </p:txBody>
      </p:sp>
    </p:spTree>
    <p:extLst>
      <p:ext uri="{BB962C8B-B14F-4D97-AF65-F5344CB8AC3E}">
        <p14:creationId xmlns:p14="http://schemas.microsoft.com/office/powerpoint/2010/main" val="416028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9" name="Picture 20"/>
          <p:cNvPicPr>
            <a:picLocks noChangeAspect="1" noChangeArrowheads="1"/>
          </p:cNvPicPr>
          <p:nvPr/>
        </p:nvPicPr>
        <p:blipFill rotWithShape="1">
          <a:blip r:embed="rId3" cstate="print"/>
          <a:srcRect t="39158"/>
          <a:stretch/>
        </p:blipFill>
        <p:spPr bwMode="auto">
          <a:xfrm>
            <a:off x="1" y="67706"/>
            <a:ext cx="8102184" cy="6763747"/>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334" y="101602"/>
            <a:ext cx="1562146" cy="1562146"/>
          </a:xfrm>
          <a:prstGeom prst="rect">
            <a:avLst/>
          </a:prstGeom>
        </p:spPr>
      </p:pic>
      <p:pic>
        <p:nvPicPr>
          <p:cNvPr id="10" name="Picture 6" descr="lba pequeno transparent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843" y="251779"/>
            <a:ext cx="1636488" cy="1002917"/>
          </a:xfrm>
          <a:prstGeom prst="rect">
            <a:avLst/>
          </a:prstGeom>
          <a:noFill/>
        </p:spPr>
      </p:pic>
      <p:sp>
        <p:nvSpPr>
          <p:cNvPr id="6" name="TextBox 5">
            <a:extLst>
              <a:ext uri="{FF2B5EF4-FFF2-40B4-BE49-F238E27FC236}">
                <a16:creationId xmlns:a16="http://schemas.microsoft.com/office/drawing/2014/main" id="{FB36207A-4704-409C-95A6-103038C57D7D}"/>
              </a:ext>
            </a:extLst>
          </p:cNvPr>
          <p:cNvSpPr txBox="1"/>
          <p:nvPr/>
        </p:nvSpPr>
        <p:spPr>
          <a:xfrm>
            <a:off x="566966" y="5508486"/>
            <a:ext cx="7205062" cy="830997"/>
          </a:xfrm>
          <a:prstGeom prst="rect">
            <a:avLst/>
          </a:prstGeom>
          <a:noFill/>
        </p:spPr>
        <p:txBody>
          <a:bodyPr wrap="square" rtlCol="0">
            <a:spAutoFit/>
          </a:bodyPr>
          <a:lstStyle/>
          <a:p>
            <a:r>
              <a:rPr lang="en-US" sz="2400" b="1" i="1" dirty="0">
                <a:solidFill>
                  <a:schemeClr val="bg1"/>
                </a:solidFill>
                <a:effectLst>
                  <a:outerShdw blurRad="38100" dist="38100" dir="2700000" algn="tl">
                    <a:srgbClr val="000000">
                      <a:alpha val="43137"/>
                    </a:srgbClr>
                  </a:outerShdw>
                </a:effectLst>
              </a:rPr>
              <a:t>Free data police: All GoAmazon data is freely available at the DoE ARM site and in our Brazilian database</a:t>
            </a:r>
          </a:p>
        </p:txBody>
      </p:sp>
      <p:grpSp>
        <p:nvGrpSpPr>
          <p:cNvPr id="7" name="Group 10">
            <a:extLst>
              <a:ext uri="{FF2B5EF4-FFF2-40B4-BE49-F238E27FC236}">
                <a16:creationId xmlns:a16="http://schemas.microsoft.com/office/drawing/2014/main" id="{3E4F1434-E2CE-44AC-9F56-57C5EF10D9E2}"/>
              </a:ext>
            </a:extLst>
          </p:cNvPr>
          <p:cNvGrpSpPr>
            <a:grpSpLocks/>
          </p:cNvGrpSpPr>
          <p:nvPr/>
        </p:nvGrpSpPr>
        <p:grpSpPr bwMode="auto">
          <a:xfrm>
            <a:off x="6400800" y="228600"/>
            <a:ext cx="2590800" cy="2286000"/>
            <a:chOff x="3648" y="0"/>
            <a:chExt cx="2112" cy="2112"/>
          </a:xfrm>
        </p:grpSpPr>
        <p:pic>
          <p:nvPicPr>
            <p:cNvPr id="8" name="Picture 11">
              <a:extLst>
                <a:ext uri="{FF2B5EF4-FFF2-40B4-BE49-F238E27FC236}">
                  <a16:creationId xmlns:a16="http://schemas.microsoft.com/office/drawing/2014/main" id="{7B95B24D-9C72-4F44-9A9E-E94265B6C070}"/>
                </a:ext>
              </a:extLst>
            </p:cNvPr>
            <p:cNvPicPr>
              <a:picLocks noChangeAspect="1" noChangeArrowheads="1"/>
            </p:cNvPicPr>
            <p:nvPr/>
          </p:nvPicPr>
          <p:blipFill>
            <a:blip r:embed="rId6" cstate="print"/>
            <a:srcRect/>
            <a:stretch>
              <a:fillRect/>
            </a:stretch>
          </p:blipFill>
          <p:spPr bwMode="auto">
            <a:xfrm>
              <a:off x="3648" y="0"/>
              <a:ext cx="2112" cy="2112"/>
            </a:xfrm>
            <a:prstGeom prst="rect">
              <a:avLst/>
            </a:prstGeom>
            <a:noFill/>
          </p:spPr>
        </p:pic>
        <p:sp>
          <p:nvSpPr>
            <p:cNvPr id="9" name="Rectangle 12">
              <a:extLst>
                <a:ext uri="{FF2B5EF4-FFF2-40B4-BE49-F238E27FC236}">
                  <a16:creationId xmlns:a16="http://schemas.microsoft.com/office/drawing/2014/main" id="{5ADBE40E-3EC6-4CDB-8D15-C6B63C7EAB2F}"/>
                </a:ext>
              </a:extLst>
            </p:cNvPr>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pPr defTabSz="914305"/>
              <a:endParaRPr lang="en-US" dirty="0">
                <a:solidFill>
                  <a:prstClr val="black"/>
                </a:solidFill>
              </a:endParaRPr>
            </a:p>
          </p:txBody>
        </p:sp>
      </p:grpSp>
      <p:sp>
        <p:nvSpPr>
          <p:cNvPr id="11" name="TextBox 10">
            <a:extLst>
              <a:ext uri="{FF2B5EF4-FFF2-40B4-BE49-F238E27FC236}">
                <a16:creationId xmlns:a16="http://schemas.microsoft.com/office/drawing/2014/main" id="{7F329101-6E55-4B9D-B3F4-D003AA4F525B}"/>
              </a:ext>
            </a:extLst>
          </p:cNvPr>
          <p:cNvSpPr txBox="1"/>
          <p:nvPr/>
        </p:nvSpPr>
        <p:spPr>
          <a:xfrm>
            <a:off x="909616" y="2514600"/>
            <a:ext cx="5669373" cy="707886"/>
          </a:xfrm>
          <a:prstGeom prst="rect">
            <a:avLst/>
          </a:prstGeom>
          <a:noFill/>
        </p:spPr>
        <p:txBody>
          <a:bodyPr wrap="none" rtlCol="0">
            <a:spAutoFit/>
          </a:bodyPr>
          <a:lstStyle/>
          <a:p>
            <a:pPr defTabSz="914305"/>
            <a:r>
              <a:rPr lang="en-US" sz="4000" b="1" i="1" dirty="0">
                <a:solidFill>
                  <a:prstClr val="white"/>
                </a:solidFill>
                <a:effectLst>
                  <a:outerShdw blurRad="38100" dist="38100" dir="2700000" algn="tl">
                    <a:srgbClr val="000000">
                      <a:alpha val="43137"/>
                    </a:srgbClr>
                  </a:outerShdw>
                </a:effectLst>
              </a:rPr>
              <a:t>Thanks for the attention!!</a:t>
            </a:r>
          </a:p>
        </p:txBody>
      </p:sp>
    </p:spTree>
    <p:extLst>
      <p:ext uri="{BB962C8B-B14F-4D97-AF65-F5344CB8AC3E}">
        <p14:creationId xmlns:p14="http://schemas.microsoft.com/office/powerpoint/2010/main" val="184442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econdary organic aerosol">
            <a:extLst>
              <a:ext uri="{FF2B5EF4-FFF2-40B4-BE49-F238E27FC236}">
                <a16:creationId xmlns:a16="http://schemas.microsoft.com/office/drawing/2014/main" id="{38A210F9-2CB9-4C87-B6B3-A22B55B3F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190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84"/>
            <a:ext cx="9144000" cy="639884"/>
          </a:xfrm>
          <a:solidFill>
            <a:schemeClr val="accent3">
              <a:lumMod val="20000"/>
              <a:lumOff val="80000"/>
            </a:schemeClr>
          </a:solidFill>
        </p:spPr>
        <p:txBody>
          <a:bodyPr>
            <a:normAutofit/>
          </a:bodyPr>
          <a:lstStyle/>
          <a:p>
            <a:r>
              <a:rPr lang="en-US" sz="3200" dirty="0"/>
              <a:t>Aerosol </a:t>
            </a:r>
            <a:r>
              <a:rPr lang="en-US" sz="3200" dirty="0" err="1"/>
              <a:t>Hygroscopicity</a:t>
            </a:r>
            <a:endParaRPr lang="en-US" sz="3200" dirty="0"/>
          </a:p>
        </p:txBody>
      </p:sp>
      <p:grpSp>
        <p:nvGrpSpPr>
          <p:cNvPr id="4" name="Group 3"/>
          <p:cNvGrpSpPr/>
          <p:nvPr/>
        </p:nvGrpSpPr>
        <p:grpSpPr>
          <a:xfrm>
            <a:off x="238902" y="2001049"/>
            <a:ext cx="8571184" cy="2866123"/>
            <a:chOff x="251602" y="2937872"/>
            <a:chExt cx="8571184" cy="2866123"/>
          </a:xfrm>
        </p:grpSpPr>
        <p:pic>
          <p:nvPicPr>
            <p:cNvPr id="6" name="Picture 4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519" r="3706"/>
            <a:stretch/>
          </p:blipFill>
          <p:spPr bwMode="auto">
            <a:xfrm>
              <a:off x="251602" y="2937872"/>
              <a:ext cx="8571184" cy="2866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descr="kappa_compare_sizes_onlyT2.png"/>
            <p:cNvPicPr>
              <a:picLocks/>
            </p:cNvPicPr>
            <p:nvPr/>
          </p:nvPicPr>
          <p:blipFill rotWithShape="1">
            <a:blip r:embed="rId4" cstate="print">
              <a:extLst>
                <a:ext uri="{28A0092B-C50C-407E-A947-70E740481C1C}">
                  <a14:useLocalDpi xmlns:a14="http://schemas.microsoft.com/office/drawing/2010/main"/>
                </a:ext>
              </a:extLst>
            </a:blip>
            <a:srcRect l="14172" t="36923" r="15622" b="11487"/>
            <a:stretch/>
          </p:blipFill>
          <p:spPr>
            <a:xfrm>
              <a:off x="6466262" y="3983223"/>
              <a:ext cx="1698969" cy="1517806"/>
            </a:xfrm>
            <a:prstGeom prst="rect">
              <a:avLst/>
            </a:prstGeom>
          </p:spPr>
        </p:pic>
        <p:pic>
          <p:nvPicPr>
            <p:cNvPr id="14" name="Picture 13" descr="kappa_compare_sizes_onlyT2.png"/>
            <p:cNvPicPr>
              <a:picLocks/>
            </p:cNvPicPr>
            <p:nvPr/>
          </p:nvPicPr>
          <p:blipFill rotWithShape="1">
            <a:blip r:embed="rId5" cstate="print">
              <a:extLst>
                <a:ext uri="{28A0092B-C50C-407E-A947-70E740481C1C}">
                  <a14:useLocalDpi xmlns:a14="http://schemas.microsoft.com/office/drawing/2010/main"/>
                </a:ext>
              </a:extLst>
            </a:blip>
            <a:srcRect l="13994" t="21521" r="10428" b="11983"/>
            <a:stretch/>
          </p:blipFill>
          <p:spPr>
            <a:xfrm>
              <a:off x="3841036" y="3537174"/>
              <a:ext cx="1957658" cy="1963855"/>
            </a:xfrm>
            <a:prstGeom prst="rect">
              <a:avLst/>
            </a:prstGeom>
          </p:spPr>
        </p:pic>
      </p:grpSp>
      <p:pic>
        <p:nvPicPr>
          <p:cNvPr id="17" name="Picture 16" descr="Untitled3.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0345" y="5063860"/>
            <a:ext cx="5833872" cy="518160"/>
          </a:xfrm>
          <a:prstGeom prst="rect">
            <a:avLst/>
          </a:prstGeom>
        </p:spPr>
      </p:pic>
      <p:pic>
        <p:nvPicPr>
          <p:cNvPr id="19" name="Picture 30" descr="http://campaign.arm.gov/goamazon2014/images/template/logo-final-small.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25739" y="27612"/>
            <a:ext cx="1063042" cy="1063042"/>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34665" y="5876828"/>
            <a:ext cx="867118" cy="867118"/>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25672" y="6118320"/>
            <a:ext cx="1255779" cy="574095"/>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61904" y="5748292"/>
            <a:ext cx="683315" cy="981171"/>
          </a:xfrm>
          <a:prstGeom prst="rect">
            <a:avLst/>
          </a:prstGeom>
        </p:spPr>
      </p:pic>
      <p:pic>
        <p:nvPicPr>
          <p:cNvPr id="23" name="Picture 22" descr="kappa_compare_sizes_onlyT2.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08691" y="5553891"/>
            <a:ext cx="287996" cy="326934"/>
          </a:xfrm>
          <a:prstGeom prst="rect">
            <a:avLst/>
          </a:prstGeom>
        </p:spPr>
      </p:pic>
      <p:sp>
        <p:nvSpPr>
          <p:cNvPr id="24" name="TextBox 23"/>
          <p:cNvSpPr txBox="1"/>
          <p:nvPr/>
        </p:nvSpPr>
        <p:spPr>
          <a:xfrm>
            <a:off x="195038" y="5509693"/>
            <a:ext cx="7890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rPr>
              <a:t>T2</a:t>
            </a:r>
          </a:p>
        </p:txBody>
      </p:sp>
      <p:pic>
        <p:nvPicPr>
          <p:cNvPr id="25" name="Picture 24" descr="Untitled4.png"/>
          <p:cNvPicPr>
            <a:picLocks/>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27656" y="2197535"/>
            <a:ext cx="2057083" cy="2366671"/>
          </a:xfrm>
          <a:prstGeom prst="rect">
            <a:avLst/>
          </a:prstGeom>
        </p:spPr>
      </p:pic>
      <p:pic>
        <p:nvPicPr>
          <p:cNvPr id="26" name="Picture 25" descr="Untitled4.png"/>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4686" y="5891550"/>
            <a:ext cx="287999" cy="293555"/>
          </a:xfrm>
          <a:prstGeom prst="rect">
            <a:avLst/>
          </a:prstGeom>
        </p:spPr>
      </p:pic>
      <p:sp>
        <p:nvSpPr>
          <p:cNvPr id="27" name="TextBox 26"/>
          <p:cNvSpPr txBox="1"/>
          <p:nvPr/>
        </p:nvSpPr>
        <p:spPr>
          <a:xfrm>
            <a:off x="204760" y="5828299"/>
            <a:ext cx="7890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rPr>
              <a:t>T0</a:t>
            </a:r>
          </a:p>
        </p:txBody>
      </p:sp>
      <p:sp>
        <p:nvSpPr>
          <p:cNvPr id="28" name="TextBox 27"/>
          <p:cNvSpPr txBox="1"/>
          <p:nvPr/>
        </p:nvSpPr>
        <p:spPr>
          <a:xfrm>
            <a:off x="204760" y="5130916"/>
            <a:ext cx="7890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ysClr val="windowText" lastClr="000000"/>
                </a:solidFill>
                <a:effectLst/>
                <a:uLnTx/>
                <a:uFillTx/>
              </a:rPr>
              <a:t>T3</a:t>
            </a:r>
          </a:p>
        </p:txBody>
      </p:sp>
      <p:sp>
        <p:nvSpPr>
          <p:cNvPr id="29" name="TextBox 28"/>
          <p:cNvSpPr txBox="1"/>
          <p:nvPr/>
        </p:nvSpPr>
        <p:spPr>
          <a:xfrm>
            <a:off x="169576" y="6367413"/>
            <a:ext cx="511215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err="1">
                <a:ln>
                  <a:noFill/>
                </a:ln>
                <a:solidFill>
                  <a:sysClr val="windowText" lastClr="000000"/>
                </a:solidFill>
                <a:effectLst/>
                <a:uLnTx/>
                <a:uFillTx/>
              </a:rPr>
              <a:t>Pöhlker</a:t>
            </a:r>
            <a:r>
              <a:rPr kumimoji="0" lang="pt-BR" sz="1800" b="0" i="0" u="none" strike="noStrike" kern="0" cap="none" spc="0" normalizeH="0" baseline="0" noProof="0" dirty="0">
                <a:ln>
                  <a:noFill/>
                </a:ln>
                <a:solidFill>
                  <a:sysClr val="windowText" lastClr="000000"/>
                </a:solidFill>
                <a:effectLst/>
                <a:uLnTx/>
                <a:uFillTx/>
              </a:rPr>
              <a:t> et al., </a:t>
            </a:r>
            <a:r>
              <a:rPr kumimoji="0" lang="pt-BR" sz="1800" b="0" i="0" u="none" strike="noStrike" kern="0" cap="none" spc="0" normalizeH="0" baseline="0" noProof="0" dirty="0" err="1">
                <a:ln>
                  <a:noFill/>
                </a:ln>
                <a:solidFill>
                  <a:sysClr val="windowText" lastClr="000000"/>
                </a:solidFill>
                <a:effectLst/>
                <a:uLnTx/>
                <a:uFillTx/>
              </a:rPr>
              <a:t>Thalman</a:t>
            </a:r>
            <a:r>
              <a:rPr kumimoji="0" lang="pt-BR" sz="1800" b="0" i="0" u="none" strike="noStrike" kern="0" cap="none" spc="0" normalizeH="0" baseline="0" noProof="0" dirty="0">
                <a:ln>
                  <a:noFill/>
                </a:ln>
                <a:solidFill>
                  <a:sysClr val="windowText" lastClr="000000"/>
                </a:solidFill>
                <a:effectLst/>
                <a:uLnTx/>
                <a:uFillTx/>
              </a:rPr>
              <a:t> et al., Barbosa et al., in </a:t>
            </a:r>
            <a:r>
              <a:rPr kumimoji="0" lang="pt-BR" sz="1800" b="0" i="0" u="none" strike="noStrike" kern="0" cap="none" spc="0" normalizeH="0" baseline="0" noProof="0" dirty="0" err="1">
                <a:ln>
                  <a:noFill/>
                </a:ln>
                <a:solidFill>
                  <a:sysClr val="windowText" lastClr="000000"/>
                </a:solidFill>
                <a:effectLst/>
                <a:uLnTx/>
                <a:uFillTx/>
              </a:rPr>
              <a:t>prep</a:t>
            </a:r>
            <a:endParaRPr kumimoji="0" lang="pt-BR" sz="1800" b="0" i="0" u="none" strike="noStrike" kern="0" cap="none" spc="0" normalizeH="0" baseline="0" noProof="0" dirty="0">
              <a:ln>
                <a:noFill/>
              </a:ln>
              <a:solidFill>
                <a:sysClr val="windowText" lastClr="000000"/>
              </a:solidFill>
              <a:effectLst/>
              <a:uLnTx/>
              <a:uFillTx/>
            </a:endParaRPr>
          </a:p>
        </p:txBody>
      </p:sp>
      <p:sp>
        <p:nvSpPr>
          <p:cNvPr id="30" name="Content Placeholder 2"/>
          <p:cNvSpPr txBox="1">
            <a:spLocks/>
          </p:cNvSpPr>
          <p:nvPr/>
        </p:nvSpPr>
        <p:spPr>
          <a:xfrm>
            <a:off x="485294" y="945225"/>
            <a:ext cx="8490450" cy="11786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Results: </a:t>
            </a:r>
            <a:r>
              <a:rPr kumimoji="0" lang="en-US" sz="2400" b="0" i="0" u="none" strike="noStrike" kern="1200" cap="none" spc="0" normalizeH="0" baseline="0" noProof="0" dirty="0">
                <a:ln>
                  <a:noFill/>
                </a:ln>
                <a:solidFill>
                  <a:schemeClr val="tx1"/>
                </a:solidFill>
                <a:effectLst/>
                <a:uLnTx/>
                <a:uFillTx/>
                <a:latin typeface="+mn-lt"/>
                <a:ea typeface="+mn-ea"/>
                <a:cs typeface="+mn-cs"/>
              </a:rPr>
              <a:t>Dominated by organics, with very low </a:t>
            </a:r>
            <a:r>
              <a:rPr kumimoji="0" lang="en-US" sz="2400" b="0" i="0" u="none" strike="noStrike" kern="1200" cap="none" spc="0" normalizeH="0" baseline="0" noProof="0" dirty="0" err="1">
                <a:ln>
                  <a:noFill/>
                </a:ln>
                <a:solidFill>
                  <a:schemeClr val="tx1"/>
                </a:solidFill>
                <a:effectLst/>
                <a:uLnTx/>
                <a:uFillTx/>
                <a:latin typeface="+mn-lt"/>
                <a:ea typeface="+mn-ea"/>
                <a:cs typeface="+mn-cs"/>
              </a:rPr>
              <a:t>hygroscopicity</a:t>
            </a:r>
            <a:r>
              <a:rPr kumimoji="0" lang="en-US" sz="2400" b="0" i="0" u="none" strike="noStrike" kern="1200" cap="none" spc="0" normalizeH="0" baseline="0" noProof="0" dirty="0">
                <a:ln>
                  <a:noFill/>
                </a:ln>
                <a:solidFill>
                  <a:schemeClr val="tx1"/>
                </a:solidFill>
                <a:effectLst/>
                <a:uLnTx/>
                <a:uFillTx/>
                <a:latin typeface="+mn-lt"/>
                <a:ea typeface="+mn-ea"/>
                <a:cs typeface="+mn-cs"/>
              </a:rPr>
              <a:t>; Manaus plume affects the Aitken mode, oxidized T2-&gt;T3</a:t>
            </a:r>
          </a:p>
        </p:txBody>
      </p:sp>
    </p:spTree>
    <p:extLst>
      <p:ext uri="{BB962C8B-B14F-4D97-AF65-F5344CB8AC3E}">
        <p14:creationId xmlns:p14="http://schemas.microsoft.com/office/powerpoint/2010/main" val="4079643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2"/>
          <p:cNvSpPr txBox="1">
            <a:spLocks/>
          </p:cNvSpPr>
          <p:nvPr/>
        </p:nvSpPr>
        <p:spPr>
          <a:xfrm>
            <a:off x="152400" y="-208412"/>
            <a:ext cx="4239222" cy="18086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a:ea typeface="+mj-ea"/>
                <a:cs typeface="+mj-cs"/>
              </a:rPr>
              <a:t>Isoprene Chemistry over the Amazon Rain Forest</a:t>
            </a:r>
            <a:endParaRPr kumimoji="0" lang="en-US" sz="2800" b="1" i="1" u="none" strike="noStrike" kern="1200" cap="none" spc="0" normalizeH="0" baseline="-25000" noProof="0" dirty="0">
              <a:ln>
                <a:noFill/>
              </a:ln>
              <a:solidFill>
                <a:schemeClr val="tx1"/>
              </a:solidFill>
              <a:effectLst/>
              <a:uLnTx/>
              <a:uFillTx/>
              <a:latin typeface="Times New Roman"/>
              <a:ea typeface="+mj-ea"/>
              <a:cs typeface="Arial" panose="020B0604020202020204" pitchFamily="34" charset="0"/>
            </a:endParaRPr>
          </a:p>
        </p:txBody>
      </p:sp>
      <p:sp>
        <p:nvSpPr>
          <p:cNvPr id="10" name="TextBox 9"/>
          <p:cNvSpPr txBox="1"/>
          <p:nvPr/>
        </p:nvSpPr>
        <p:spPr>
          <a:xfrm>
            <a:off x="152400" y="1200090"/>
            <a:ext cx="370659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rPr>
              <a:t>Liu,  Artaxo, Martin et al., </a:t>
            </a:r>
            <a:r>
              <a:rPr kumimoji="0" lang="en-US" sz="2000" b="1" i="0" u="none" strike="noStrike" kern="0" cap="none" spc="0" normalizeH="0" baseline="0" noProof="0" dirty="0">
                <a:ln>
                  <a:noFill/>
                </a:ln>
                <a:solidFill>
                  <a:sysClr val="windowText" lastClr="000000"/>
                </a:solidFill>
                <a:effectLst/>
                <a:uLnTx/>
                <a:uFillTx/>
              </a:rPr>
              <a:t>PNAS</a:t>
            </a:r>
          </a:p>
        </p:txBody>
      </p:sp>
      <p:sp>
        <p:nvSpPr>
          <p:cNvPr id="39" name="Rounded Rectangle 38"/>
          <p:cNvSpPr/>
          <p:nvPr/>
        </p:nvSpPr>
        <p:spPr>
          <a:xfrm>
            <a:off x="1601242" y="1864103"/>
            <a:ext cx="1068624" cy="89433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cxnSp>
        <p:nvCxnSpPr>
          <p:cNvPr id="13" name="Straight Connector 12"/>
          <p:cNvCxnSpPr/>
          <p:nvPr/>
        </p:nvCxnSpPr>
        <p:spPr>
          <a:xfrm>
            <a:off x="950864" y="3421755"/>
            <a:ext cx="2807208" cy="0"/>
          </a:xfrm>
          <a:prstGeom prst="line">
            <a:avLst/>
          </a:prstGeom>
          <a:ln w="762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ight Arrow 14"/>
          <p:cNvSpPr/>
          <p:nvPr/>
        </p:nvSpPr>
        <p:spPr>
          <a:xfrm rot="5400000">
            <a:off x="793522" y="3446494"/>
            <a:ext cx="548640" cy="457200"/>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6" name="Right Arrow 15"/>
          <p:cNvSpPr/>
          <p:nvPr/>
        </p:nvSpPr>
        <p:spPr>
          <a:xfrm rot="5400000">
            <a:off x="2528503" y="3446494"/>
            <a:ext cx="548640" cy="457200"/>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 name="Right Arrow 16"/>
          <p:cNvSpPr/>
          <p:nvPr/>
        </p:nvSpPr>
        <p:spPr>
          <a:xfrm rot="5400000">
            <a:off x="3220882" y="3543216"/>
            <a:ext cx="441945" cy="176024"/>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9" name="TextBox 18"/>
          <p:cNvSpPr txBox="1"/>
          <p:nvPr/>
        </p:nvSpPr>
        <p:spPr>
          <a:xfrm>
            <a:off x="304800" y="3581400"/>
            <a:ext cx="616085" cy="338554"/>
          </a:xfrm>
          <a:prstGeom prst="rect">
            <a:avLst/>
          </a:prstGeom>
          <a:noFill/>
          <a:ln>
            <a:noFill/>
          </a:ln>
          <a:effectLst/>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cs typeface="Times New Roman" panose="02020603050405020304" pitchFamily="18" charset="0"/>
              </a:rPr>
              <a:t>NO</a:t>
            </a:r>
          </a:p>
        </p:txBody>
      </p:sp>
      <p:sp>
        <p:nvSpPr>
          <p:cNvPr id="20" name="TextBox 19"/>
          <p:cNvSpPr txBox="1"/>
          <p:nvPr/>
        </p:nvSpPr>
        <p:spPr>
          <a:xfrm>
            <a:off x="1981200" y="3581401"/>
            <a:ext cx="616085" cy="338554"/>
          </a:xfrm>
          <a:prstGeom prst="rect">
            <a:avLst/>
          </a:prstGeom>
          <a:noFill/>
          <a:ln>
            <a:noFill/>
          </a:ln>
          <a:effectLst/>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cs typeface="Times New Roman" panose="02020603050405020304" pitchFamily="18" charset="0"/>
              </a:rPr>
              <a:t>HO</a:t>
            </a:r>
            <a:r>
              <a:rPr kumimoji="0" lang="en-US" sz="1600" b="1" i="0" u="none" strike="noStrike" kern="0" cap="none" spc="0" normalizeH="0" baseline="-25000" noProof="0" dirty="0">
                <a:ln>
                  <a:noFill/>
                </a:ln>
                <a:solidFill>
                  <a:prstClr val="white"/>
                </a:solidFill>
                <a:effectLst/>
                <a:uLnTx/>
                <a:uFillTx/>
                <a:cs typeface="Times New Roman" panose="02020603050405020304" pitchFamily="18" charset="0"/>
              </a:rPr>
              <a:t>2</a:t>
            </a:r>
          </a:p>
        </p:txBody>
      </p:sp>
      <p:sp>
        <p:nvSpPr>
          <p:cNvPr id="23" name="TextBox 22"/>
          <p:cNvSpPr txBox="1"/>
          <p:nvPr/>
        </p:nvSpPr>
        <p:spPr>
          <a:xfrm>
            <a:off x="1219200" y="2934616"/>
            <a:ext cx="505267" cy="338554"/>
          </a:xfrm>
          <a:prstGeom prst="rect">
            <a:avLst/>
          </a:prstGeom>
          <a:noFill/>
        </p:spPr>
        <p:txBody>
          <a:bodyPr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cs typeface="Times New Roman" panose="02020603050405020304" pitchFamily="18" charset="0"/>
              </a:rPr>
              <a:t>OH</a:t>
            </a:r>
            <a:endParaRPr kumimoji="0" lang="en-US" sz="1600" b="1" i="0" u="none" strike="noStrike" kern="0" cap="none" spc="0" normalizeH="0" baseline="-25000" noProof="0" dirty="0">
              <a:ln>
                <a:noFill/>
              </a:ln>
              <a:solidFill>
                <a:prstClr val="white"/>
              </a:solidFill>
              <a:effectLst/>
              <a:uLnTx/>
              <a:uFillTx/>
              <a:cs typeface="Times New Roman" panose="02020603050405020304" pitchFamily="18" charset="0"/>
            </a:endParaRPr>
          </a:p>
        </p:txBody>
      </p:sp>
      <p:sp>
        <p:nvSpPr>
          <p:cNvPr id="24" name="TextBox 23"/>
          <p:cNvSpPr txBox="1"/>
          <p:nvPr/>
        </p:nvSpPr>
        <p:spPr>
          <a:xfrm>
            <a:off x="1658555" y="1897857"/>
            <a:ext cx="945580" cy="338554"/>
          </a:xfrm>
          <a:prstGeom prst="rect">
            <a:avLst/>
          </a:prstGeom>
          <a:noFill/>
        </p:spPr>
        <p:txBody>
          <a:bodyPr wrap="non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cs typeface="Times New Roman" panose="02020603050405020304" pitchFamily="18" charset="0"/>
              </a:rPr>
              <a:t>Isoprene</a:t>
            </a:r>
          </a:p>
        </p:txBody>
      </p:sp>
      <p:graphicFrame>
        <p:nvGraphicFramePr>
          <p:cNvPr id="27" name="Object 26"/>
          <p:cNvGraphicFramePr>
            <a:graphicFrameLocks noChangeAspect="1"/>
          </p:cNvGraphicFramePr>
          <p:nvPr/>
        </p:nvGraphicFramePr>
        <p:xfrm>
          <a:off x="1907866" y="2281095"/>
          <a:ext cx="496784" cy="378761"/>
        </p:xfrm>
        <a:graphic>
          <a:graphicData uri="http://schemas.openxmlformats.org/presentationml/2006/ole">
            <mc:AlternateContent xmlns:mc="http://schemas.openxmlformats.org/markup-compatibility/2006">
              <mc:Choice xmlns:v="urn:schemas-microsoft-com:vml" Requires="v">
                <p:oleObj spid="_x0000_s5380" r:id="rId4" imgW="911304" imgH="691838" progId="ChemDraw.Document.6.0">
                  <p:embed/>
                </p:oleObj>
              </mc:Choice>
              <mc:Fallback>
                <p:oleObj r:id="rId4" imgW="911304" imgH="691838" progId="ChemDraw.Document.6.0">
                  <p:embed/>
                  <p:pic>
                    <p:nvPicPr>
                      <p:cNvPr id="27" name="Object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866" y="2281095"/>
                        <a:ext cx="496784" cy="378761"/>
                      </a:xfrm>
                      <a:prstGeom prst="rect">
                        <a:avLst/>
                      </a:prstGeom>
                      <a:noFill/>
                    </p:spPr>
                  </p:pic>
                </p:oleObj>
              </mc:Fallback>
            </mc:AlternateContent>
          </a:graphicData>
        </a:graphic>
      </p:graphicFrame>
      <p:sp>
        <p:nvSpPr>
          <p:cNvPr id="31" name="Rounded Rectangle 30"/>
          <p:cNvSpPr/>
          <p:nvPr/>
        </p:nvSpPr>
        <p:spPr>
          <a:xfrm>
            <a:off x="2135791" y="4026473"/>
            <a:ext cx="1339556" cy="1737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2" name="Rounded Rectangle 31"/>
          <p:cNvSpPr/>
          <p:nvPr/>
        </p:nvSpPr>
        <p:spPr>
          <a:xfrm>
            <a:off x="345602" y="4026473"/>
            <a:ext cx="1560193" cy="173736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 name="TextBox 32"/>
          <p:cNvSpPr txBox="1"/>
          <p:nvPr/>
        </p:nvSpPr>
        <p:spPr>
          <a:xfrm>
            <a:off x="2104896" y="4053840"/>
            <a:ext cx="1401346" cy="1737360"/>
          </a:xfrm>
          <a:prstGeom prst="rect">
            <a:avLst/>
          </a:prstGeom>
          <a:noFill/>
        </p:spPr>
        <p:txBody>
          <a:bodyPr wrap="non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B050"/>
                </a:solidFill>
                <a:effectLst/>
                <a:uLnTx/>
                <a:uFillTx/>
                <a:cs typeface="Times New Roman" panose="02020603050405020304" pitchFamily="18" charset="0"/>
              </a:rPr>
              <a:t>ISOPOOH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50"/>
                </a:solidFill>
                <a:effectLst/>
                <a:uLnTx/>
                <a:uFillTx/>
                <a:cs typeface="Times New Roman" panose="02020603050405020304" pitchFamily="18" charset="0"/>
              </a:rPr>
              <a:t>Isoprene-derived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B050"/>
                </a:solidFill>
                <a:effectLst/>
                <a:uLnTx/>
                <a:uFillTx/>
                <a:cs typeface="Times New Roman" panose="02020603050405020304" pitchFamily="18" charset="0"/>
              </a:rPr>
              <a:t>hydroperoxides</a:t>
            </a:r>
            <a:endParaRPr kumimoji="0" lang="en-US" sz="1400" b="0" i="0" u="none" strike="noStrike" kern="0" cap="none" spc="0" normalizeH="0" baseline="0" noProof="0" dirty="0">
              <a:ln>
                <a:noFill/>
              </a:ln>
              <a:solidFill>
                <a:srgbClr val="00B050"/>
              </a:solidFill>
              <a:effectLst/>
              <a:uLnTx/>
              <a:uFillTx/>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70C0"/>
              </a:solidFill>
              <a:effectLst/>
              <a:uLnTx/>
              <a:uFillTx/>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70C0"/>
              </a:solidFill>
              <a:effectLst/>
              <a:uLnTx/>
              <a:uFillTx/>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70C0"/>
              </a:solidFill>
              <a:effectLst/>
              <a:uLnTx/>
              <a:uFillTx/>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cs typeface="Times New Roman" panose="02020603050405020304" pitchFamily="18" charset="0"/>
              </a:rPr>
              <a:t>…</a:t>
            </a:r>
          </a:p>
        </p:txBody>
      </p:sp>
      <p:sp>
        <p:nvSpPr>
          <p:cNvPr id="34" name="TextBox 33"/>
          <p:cNvSpPr txBox="1"/>
          <p:nvPr/>
        </p:nvSpPr>
        <p:spPr>
          <a:xfrm>
            <a:off x="304800" y="4053840"/>
            <a:ext cx="1641795" cy="1737360"/>
          </a:xfrm>
          <a:prstGeom prst="rect">
            <a:avLst/>
          </a:prstGeom>
          <a:noFill/>
        </p:spPr>
        <p:txBody>
          <a:bodyPr wrap="non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C0504D"/>
                </a:solidFill>
                <a:effectLst/>
                <a:uLnTx/>
                <a:uFillTx/>
                <a:cs typeface="Times New Roman" panose="02020603050405020304" pitchFamily="18" charset="0"/>
              </a:rPr>
              <a:t> </a:t>
            </a:r>
            <a:r>
              <a:rPr kumimoji="0" lang="en-US" sz="1600" b="1" i="0" u="none" strike="noStrike" kern="0" cap="none" spc="0" normalizeH="0" baseline="0" noProof="0" dirty="0">
                <a:ln>
                  <a:noFill/>
                </a:ln>
                <a:solidFill>
                  <a:srgbClr val="C0504D"/>
                </a:solidFill>
                <a:effectLst/>
                <a:uLnTx/>
                <a:uFillTx/>
                <a:cs typeface="Times New Roman" panose="02020603050405020304" pitchFamily="18" charset="0"/>
              </a:rPr>
              <a:t>MVK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504D"/>
                </a:solidFill>
                <a:effectLst/>
                <a:uLnTx/>
                <a:uFillTx/>
                <a:cs typeface="Times New Roman" panose="02020603050405020304" pitchFamily="18" charset="0"/>
              </a:rPr>
              <a:t>Methyl vinyl ketone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dirty="0">
              <a:ln>
                <a:noFill/>
              </a:ln>
              <a:solidFill>
                <a:srgbClr val="C0504D"/>
              </a:solidFill>
              <a:effectLst/>
              <a:uLnTx/>
              <a:uFillTx/>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0504D"/>
                </a:solidFill>
                <a:effectLst/>
                <a:uLnTx/>
                <a:uFillTx/>
                <a:cs typeface="Times New Roman" panose="02020603050405020304" pitchFamily="18" charset="0"/>
              </a:rPr>
              <a:t>MACR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C0504D"/>
                </a:solidFill>
                <a:effectLst/>
                <a:uLnTx/>
                <a:uFillTx/>
                <a:cs typeface="Times New Roman" panose="02020603050405020304" pitchFamily="18" charset="0"/>
              </a:rPr>
              <a:t>Methacrolein</a:t>
            </a:r>
            <a:r>
              <a:rPr kumimoji="0" lang="en-US" sz="1400" b="0" i="0" u="none" strike="noStrike" kern="0" cap="none" spc="0" normalizeH="0" baseline="0" noProof="0" dirty="0">
                <a:ln>
                  <a:noFill/>
                </a:ln>
                <a:solidFill>
                  <a:srgbClr val="C0504D"/>
                </a:solidFill>
                <a:effectLst/>
                <a:uLnTx/>
                <a:uFillTx/>
                <a:cs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C0504D"/>
              </a:solidFill>
              <a:effectLst/>
              <a:uLnTx/>
              <a:uFillTx/>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C0504D"/>
              </a:solidFill>
              <a:effectLst/>
              <a:uLnTx/>
              <a:uFillTx/>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0504D"/>
                </a:solidFill>
                <a:effectLst/>
                <a:uLnTx/>
                <a:uFillTx/>
                <a:cs typeface="Times New Roman" panose="02020603050405020304" pitchFamily="18" charset="0"/>
              </a:rPr>
              <a:t>…</a:t>
            </a:r>
          </a:p>
        </p:txBody>
      </p:sp>
      <p:pic>
        <p:nvPicPr>
          <p:cNvPr id="35" name="Picture 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8766" y="5175583"/>
            <a:ext cx="497685" cy="349872"/>
          </a:xfrm>
          <a:prstGeom prst="rect">
            <a:avLst/>
          </a:prstGeom>
          <a:noFill/>
          <a:ln w="9525">
            <a:noFill/>
            <a:miter lim="800000"/>
            <a:headEnd/>
            <a:tailEnd/>
          </a:ln>
        </p:spPr>
      </p:pic>
      <p:pic>
        <p:nvPicPr>
          <p:cNvPr id="36" name="Picture 35" descr="120px-Methacrolein.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39196" y="5213202"/>
            <a:ext cx="487210" cy="285423"/>
          </a:xfrm>
          <a:prstGeom prst="rect">
            <a:avLst/>
          </a:prstGeom>
        </p:spPr>
      </p:pic>
      <p:graphicFrame>
        <p:nvGraphicFramePr>
          <p:cNvPr id="37" name="Object 36"/>
          <p:cNvGraphicFramePr>
            <a:graphicFrameLocks noChangeAspect="1"/>
          </p:cNvGraphicFramePr>
          <p:nvPr/>
        </p:nvGraphicFramePr>
        <p:xfrm>
          <a:off x="2411866" y="4974558"/>
          <a:ext cx="887761" cy="550897"/>
        </p:xfrm>
        <a:graphic>
          <a:graphicData uri="http://schemas.openxmlformats.org/presentationml/2006/ole">
            <mc:AlternateContent xmlns:mc="http://schemas.openxmlformats.org/markup-compatibility/2006">
              <mc:Choice xmlns:v="urn:schemas-microsoft-com:vml" Requires="v">
                <p:oleObj spid="_x0000_s5381" r:id="rId8" imgW="922104" imgH="569990" progId="ChemDraw.Document.6.0">
                  <p:embed/>
                </p:oleObj>
              </mc:Choice>
              <mc:Fallback>
                <p:oleObj r:id="rId8" imgW="922104" imgH="569990" progId="ChemDraw.Document.6.0">
                  <p:embed/>
                  <p:pic>
                    <p:nvPicPr>
                      <p:cNvPr id="37" name="Object 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1866" y="4974558"/>
                        <a:ext cx="887761" cy="5508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Right Arrow 37"/>
          <p:cNvSpPr/>
          <p:nvPr/>
        </p:nvSpPr>
        <p:spPr>
          <a:xfrm rot="5400000">
            <a:off x="1946639" y="2733085"/>
            <a:ext cx="467445" cy="822960"/>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3" name="Right Arrow 42"/>
          <p:cNvSpPr/>
          <p:nvPr/>
        </p:nvSpPr>
        <p:spPr>
          <a:xfrm rot="5400000">
            <a:off x="3493462" y="3543216"/>
            <a:ext cx="441945" cy="176024"/>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 name="TextBox 45"/>
          <p:cNvSpPr txBox="1"/>
          <p:nvPr/>
        </p:nvSpPr>
        <p:spPr>
          <a:xfrm>
            <a:off x="76200" y="6019800"/>
            <a:ext cx="7315199" cy="738664"/>
          </a:xfrm>
          <a:prstGeom prst="rect">
            <a:avLst/>
          </a:prstGeom>
          <a:solidFill>
            <a:srgbClr val="28622C"/>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100" b="0" i="0" u="none" strike="noStrike" kern="0" cap="none" spc="0" normalizeH="0" baseline="0" noProof="0" dirty="0">
                <a:ln>
                  <a:noFill/>
                </a:ln>
                <a:solidFill>
                  <a:srgbClr val="FFFF00"/>
                </a:solidFill>
                <a:effectLst/>
                <a:uLnTx/>
                <a:uFillTx/>
              </a:rPr>
              <a:t>Observational constraints of anthropogenic influence.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100" b="0" i="0" u="none" strike="noStrike" kern="0" cap="none" spc="0" normalizeH="0" baseline="0" noProof="0" dirty="0">
                <a:ln>
                  <a:noFill/>
                </a:ln>
                <a:solidFill>
                  <a:srgbClr val="FFFF00"/>
                </a:solidFill>
                <a:effectLst/>
                <a:uLnTx/>
                <a:uFillTx/>
              </a:rPr>
              <a:t>Underestimate of the NO pathway for background conditions.</a:t>
            </a:r>
          </a:p>
        </p:txBody>
      </p:sp>
      <p:pic>
        <p:nvPicPr>
          <p:cNvPr id="121875" name="Picture 19" descr="https://upload.wikimedia.org/wikipedia/en/thumb/3/3a/Harvard_Wreath_Logo_1.svg/1051px-Harvard_Wreath_Logo_1.svg.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136437" y="6007395"/>
            <a:ext cx="778963" cy="7589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0" descr="http://campaign.arm.gov/goamazon2014/images/template/logo-final-small.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222037" y="6007395"/>
            <a:ext cx="805862" cy="80586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114800" y="381000"/>
            <a:ext cx="4843504" cy="5452882"/>
            <a:chOff x="4224296" y="338318"/>
            <a:chExt cx="4843504" cy="5452882"/>
          </a:xfrm>
        </p:grpSpPr>
        <p:sp>
          <p:nvSpPr>
            <p:cNvPr id="18" name="Rectangle 17"/>
            <p:cNvSpPr/>
            <p:nvPr/>
          </p:nvSpPr>
          <p:spPr>
            <a:xfrm>
              <a:off x="8675442" y="338318"/>
              <a:ext cx="392358" cy="5452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 name="Rectangle 3"/>
            <p:cNvSpPr/>
            <p:nvPr/>
          </p:nvSpPr>
          <p:spPr>
            <a:xfrm>
              <a:off x="4224296" y="4724400"/>
              <a:ext cx="4605668"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1" name="Right Arrow 10"/>
            <p:cNvSpPr/>
            <p:nvPr/>
          </p:nvSpPr>
          <p:spPr>
            <a:xfrm>
              <a:off x="5562601" y="5165422"/>
              <a:ext cx="3112841" cy="273733"/>
            </a:xfrm>
            <a:prstGeom prst="rightArrow">
              <a:avLst/>
            </a:prstGeom>
            <a:gradFill flip="none" rotWithShape="1">
              <a:gsLst>
                <a:gs pos="0">
                  <a:schemeClr val="accent4">
                    <a:lumMod val="50000"/>
                  </a:schemeClr>
                </a:gs>
                <a:gs pos="50000">
                  <a:schemeClr val="accent4">
                    <a:lumMod val="60000"/>
                    <a:lumOff val="4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2" name="TextBox 11"/>
            <p:cNvSpPr txBox="1"/>
            <p:nvPr/>
          </p:nvSpPr>
          <p:spPr>
            <a:xfrm>
              <a:off x="5980342" y="4827657"/>
              <a:ext cx="2477858" cy="35394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8064A2"/>
                  </a:solidFill>
                  <a:effectLst/>
                  <a:uLnTx/>
                  <a:uFillTx/>
                </a:rPr>
                <a:t>Anthropogenic Pollution</a:t>
              </a:r>
            </a:p>
          </p:txBody>
        </p:sp>
        <p:pic>
          <p:nvPicPr>
            <p:cNvPr id="5" name="Picture 4"/>
            <p:cNvPicPr>
              <a:picLocks noChangeAspect="1"/>
            </p:cNvPicPr>
            <p:nvPr/>
          </p:nvPicPr>
          <p:blipFill rotWithShape="1">
            <a:blip r:embed="rId12" cstate="print">
              <a:extLst>
                <a:ext uri="{28A0092B-C50C-407E-A947-70E740481C1C}">
                  <a14:useLocalDpi xmlns:a14="http://schemas.microsoft.com/office/drawing/2010/main"/>
                </a:ext>
              </a:extLst>
            </a:blip>
            <a:srcRect l="3965" r="18545" b="8433"/>
            <a:stretch/>
          </p:blipFill>
          <p:spPr>
            <a:xfrm>
              <a:off x="4224649" y="338318"/>
              <a:ext cx="4605668" cy="4434850"/>
            </a:xfrm>
            <a:prstGeom prst="rect">
              <a:avLst/>
            </a:prstGeom>
          </p:spPr>
        </p:pic>
        <p:sp>
          <p:nvSpPr>
            <p:cNvPr id="7" name="TextBox 6"/>
            <p:cNvSpPr txBox="1"/>
            <p:nvPr/>
          </p:nvSpPr>
          <p:spPr>
            <a:xfrm>
              <a:off x="5257800" y="4843046"/>
              <a:ext cx="762000" cy="33855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28622C"/>
                  </a:solidFill>
                  <a:effectLst/>
                  <a:uLnTx/>
                  <a:uFillTx/>
                </a:rPr>
                <a:t>Bkgd</a:t>
              </a:r>
              <a:endParaRPr kumimoji="0" lang="en-US" sz="1600" b="1" i="0" u="none" strike="noStrike" kern="0" cap="none" spc="0" normalizeH="0" baseline="0" noProof="0" dirty="0">
                <a:ln>
                  <a:noFill/>
                </a:ln>
                <a:solidFill>
                  <a:srgbClr val="28622C"/>
                </a:solidFill>
                <a:effectLst/>
                <a:uLnTx/>
                <a:uFillTx/>
              </a:endParaRPr>
            </a:p>
          </p:txBody>
        </p:sp>
        <p:sp>
          <p:nvSpPr>
            <p:cNvPr id="42" name="TextBox 41"/>
            <p:cNvSpPr txBox="1"/>
            <p:nvPr/>
          </p:nvSpPr>
          <p:spPr>
            <a:xfrm>
              <a:off x="6629400" y="2933726"/>
              <a:ext cx="1133644"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79646">
                      <a:lumMod val="75000"/>
                    </a:srgbClr>
                  </a:solidFill>
                  <a:effectLst/>
                  <a:uLnTx/>
                  <a:uFillTx/>
                </a:rPr>
                <a:t>Observations</a:t>
              </a:r>
            </a:p>
          </p:txBody>
        </p:sp>
        <p:sp>
          <p:nvSpPr>
            <p:cNvPr id="49" name="TextBox 48"/>
            <p:cNvSpPr txBox="1"/>
            <p:nvPr/>
          </p:nvSpPr>
          <p:spPr>
            <a:xfrm rot="16200000">
              <a:off x="3009456" y="2302934"/>
              <a:ext cx="3179357" cy="630942"/>
            </a:xfrm>
            <a:prstGeom prst="rect">
              <a:avLst/>
            </a:prstGeom>
            <a:solidFill>
              <a:schemeClr val="bg1"/>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500" b="0" i="0" u="none" strike="noStrike" kern="0" cap="none" spc="0" normalizeH="0" baseline="0" noProof="0" dirty="0">
                  <a:ln>
                    <a:noFill/>
                  </a:ln>
                  <a:solidFill>
                    <a:prstClr val="black"/>
                  </a:solidFill>
                  <a:effectLst/>
                  <a:uLnTx/>
                  <a:uFillTx/>
                </a:rPr>
                <a:t>[ISOPOOH]</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500" b="0" i="0" u="none" strike="noStrike" kern="0" cap="none" spc="0" normalizeH="0" baseline="0" noProof="0" dirty="0">
                  <a:ln>
                    <a:noFill/>
                  </a:ln>
                  <a:solidFill>
                    <a:prstClr val="black"/>
                  </a:solidFill>
                  <a:effectLst/>
                  <a:uLnTx/>
                  <a:uFillTx/>
                </a:rPr>
                <a:t>[MVK] + [MACR]</a:t>
              </a:r>
            </a:p>
          </p:txBody>
        </p:sp>
        <p:cxnSp>
          <p:nvCxnSpPr>
            <p:cNvPr id="51" name="Straight Connector 50"/>
            <p:cNvCxnSpPr/>
            <p:nvPr/>
          </p:nvCxnSpPr>
          <p:spPr>
            <a:xfrm>
              <a:off x="4599132" y="1783080"/>
              <a:ext cx="0" cy="164592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410200" y="533400"/>
              <a:ext cx="304800" cy="4309646"/>
            </a:xfrm>
            <a:prstGeom prst="rect">
              <a:avLst/>
            </a:prstGeom>
            <a:solidFill>
              <a:srgbClr val="3399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nvGrpSpPr>
            <p:cNvPr id="8" name="Group 7"/>
            <p:cNvGrpSpPr/>
            <p:nvPr/>
          </p:nvGrpSpPr>
          <p:grpSpPr>
            <a:xfrm>
              <a:off x="7010400" y="568549"/>
              <a:ext cx="1556421" cy="307777"/>
              <a:chOff x="7054179" y="1143000"/>
              <a:chExt cx="1556421" cy="307777"/>
            </a:xfrm>
          </p:grpSpPr>
          <p:sp>
            <p:nvSpPr>
              <p:cNvPr id="29" name="TextBox 28"/>
              <p:cNvSpPr txBox="1"/>
              <p:nvPr/>
            </p:nvSpPr>
            <p:spPr>
              <a:xfrm>
                <a:off x="7054179" y="1143000"/>
                <a:ext cx="1556421"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70C0"/>
                    </a:solidFill>
                    <a:effectLst/>
                    <a:uLnTx/>
                    <a:uFillTx/>
                  </a:rPr>
                  <a:t>    CTM prediction</a:t>
                </a:r>
              </a:p>
            </p:txBody>
          </p:sp>
          <p:sp>
            <p:nvSpPr>
              <p:cNvPr id="6" name="Oval 5"/>
              <p:cNvSpPr/>
              <p:nvPr/>
            </p:nvSpPr>
            <p:spPr>
              <a:xfrm>
                <a:off x="7140264" y="1240464"/>
                <a:ext cx="109838" cy="1098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4" name="TextBox 43"/>
            <p:cNvSpPr txBox="1"/>
            <p:nvPr/>
          </p:nvSpPr>
          <p:spPr>
            <a:xfrm>
              <a:off x="8305800" y="4519725"/>
              <a:ext cx="762000" cy="293786"/>
            </a:xfrm>
            <a:prstGeom prst="rect">
              <a:avLst/>
            </a:prstGeom>
            <a:solidFill>
              <a:schemeClr val="bg1"/>
            </a:solidFill>
            <a:ln>
              <a:noFill/>
            </a:ln>
          </p:spPr>
          <p:txBody>
            <a:bodyPr wrap="square" lIns="0" rIns="0"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500" b="0" i="0" u="none" strike="noStrike" kern="0" cap="none" spc="0" normalizeH="0" baseline="0" noProof="0" dirty="0">
                  <a:ln>
                    <a:noFill/>
                  </a:ln>
                  <a:solidFill>
                    <a:prstClr val="black"/>
                  </a:solidFill>
                  <a:effectLst/>
                  <a:uLnTx/>
                  <a:uFillTx/>
                </a:rPr>
                <a:t>ppb </a:t>
              </a:r>
              <a:r>
                <a:rPr kumimoji="0" lang="en-US" sz="1500" b="0" i="0" u="none" strike="noStrike" kern="0" cap="none" spc="0" normalizeH="0" baseline="0" noProof="0" dirty="0" err="1">
                  <a:ln>
                    <a:noFill/>
                  </a:ln>
                  <a:solidFill>
                    <a:prstClr val="black"/>
                  </a:solidFill>
                  <a:effectLst/>
                  <a:uLnTx/>
                  <a:uFillTx/>
                </a:rPr>
                <a:t>NO</a:t>
              </a:r>
              <a:r>
                <a:rPr kumimoji="0" lang="en-US" sz="1500" b="0" i="1" u="none" strike="noStrike" kern="0" cap="none" spc="0" normalizeH="0" baseline="-25000" noProof="0" dirty="0" err="1">
                  <a:ln>
                    <a:noFill/>
                  </a:ln>
                  <a:solidFill>
                    <a:prstClr val="black"/>
                  </a:solidFill>
                  <a:effectLst/>
                  <a:uLnTx/>
                  <a:uFillTx/>
                </a:rPr>
                <a:t>y</a:t>
              </a:r>
              <a:endParaRPr kumimoji="0" lang="en-US" sz="1500"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2878537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100"/>
        <p:cNvGrpSpPr/>
        <p:nvPr/>
      </p:nvGrpSpPr>
      <p:grpSpPr>
        <a:xfrm>
          <a:off x="0" y="0"/>
          <a:ext cx="0" cy="0"/>
          <a:chOff x="0" y="0"/>
          <a:chExt cx="0" cy="0"/>
        </a:xfrm>
      </p:grpSpPr>
      <p:sp>
        <p:nvSpPr>
          <p:cNvPr id="4101" name="Shape 4101"/>
          <p:cNvSpPr txBox="1">
            <a:spLocks noGrp="1"/>
          </p:cNvSpPr>
          <p:nvPr>
            <p:ph type="title"/>
          </p:nvPr>
        </p:nvSpPr>
        <p:spPr>
          <a:xfrm>
            <a:off x="457200" y="44624"/>
            <a:ext cx="8229600" cy="504056"/>
          </a:xfrm>
          <a:prstGeom prst="rect">
            <a:avLst/>
          </a:prstGeom>
          <a:noFill/>
          <a:ln>
            <a:noFill/>
          </a:ln>
        </p:spPr>
        <p:txBody>
          <a:bodyPr wrap="square" lIns="91425" tIns="45700" rIns="91425" bIns="45700" anchor="ctr" anchorCtr="0">
            <a:normAutofit fontScale="90000"/>
          </a:bodyPr>
          <a:lstStyle/>
          <a:p>
            <a:pPr marL="0" lvl="0" indent="-279400" algn="ctr" rtl="0">
              <a:spcBef>
                <a:spcPts val="0"/>
              </a:spcBef>
              <a:buClr>
                <a:schemeClr val="dk1"/>
              </a:buClr>
              <a:buSzPct val="100000"/>
              <a:buFont typeface="Calibri"/>
              <a:buNone/>
            </a:pPr>
            <a:r>
              <a:rPr lang="pt-BR" b="1" dirty="0"/>
              <a:t>Aerossóis Carbonáceos</a:t>
            </a:r>
          </a:p>
        </p:txBody>
      </p:sp>
      <p:sp>
        <p:nvSpPr>
          <p:cNvPr id="4102" name="Shape 4102"/>
          <p:cNvSpPr txBox="1">
            <a:spLocks noGrp="1"/>
          </p:cNvSpPr>
          <p:nvPr>
            <p:ph idx="1"/>
          </p:nvPr>
        </p:nvSpPr>
        <p:spPr>
          <a:xfrm>
            <a:off x="310558" y="728700"/>
            <a:ext cx="8280920" cy="2880320"/>
          </a:xfrm>
          <a:prstGeom prst="rect">
            <a:avLst/>
          </a:prstGeom>
          <a:noFill/>
          <a:ln>
            <a:noFill/>
          </a:ln>
        </p:spPr>
        <p:txBody>
          <a:bodyPr wrap="square" lIns="91425" tIns="45700" rIns="91425" bIns="45700" anchor="t" anchorCtr="0">
            <a:normAutofit fontScale="70000" lnSpcReduction="20000"/>
          </a:bodyPr>
          <a:lstStyle/>
          <a:p>
            <a:pPr marL="342900" lvl="0" indent="-342900" algn="l" rtl="0">
              <a:lnSpc>
                <a:spcPct val="80000"/>
              </a:lnSpc>
              <a:spcBef>
                <a:spcPts val="0"/>
              </a:spcBef>
              <a:spcAft>
                <a:spcPts val="300"/>
              </a:spcAft>
              <a:buClr>
                <a:schemeClr val="dk1"/>
              </a:buClr>
              <a:buSzPct val="100740"/>
            </a:pPr>
            <a:r>
              <a:rPr lang="pt-BR" sz="2720" dirty="0"/>
              <a:t>Responsáveis por &gt;70% da massa de aerossol na Amazônia</a:t>
            </a:r>
            <a:r>
              <a:rPr lang="pt-BR" sz="2700" dirty="0"/>
              <a:t>;</a:t>
            </a:r>
          </a:p>
          <a:p>
            <a:pPr marL="0" lvl="0" indent="0" algn="l" rtl="0">
              <a:lnSpc>
                <a:spcPct val="80000"/>
              </a:lnSpc>
              <a:spcBef>
                <a:spcPts val="0"/>
              </a:spcBef>
              <a:spcAft>
                <a:spcPts val="300"/>
              </a:spcAft>
              <a:buClr>
                <a:schemeClr val="dk1"/>
              </a:buClr>
              <a:buSzPct val="100740"/>
              <a:buNone/>
            </a:pPr>
            <a:endParaRPr lang="pt-BR" sz="2720" dirty="0"/>
          </a:p>
          <a:p>
            <a:pPr marL="342900" lvl="0" indent="-342900" algn="l" rtl="0">
              <a:lnSpc>
                <a:spcPct val="80000"/>
              </a:lnSpc>
              <a:spcBef>
                <a:spcPts val="544"/>
              </a:spcBef>
              <a:spcAft>
                <a:spcPts val="300"/>
              </a:spcAft>
              <a:buClr>
                <a:schemeClr val="dk1"/>
              </a:buClr>
              <a:buSzPct val="100740"/>
            </a:pPr>
            <a:r>
              <a:rPr lang="pt-BR" sz="2720" dirty="0"/>
              <a:t>Diferentes tipos de aerossóis carbonáceos:</a:t>
            </a:r>
          </a:p>
          <a:p>
            <a:pPr marL="742950" lvl="1" indent="-285750" algn="l" rtl="0">
              <a:lnSpc>
                <a:spcPct val="80000"/>
              </a:lnSpc>
              <a:spcBef>
                <a:spcPts val="476"/>
              </a:spcBef>
              <a:spcAft>
                <a:spcPts val="300"/>
              </a:spcAft>
              <a:buClr>
                <a:schemeClr val="dk1"/>
              </a:buClr>
              <a:buSzPct val="99166"/>
            </a:pPr>
            <a:r>
              <a:rPr lang="pt-BR" sz="2380" dirty="0"/>
              <a:t>Carbono orgânico (OC): </a:t>
            </a:r>
          </a:p>
          <a:p>
            <a:pPr marL="1143000" lvl="2" indent="-228600" algn="l" rtl="0">
              <a:lnSpc>
                <a:spcPct val="80000"/>
              </a:lnSpc>
              <a:spcBef>
                <a:spcPts val="408"/>
              </a:spcBef>
              <a:spcAft>
                <a:spcPts val="300"/>
              </a:spcAft>
              <a:buClr>
                <a:schemeClr val="dk1"/>
              </a:buClr>
              <a:buSzPct val="102000"/>
            </a:pPr>
            <a:r>
              <a:rPr lang="pt-BR" sz="2040" dirty="0"/>
              <a:t>refere-se ao carbono presente em compostos majoritariamente orgânicos;</a:t>
            </a:r>
          </a:p>
          <a:p>
            <a:pPr marL="1143000" lvl="2" indent="-228600" algn="l" rtl="0">
              <a:lnSpc>
                <a:spcPct val="80000"/>
              </a:lnSpc>
              <a:spcBef>
                <a:spcPts val="408"/>
              </a:spcBef>
              <a:spcAft>
                <a:spcPts val="300"/>
              </a:spcAft>
              <a:buClr>
                <a:schemeClr val="dk1"/>
              </a:buClr>
              <a:buSzPct val="102000"/>
            </a:pPr>
            <a:r>
              <a:rPr lang="pt-BR" sz="2040" dirty="0"/>
              <a:t>pode ser primário ou secundário (SOA);</a:t>
            </a:r>
          </a:p>
          <a:p>
            <a:pPr marL="742950" lvl="1" indent="-285750" algn="l" rtl="0">
              <a:lnSpc>
                <a:spcPct val="80000"/>
              </a:lnSpc>
              <a:spcBef>
                <a:spcPts val="476"/>
              </a:spcBef>
              <a:spcAft>
                <a:spcPts val="300"/>
              </a:spcAft>
              <a:buClr>
                <a:schemeClr val="dk1"/>
              </a:buClr>
              <a:buSzPct val="99166"/>
            </a:pPr>
            <a:r>
              <a:rPr lang="pt-BR" sz="2380" dirty="0"/>
              <a:t>Carbono elementar (EC):</a:t>
            </a:r>
          </a:p>
          <a:p>
            <a:pPr marL="1143000" lvl="2" indent="-228600" algn="l" rtl="0">
              <a:lnSpc>
                <a:spcPct val="80000"/>
              </a:lnSpc>
              <a:spcBef>
                <a:spcPts val="408"/>
              </a:spcBef>
              <a:spcAft>
                <a:spcPts val="300"/>
              </a:spcAft>
              <a:buClr>
                <a:schemeClr val="dk1"/>
              </a:buClr>
              <a:buSzPct val="102000"/>
            </a:pPr>
            <a:r>
              <a:rPr lang="pt-BR" sz="2040" dirty="0"/>
              <a:t>Fração de carbono com composição similar à fuligem;</a:t>
            </a:r>
          </a:p>
          <a:p>
            <a:pPr marL="1143000" lvl="2" indent="-228600" algn="l" rtl="0">
              <a:lnSpc>
                <a:spcPct val="80000"/>
              </a:lnSpc>
              <a:spcBef>
                <a:spcPts val="408"/>
              </a:spcBef>
              <a:spcAft>
                <a:spcPts val="300"/>
              </a:spcAft>
              <a:buClr>
                <a:schemeClr val="dk1"/>
              </a:buClr>
              <a:buSzPct val="102000"/>
            </a:pPr>
            <a:r>
              <a:rPr lang="pt-BR" sz="2040" dirty="0"/>
              <a:t>Altamente absorvedor de radiação;</a:t>
            </a:r>
          </a:p>
          <a:p>
            <a:pPr marL="742950" lvl="1" indent="-285750" algn="l" rtl="0">
              <a:lnSpc>
                <a:spcPct val="80000"/>
              </a:lnSpc>
              <a:spcBef>
                <a:spcPts val="476"/>
              </a:spcBef>
              <a:spcAft>
                <a:spcPts val="300"/>
              </a:spcAft>
              <a:buClr>
                <a:schemeClr val="dk1"/>
              </a:buClr>
              <a:buSzPct val="99166"/>
            </a:pPr>
            <a:r>
              <a:rPr lang="pt-BR" sz="2380" dirty="0"/>
              <a:t>Black Carbon (</a:t>
            </a:r>
            <a:r>
              <a:rPr lang="pt-BR" sz="2380" dirty="0" err="1"/>
              <a:t>BCe</a:t>
            </a:r>
            <a:r>
              <a:rPr lang="pt-BR" sz="2380" dirty="0"/>
              <a:t>):</a:t>
            </a:r>
          </a:p>
          <a:p>
            <a:pPr marL="1143000" lvl="2" indent="-228600" algn="l" rtl="0">
              <a:lnSpc>
                <a:spcPct val="80000"/>
              </a:lnSpc>
              <a:spcBef>
                <a:spcPts val="408"/>
              </a:spcBef>
              <a:spcAft>
                <a:spcPts val="300"/>
              </a:spcAft>
              <a:buClr>
                <a:schemeClr val="dk1"/>
              </a:buClr>
              <a:buSzPct val="102000"/>
            </a:pPr>
            <a:r>
              <a:rPr lang="pt-BR" sz="2040" dirty="0"/>
              <a:t>Carbono altamente absorvedor de luz com propriedades ópticas semelhantes às da fuligem.</a:t>
            </a:r>
          </a:p>
        </p:txBody>
      </p:sp>
      <p:sp>
        <p:nvSpPr>
          <p:cNvPr id="3" name="Slide Number Placeholder 2"/>
          <p:cNvSpPr>
            <a:spLocks noGrp="1"/>
          </p:cNvSpPr>
          <p:nvPr>
            <p:ph type="sldNum" sz="quarter" idx="12"/>
          </p:nvPr>
        </p:nvSpPr>
        <p:spPr/>
        <p:txBody>
          <a:bodyPr/>
          <a:lstStyle/>
          <a:p>
            <a:fld id="{12BD0D59-12CA-4744-AF6F-C896900974D5}" type="slidenum">
              <a:rPr lang="en-US" smtClean="0"/>
              <a:t>62</a:t>
            </a:fld>
            <a:endParaRPr lang="en-US"/>
          </a:p>
        </p:txBody>
      </p:sp>
      <p:pic>
        <p:nvPicPr>
          <p:cNvPr id="4" name="Imagem 3"/>
          <p:cNvPicPr/>
          <p:nvPr/>
        </p:nvPicPr>
        <p:blipFill rotWithShape="1">
          <a:blip r:embed="rId3"/>
          <a:srcRect l="33682" t="43668" r="34728" b="20742"/>
          <a:stretch/>
        </p:blipFill>
        <p:spPr bwMode="auto">
          <a:xfrm>
            <a:off x="1410399" y="3397508"/>
            <a:ext cx="5864808" cy="2839804"/>
          </a:xfrm>
          <a:prstGeom prst="rect">
            <a:avLst/>
          </a:prstGeom>
          <a:ln>
            <a:noFill/>
          </a:ln>
          <a:extLst>
            <a:ext uri="{53640926-AAD7-44D8-BBD7-CCE9431645EC}">
              <a14:shadowObscured xmlns:a14="http://schemas.microsoft.com/office/drawing/2010/main"/>
            </a:ext>
          </a:extLst>
        </p:spPr>
      </p:pic>
      <p:sp>
        <p:nvSpPr>
          <p:cNvPr id="2" name="CaixaDeTexto 1"/>
          <p:cNvSpPr txBox="1"/>
          <p:nvPr/>
        </p:nvSpPr>
        <p:spPr>
          <a:xfrm>
            <a:off x="7380312" y="6237312"/>
            <a:ext cx="837730" cy="369332"/>
          </a:xfrm>
          <a:prstGeom prst="rect">
            <a:avLst/>
          </a:prstGeom>
          <a:noFill/>
        </p:spPr>
        <p:txBody>
          <a:bodyPr wrap="none" rtlCol="0">
            <a:spAutoFit/>
          </a:bodyPr>
          <a:lstStyle/>
          <a:p>
            <a:r>
              <a:rPr lang="pt-BR" dirty="0"/>
              <a:t>US EPA</a:t>
            </a:r>
            <a:endParaRPr lang="en-US" dirty="0"/>
          </a:p>
        </p:txBody>
      </p:sp>
    </p:spTree>
    <p:extLst>
      <p:ext uri="{BB962C8B-B14F-4D97-AF65-F5344CB8AC3E}">
        <p14:creationId xmlns:p14="http://schemas.microsoft.com/office/powerpoint/2010/main" val="436691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
          <p:cNvSpPr txBox="1">
            <a:spLocks/>
          </p:cNvSpPr>
          <p:nvPr/>
        </p:nvSpPr>
        <p:spPr>
          <a:xfrm>
            <a:off x="38100" y="0"/>
            <a:ext cx="91440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prstClr val="black"/>
                </a:solidFill>
                <a:latin typeface="Times New Roman"/>
                <a:cs typeface="Arial" panose="020B0604020202020204" pitchFamily="34" charset="0"/>
              </a:rPr>
              <a:t>Isoprene Photochemistry in Transition?</a:t>
            </a:r>
          </a:p>
        </p:txBody>
      </p:sp>
      <p:cxnSp>
        <p:nvCxnSpPr>
          <p:cNvPr id="3" name="Straight Connector 2"/>
          <p:cNvCxnSpPr/>
          <p:nvPr/>
        </p:nvCxnSpPr>
        <p:spPr>
          <a:xfrm>
            <a:off x="1539199" y="2476901"/>
            <a:ext cx="6217920"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ight Arrow 4"/>
          <p:cNvSpPr/>
          <p:nvPr/>
        </p:nvSpPr>
        <p:spPr>
          <a:xfrm rot="5400000">
            <a:off x="1402645" y="2522621"/>
            <a:ext cx="457200" cy="36576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Right Arrow 32"/>
          <p:cNvSpPr/>
          <p:nvPr/>
        </p:nvSpPr>
        <p:spPr>
          <a:xfrm rot="5400000">
            <a:off x="4221843" y="2434094"/>
            <a:ext cx="640080" cy="36576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ight Arrow 33"/>
          <p:cNvSpPr/>
          <p:nvPr/>
        </p:nvSpPr>
        <p:spPr>
          <a:xfrm rot="5400000">
            <a:off x="6355442" y="2568340"/>
            <a:ext cx="457200" cy="27432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Right Arrow 34"/>
          <p:cNvSpPr/>
          <p:nvPr/>
        </p:nvSpPr>
        <p:spPr>
          <a:xfrm rot="5400000">
            <a:off x="7454859" y="2568340"/>
            <a:ext cx="457200" cy="27432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TextBox 35"/>
          <p:cNvSpPr txBox="1"/>
          <p:nvPr/>
        </p:nvSpPr>
        <p:spPr>
          <a:xfrm>
            <a:off x="727023" y="2522336"/>
            <a:ext cx="888780" cy="523220"/>
          </a:xfrm>
          <a:prstGeom prst="rect">
            <a:avLst/>
          </a:prstGeom>
          <a:noFill/>
          <a:ln>
            <a:noFill/>
          </a:ln>
          <a:effectLst/>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lgn="ctr"/>
            <a:r>
              <a:rPr lang="en-US" sz="2800" b="1" dirty="0">
                <a:solidFill>
                  <a:srgbClr val="1F497D">
                    <a:lumMod val="75000"/>
                  </a:srgbClr>
                </a:solidFill>
                <a:cs typeface="Times New Roman" panose="02020603050405020304" pitchFamily="18" charset="0"/>
              </a:rPr>
              <a:t>NO</a:t>
            </a:r>
          </a:p>
        </p:txBody>
      </p:sp>
      <p:sp>
        <p:nvSpPr>
          <p:cNvPr id="37" name="TextBox 36"/>
          <p:cNvSpPr txBox="1"/>
          <p:nvPr/>
        </p:nvSpPr>
        <p:spPr>
          <a:xfrm>
            <a:off x="3729667" y="2522336"/>
            <a:ext cx="781736" cy="461665"/>
          </a:xfrm>
          <a:prstGeom prst="rect">
            <a:avLst/>
          </a:prstGeom>
          <a:noFill/>
          <a:ln>
            <a:noFill/>
          </a:ln>
          <a:effectLst/>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lgn="ctr"/>
            <a:r>
              <a:rPr lang="en-US" sz="2400" b="1" dirty="0">
                <a:solidFill>
                  <a:srgbClr val="1F497D">
                    <a:lumMod val="75000"/>
                  </a:srgbClr>
                </a:solidFill>
                <a:cs typeface="Times New Roman" panose="02020603050405020304" pitchFamily="18" charset="0"/>
              </a:rPr>
              <a:t>HO</a:t>
            </a:r>
            <a:r>
              <a:rPr lang="en-US" sz="2400" b="1" baseline="-25000" dirty="0">
                <a:solidFill>
                  <a:srgbClr val="1F497D">
                    <a:lumMod val="75000"/>
                  </a:srgbClr>
                </a:solidFill>
                <a:cs typeface="Times New Roman" panose="02020603050405020304" pitchFamily="18" charset="0"/>
              </a:rPr>
              <a:t>2</a:t>
            </a:r>
          </a:p>
        </p:txBody>
      </p:sp>
      <p:sp>
        <p:nvSpPr>
          <p:cNvPr id="38" name="TextBox 37"/>
          <p:cNvSpPr txBox="1"/>
          <p:nvPr/>
        </p:nvSpPr>
        <p:spPr>
          <a:xfrm>
            <a:off x="7056482" y="2522336"/>
            <a:ext cx="731521" cy="307777"/>
          </a:xfrm>
          <a:prstGeom prst="rect">
            <a:avLst/>
          </a:prstGeom>
          <a:noFill/>
          <a:ln>
            <a:noFill/>
          </a:ln>
          <a:effectLst/>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lgn="ctr"/>
            <a:r>
              <a:rPr lang="en-US" sz="1400" b="1" dirty="0">
                <a:solidFill>
                  <a:srgbClr val="1F497D">
                    <a:lumMod val="75000"/>
                  </a:srgbClr>
                </a:solidFill>
                <a:cs typeface="Times New Roman" panose="02020603050405020304" pitchFamily="18" charset="0"/>
              </a:rPr>
              <a:t>RO</a:t>
            </a:r>
            <a:r>
              <a:rPr lang="en-US" sz="1400" b="1" baseline="-25000" dirty="0">
                <a:solidFill>
                  <a:srgbClr val="1F497D">
                    <a:lumMod val="75000"/>
                  </a:srgbClr>
                </a:solidFill>
                <a:cs typeface="Times New Roman" panose="02020603050405020304" pitchFamily="18" charset="0"/>
              </a:rPr>
              <a:t>2</a:t>
            </a:r>
          </a:p>
        </p:txBody>
      </p:sp>
      <p:sp>
        <p:nvSpPr>
          <p:cNvPr id="39" name="TextBox 38"/>
          <p:cNvSpPr txBox="1"/>
          <p:nvPr/>
        </p:nvSpPr>
        <p:spPr>
          <a:xfrm>
            <a:off x="5181963" y="2522336"/>
            <a:ext cx="1463040" cy="307777"/>
          </a:xfrm>
          <a:prstGeom prst="rect">
            <a:avLst/>
          </a:prstGeom>
          <a:noFill/>
          <a:ln>
            <a:noFill/>
          </a:ln>
          <a:effectLst/>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lgn="ctr"/>
            <a:r>
              <a:rPr lang="en-US" sz="1400" b="1" dirty="0">
                <a:solidFill>
                  <a:srgbClr val="1F497D">
                    <a:lumMod val="75000"/>
                  </a:srgbClr>
                </a:solidFill>
                <a:cs typeface="Times New Roman" panose="02020603050405020304" pitchFamily="18" charset="0"/>
              </a:rPr>
              <a:t>Isomerization</a:t>
            </a:r>
          </a:p>
        </p:txBody>
      </p:sp>
      <p:sp>
        <p:nvSpPr>
          <p:cNvPr id="41" name="TextBox 40"/>
          <p:cNvSpPr txBox="1"/>
          <p:nvPr/>
        </p:nvSpPr>
        <p:spPr>
          <a:xfrm>
            <a:off x="3362015" y="1246257"/>
            <a:ext cx="463588" cy="307777"/>
          </a:xfrm>
          <a:prstGeom prst="rect">
            <a:avLst/>
          </a:prstGeom>
          <a:noFill/>
        </p:spPr>
        <p:txBody>
          <a:bodyPr wrap="none" lIns="91440" tIns="45720" rIns="91440" bIns="45720" rtlCol="0">
            <a:spAutoFit/>
          </a:bodyPr>
          <a:lstStyle/>
          <a:p>
            <a:r>
              <a:rPr lang="en-US" sz="1400" b="1" dirty="0">
                <a:solidFill>
                  <a:srgbClr val="1F497D">
                    <a:lumMod val="75000"/>
                  </a:srgbClr>
                </a:solidFill>
                <a:cs typeface="Times New Roman" panose="02020603050405020304" pitchFamily="18" charset="0"/>
              </a:rPr>
              <a:t>OH</a:t>
            </a:r>
            <a:endParaRPr lang="en-US" sz="1400" b="1" baseline="-25000" dirty="0">
              <a:solidFill>
                <a:srgbClr val="1F497D">
                  <a:lumMod val="75000"/>
                </a:srgbClr>
              </a:solidFill>
              <a:cs typeface="Times New Roman" panose="02020603050405020304" pitchFamily="18" charset="0"/>
            </a:endParaRPr>
          </a:p>
        </p:txBody>
      </p:sp>
      <p:sp>
        <p:nvSpPr>
          <p:cNvPr id="42" name="TextBox 41"/>
          <p:cNvSpPr txBox="1"/>
          <p:nvPr/>
        </p:nvSpPr>
        <p:spPr>
          <a:xfrm>
            <a:off x="2322810" y="1779657"/>
            <a:ext cx="893193" cy="338554"/>
          </a:xfrm>
          <a:prstGeom prst="rect">
            <a:avLst/>
          </a:prstGeom>
          <a:noFill/>
        </p:spPr>
        <p:txBody>
          <a:bodyPr wrap="none" lIns="91440" tIns="45720" rIns="91440" bIns="45720" rtlCol="0">
            <a:spAutoFit/>
          </a:bodyPr>
          <a:lstStyle/>
          <a:p>
            <a:r>
              <a:rPr lang="en-US" sz="1600" dirty="0">
                <a:solidFill>
                  <a:prstClr val="black"/>
                </a:solidFill>
                <a:cs typeface="Times New Roman" panose="02020603050405020304" pitchFamily="18" charset="0"/>
              </a:rPr>
              <a:t>Isoprene</a:t>
            </a:r>
          </a:p>
        </p:txBody>
      </p:sp>
      <p:sp>
        <p:nvSpPr>
          <p:cNvPr id="44" name="TextBox 43"/>
          <p:cNvSpPr txBox="1"/>
          <p:nvPr/>
        </p:nvSpPr>
        <p:spPr>
          <a:xfrm>
            <a:off x="4063000" y="1779657"/>
            <a:ext cx="923651" cy="338554"/>
          </a:xfrm>
          <a:prstGeom prst="rect">
            <a:avLst/>
          </a:prstGeom>
          <a:noFill/>
        </p:spPr>
        <p:txBody>
          <a:bodyPr wrap="none" lIns="91440" tIns="45720" rIns="91440" bIns="45720" rtlCol="0">
            <a:spAutoFit/>
          </a:bodyPr>
          <a:lstStyle/>
          <a:p>
            <a:r>
              <a:rPr lang="en-US" sz="1600" dirty="0">
                <a:solidFill>
                  <a:prstClr val="black"/>
                </a:solidFill>
                <a:cs typeface="Times New Roman" panose="02020603050405020304" pitchFamily="18" charset="0"/>
              </a:rPr>
              <a:t>ISOPOO</a:t>
            </a:r>
            <a:endParaRPr lang="en-US" sz="1600" baseline="-25000" dirty="0">
              <a:solidFill>
                <a:prstClr val="black"/>
              </a:solidFill>
              <a:cs typeface="Times New Roman" panose="02020603050405020304" pitchFamily="18" charset="0"/>
            </a:endParaRPr>
          </a:p>
        </p:txBody>
      </p:sp>
      <p:graphicFrame>
        <p:nvGraphicFramePr>
          <p:cNvPr id="8" name="Object 7"/>
          <p:cNvGraphicFramePr>
            <a:graphicFrameLocks noChangeAspect="1"/>
          </p:cNvGraphicFramePr>
          <p:nvPr/>
        </p:nvGraphicFramePr>
        <p:xfrm>
          <a:off x="4038600" y="1246257"/>
          <a:ext cx="949325" cy="592137"/>
        </p:xfrm>
        <a:graphic>
          <a:graphicData uri="http://schemas.openxmlformats.org/presentationml/2006/ole">
            <mc:AlternateContent xmlns:mc="http://schemas.openxmlformats.org/markup-compatibility/2006">
              <mc:Choice xmlns:v="urn:schemas-microsoft-com:vml" Requires="v">
                <p:oleObj spid="_x0000_s2758" r:id="rId5" imgW="949536" imgH="592850" progId="ChemDraw.Document.6.0">
                  <p:embed/>
                </p:oleObj>
              </mc:Choice>
              <mc:Fallback>
                <p:oleObj r:id="rId5" imgW="949536" imgH="59285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1246257"/>
                        <a:ext cx="949325" cy="59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388497" y="1319579"/>
          <a:ext cx="637913" cy="484287"/>
        </p:xfrm>
        <a:graphic>
          <a:graphicData uri="http://schemas.openxmlformats.org/presentationml/2006/ole">
            <mc:AlternateContent xmlns:mc="http://schemas.openxmlformats.org/markup-compatibility/2006">
              <mc:Choice xmlns:v="urn:schemas-microsoft-com:vml" Requires="v">
                <p:oleObj spid="_x0000_s2759" r:id="rId7" imgW="911304" imgH="691838" progId="ChemDraw.Document.6.0">
                  <p:embed/>
                </p:oleObj>
              </mc:Choice>
              <mc:Fallback>
                <p:oleObj r:id="rId7" imgW="911304" imgH="691838"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8497" y="1319579"/>
                        <a:ext cx="637913" cy="484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Right Arrow 51"/>
          <p:cNvSpPr/>
          <p:nvPr/>
        </p:nvSpPr>
        <p:spPr>
          <a:xfrm>
            <a:off x="3353163" y="1485017"/>
            <a:ext cx="548640" cy="18288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TextBox 54"/>
          <p:cNvSpPr txBox="1"/>
          <p:nvPr/>
        </p:nvSpPr>
        <p:spPr>
          <a:xfrm>
            <a:off x="6101565" y="3075057"/>
            <a:ext cx="1015919" cy="353943"/>
          </a:xfrm>
          <a:prstGeom prst="rect">
            <a:avLst/>
          </a:prstGeom>
          <a:noFill/>
        </p:spPr>
        <p:txBody>
          <a:bodyPr wrap="none" lIns="91440" tIns="45720" rIns="91440" bIns="45720" rtlCol="0">
            <a:spAutoFit/>
          </a:bodyPr>
          <a:lstStyle/>
          <a:p>
            <a:r>
              <a:rPr lang="en-US" sz="1700" b="1" dirty="0">
                <a:solidFill>
                  <a:srgbClr val="F79646"/>
                </a:solidFill>
                <a:cs typeface="Times New Roman" panose="02020603050405020304" pitchFamily="18" charset="0"/>
              </a:rPr>
              <a:t>Products</a:t>
            </a:r>
          </a:p>
        </p:txBody>
      </p:sp>
      <p:sp>
        <p:nvSpPr>
          <p:cNvPr id="56" name="TextBox 55"/>
          <p:cNvSpPr txBox="1"/>
          <p:nvPr/>
        </p:nvSpPr>
        <p:spPr>
          <a:xfrm>
            <a:off x="7213681" y="3075057"/>
            <a:ext cx="1015919" cy="353943"/>
          </a:xfrm>
          <a:prstGeom prst="rect">
            <a:avLst/>
          </a:prstGeom>
          <a:noFill/>
        </p:spPr>
        <p:txBody>
          <a:bodyPr wrap="none" lIns="91440" tIns="45720" rIns="91440" bIns="45720" rtlCol="0">
            <a:spAutoFit/>
          </a:bodyPr>
          <a:lstStyle/>
          <a:p>
            <a:r>
              <a:rPr lang="en-US" sz="1700" b="1" dirty="0">
                <a:solidFill>
                  <a:srgbClr val="4BACC6"/>
                </a:solidFill>
                <a:cs typeface="Times New Roman" panose="02020603050405020304" pitchFamily="18" charset="0"/>
              </a:rPr>
              <a:t>Products</a:t>
            </a:r>
          </a:p>
        </p:txBody>
      </p:sp>
      <p:sp>
        <p:nvSpPr>
          <p:cNvPr id="23" name="Rounded Rectangle 22"/>
          <p:cNvSpPr/>
          <p:nvPr/>
        </p:nvSpPr>
        <p:spPr>
          <a:xfrm>
            <a:off x="3297866" y="3169920"/>
            <a:ext cx="2514600" cy="1554480"/>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ounded Rectangle 24"/>
          <p:cNvSpPr/>
          <p:nvPr/>
        </p:nvSpPr>
        <p:spPr>
          <a:xfrm>
            <a:off x="344250" y="3169920"/>
            <a:ext cx="2560320" cy="155448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3386265" y="3626099"/>
            <a:ext cx="1276311" cy="861774"/>
          </a:xfrm>
          <a:prstGeom prst="rect">
            <a:avLst/>
          </a:prstGeom>
          <a:noFill/>
        </p:spPr>
        <p:txBody>
          <a:bodyPr wrap="none" lIns="91440" tIns="45720" rIns="91440" bIns="45720" rtlCol="0">
            <a:spAutoFit/>
          </a:bodyPr>
          <a:lstStyle/>
          <a:p>
            <a:pPr algn="ctr"/>
            <a:r>
              <a:rPr lang="en-US" sz="1600" b="1" dirty="0">
                <a:solidFill>
                  <a:srgbClr val="7030A0"/>
                </a:solidFill>
                <a:cs typeface="Times New Roman" panose="02020603050405020304" pitchFamily="18" charset="0"/>
              </a:rPr>
              <a:t>ISOPOOHs </a:t>
            </a:r>
          </a:p>
          <a:p>
            <a:pPr algn="ctr"/>
            <a:r>
              <a:rPr lang="en-US" sz="1600" b="1" dirty="0">
                <a:solidFill>
                  <a:srgbClr val="7030A0"/>
                </a:solidFill>
                <a:cs typeface="Times New Roman" panose="02020603050405020304" pitchFamily="18" charset="0"/>
              </a:rPr>
              <a:t>(C</a:t>
            </a:r>
            <a:r>
              <a:rPr lang="en-US" sz="1600" b="1" baseline="-25000" dirty="0">
                <a:solidFill>
                  <a:srgbClr val="7030A0"/>
                </a:solidFill>
                <a:cs typeface="Times New Roman" panose="02020603050405020304" pitchFamily="18" charset="0"/>
              </a:rPr>
              <a:t>5</a:t>
            </a:r>
            <a:r>
              <a:rPr lang="en-US" sz="1600" b="1" dirty="0">
                <a:solidFill>
                  <a:srgbClr val="7030A0"/>
                </a:solidFill>
                <a:cs typeface="Times New Roman" panose="02020603050405020304" pitchFamily="18" charset="0"/>
              </a:rPr>
              <a:t>H</a:t>
            </a:r>
            <a:r>
              <a:rPr lang="en-US" sz="1600" b="1" baseline="-25000" dirty="0">
                <a:solidFill>
                  <a:srgbClr val="7030A0"/>
                </a:solidFill>
                <a:cs typeface="Times New Roman" panose="02020603050405020304" pitchFamily="18" charset="0"/>
              </a:rPr>
              <a:t>10</a:t>
            </a:r>
            <a:r>
              <a:rPr lang="en-US" sz="1600" b="1" dirty="0">
                <a:solidFill>
                  <a:srgbClr val="7030A0"/>
                </a:solidFill>
                <a:cs typeface="Times New Roman" panose="02020603050405020304" pitchFamily="18" charset="0"/>
              </a:rPr>
              <a:t>O</a:t>
            </a:r>
            <a:r>
              <a:rPr lang="en-US" sz="1600" b="1" baseline="-25000" dirty="0">
                <a:solidFill>
                  <a:srgbClr val="7030A0"/>
                </a:solidFill>
                <a:cs typeface="Times New Roman" panose="02020603050405020304" pitchFamily="18" charset="0"/>
              </a:rPr>
              <a:t>3</a:t>
            </a:r>
            <a:r>
              <a:rPr lang="en-US" sz="1600" b="1" dirty="0">
                <a:solidFill>
                  <a:srgbClr val="7030A0"/>
                </a:solidFill>
                <a:cs typeface="Times New Roman" panose="02020603050405020304" pitchFamily="18" charset="0"/>
              </a:rPr>
              <a:t>)</a:t>
            </a:r>
          </a:p>
          <a:p>
            <a:pPr algn="ctr"/>
            <a:r>
              <a:rPr lang="en-US" b="1" dirty="0">
                <a:solidFill>
                  <a:srgbClr val="7030A0"/>
                </a:solidFill>
                <a:cs typeface="Times New Roman" panose="02020603050405020304" pitchFamily="18" charset="0"/>
              </a:rPr>
              <a:t>…</a:t>
            </a:r>
          </a:p>
        </p:txBody>
      </p:sp>
      <p:sp>
        <p:nvSpPr>
          <p:cNvPr id="27" name="TextBox 26"/>
          <p:cNvSpPr txBox="1"/>
          <p:nvPr/>
        </p:nvSpPr>
        <p:spPr>
          <a:xfrm>
            <a:off x="375134" y="3228625"/>
            <a:ext cx="1909498" cy="1477328"/>
          </a:xfrm>
          <a:prstGeom prst="rect">
            <a:avLst/>
          </a:prstGeom>
          <a:noFill/>
        </p:spPr>
        <p:txBody>
          <a:bodyPr wrap="none" lIns="91440" tIns="45720" rIns="91440" bIns="45720" rtlCol="0">
            <a:spAutoFit/>
          </a:bodyPr>
          <a:lstStyle/>
          <a:p>
            <a:pPr algn="ctr"/>
            <a:r>
              <a:rPr lang="en-US" sz="1600" b="1" dirty="0">
                <a:solidFill>
                  <a:srgbClr val="FF0000"/>
                </a:solidFill>
                <a:cs typeface="Times New Roman" panose="02020603050405020304" pitchFamily="18" charset="0"/>
              </a:rPr>
              <a:t>methyl vinyl ketone</a:t>
            </a:r>
          </a:p>
          <a:p>
            <a:pPr algn="ctr"/>
            <a:r>
              <a:rPr lang="en-US" sz="1600" b="1" dirty="0">
                <a:solidFill>
                  <a:srgbClr val="FF0000"/>
                </a:solidFill>
                <a:cs typeface="Times New Roman" panose="02020603050405020304" pitchFamily="18" charset="0"/>
              </a:rPr>
              <a:t> (MVK, C</a:t>
            </a:r>
            <a:r>
              <a:rPr lang="en-US" sz="1600" b="1" baseline="-25000" dirty="0">
                <a:solidFill>
                  <a:srgbClr val="FF0000"/>
                </a:solidFill>
                <a:cs typeface="Times New Roman" panose="02020603050405020304" pitchFamily="18" charset="0"/>
              </a:rPr>
              <a:t>4</a:t>
            </a:r>
            <a:r>
              <a:rPr lang="en-US" sz="1600" b="1" dirty="0">
                <a:solidFill>
                  <a:srgbClr val="FF0000"/>
                </a:solidFill>
                <a:cs typeface="Times New Roman" panose="02020603050405020304" pitchFamily="18" charset="0"/>
              </a:rPr>
              <a:t>H</a:t>
            </a:r>
            <a:r>
              <a:rPr lang="en-US" sz="1600" b="1" baseline="-25000" dirty="0">
                <a:solidFill>
                  <a:srgbClr val="FF0000"/>
                </a:solidFill>
                <a:cs typeface="Times New Roman" panose="02020603050405020304" pitchFamily="18" charset="0"/>
              </a:rPr>
              <a:t>6</a:t>
            </a:r>
            <a:r>
              <a:rPr lang="en-US" sz="1600" b="1" dirty="0">
                <a:solidFill>
                  <a:srgbClr val="FF0000"/>
                </a:solidFill>
                <a:cs typeface="Times New Roman" panose="02020603050405020304" pitchFamily="18" charset="0"/>
              </a:rPr>
              <a:t>O)</a:t>
            </a:r>
          </a:p>
          <a:p>
            <a:pPr algn="ctr"/>
            <a:endParaRPr lang="en-US" sz="800" b="1" dirty="0">
              <a:solidFill>
                <a:srgbClr val="FF0000"/>
              </a:solidFill>
              <a:cs typeface="Times New Roman" panose="02020603050405020304" pitchFamily="18" charset="0"/>
            </a:endParaRPr>
          </a:p>
          <a:p>
            <a:pPr algn="ctr"/>
            <a:r>
              <a:rPr lang="en-US" sz="1600" b="1" dirty="0">
                <a:solidFill>
                  <a:srgbClr val="FF0000"/>
                </a:solidFill>
                <a:cs typeface="Times New Roman" panose="02020603050405020304" pitchFamily="18" charset="0"/>
              </a:rPr>
              <a:t>methacrolein </a:t>
            </a:r>
          </a:p>
          <a:p>
            <a:pPr algn="ctr"/>
            <a:r>
              <a:rPr lang="en-US" sz="1600" b="1" dirty="0">
                <a:solidFill>
                  <a:srgbClr val="FF0000"/>
                </a:solidFill>
                <a:cs typeface="Times New Roman" panose="02020603050405020304" pitchFamily="18" charset="0"/>
              </a:rPr>
              <a:t>(MACR, C</a:t>
            </a:r>
            <a:r>
              <a:rPr lang="en-US" sz="1600" b="1" baseline="-25000" dirty="0">
                <a:solidFill>
                  <a:srgbClr val="FF0000"/>
                </a:solidFill>
                <a:cs typeface="Times New Roman" panose="02020603050405020304" pitchFamily="18" charset="0"/>
              </a:rPr>
              <a:t>4</a:t>
            </a:r>
            <a:r>
              <a:rPr lang="en-US" sz="1600" b="1" dirty="0">
                <a:solidFill>
                  <a:srgbClr val="FF0000"/>
                </a:solidFill>
                <a:cs typeface="Times New Roman" panose="02020603050405020304" pitchFamily="18" charset="0"/>
              </a:rPr>
              <a:t>H</a:t>
            </a:r>
            <a:r>
              <a:rPr lang="en-US" sz="1600" b="1" baseline="-25000" dirty="0">
                <a:solidFill>
                  <a:srgbClr val="FF0000"/>
                </a:solidFill>
                <a:cs typeface="Times New Roman" panose="02020603050405020304" pitchFamily="18" charset="0"/>
              </a:rPr>
              <a:t>6</a:t>
            </a:r>
            <a:r>
              <a:rPr lang="en-US" sz="1600" b="1" dirty="0">
                <a:solidFill>
                  <a:srgbClr val="FF0000"/>
                </a:solidFill>
                <a:cs typeface="Times New Roman" panose="02020603050405020304" pitchFamily="18" charset="0"/>
              </a:rPr>
              <a:t>O)</a:t>
            </a:r>
          </a:p>
          <a:p>
            <a:pPr algn="ctr"/>
            <a:r>
              <a:rPr lang="en-US" b="1" dirty="0">
                <a:solidFill>
                  <a:srgbClr val="FF0000"/>
                </a:solidFill>
                <a:cs typeface="Times New Roman" panose="02020603050405020304" pitchFamily="18" charset="0"/>
              </a:rPr>
              <a:t>…</a:t>
            </a:r>
          </a:p>
        </p:txBody>
      </p:sp>
      <p:pic>
        <p:nvPicPr>
          <p:cNvPr id="28" name="Picture 1"/>
          <p:cNvPicPr>
            <a:picLocks noChangeAspect="1" noChangeArrowheads="1"/>
          </p:cNvPicPr>
          <p:nvPr/>
        </p:nvPicPr>
        <p:blipFill>
          <a:blip r:embed="rId9" cstate="print"/>
          <a:srcRect/>
          <a:stretch>
            <a:fillRect/>
          </a:stretch>
        </p:blipFill>
        <p:spPr bwMode="auto">
          <a:xfrm>
            <a:off x="2236288" y="3391558"/>
            <a:ext cx="517069" cy="361949"/>
          </a:xfrm>
          <a:prstGeom prst="rect">
            <a:avLst/>
          </a:prstGeom>
          <a:noFill/>
          <a:ln w="9525">
            <a:noFill/>
            <a:miter lim="800000"/>
            <a:headEnd/>
            <a:tailEnd/>
          </a:ln>
        </p:spPr>
      </p:pic>
      <p:pic>
        <p:nvPicPr>
          <p:cNvPr id="30" name="Picture 29" descr="120px-Methacrolein.png"/>
          <p:cNvPicPr>
            <a:picLocks noChangeAspect="1"/>
          </p:cNvPicPr>
          <p:nvPr/>
        </p:nvPicPr>
        <p:blipFill>
          <a:blip r:embed="rId10" cstate="print"/>
          <a:stretch>
            <a:fillRect/>
          </a:stretch>
        </p:blipFill>
        <p:spPr>
          <a:xfrm>
            <a:off x="2272571" y="4008877"/>
            <a:ext cx="506186" cy="295275"/>
          </a:xfrm>
          <a:prstGeom prst="rect">
            <a:avLst/>
          </a:prstGeom>
        </p:spPr>
      </p:pic>
      <p:graphicFrame>
        <p:nvGraphicFramePr>
          <p:cNvPr id="31" name="Object 30"/>
          <p:cNvGraphicFramePr>
            <a:graphicFrameLocks noChangeAspect="1"/>
          </p:cNvGraphicFramePr>
          <p:nvPr/>
        </p:nvGraphicFramePr>
        <p:xfrm>
          <a:off x="4710597" y="3689360"/>
          <a:ext cx="922337" cy="569913"/>
        </p:xfrm>
        <a:graphic>
          <a:graphicData uri="http://schemas.openxmlformats.org/presentationml/2006/ole">
            <mc:AlternateContent xmlns:mc="http://schemas.openxmlformats.org/markup-compatibility/2006">
              <mc:Choice xmlns:v="urn:schemas-microsoft-com:vml" Requires="v">
                <p:oleObj spid="_x0000_s2760" r:id="rId11" imgW="922104" imgH="569990" progId="ChemDraw.Document.6.0">
                  <p:embed/>
                </p:oleObj>
              </mc:Choice>
              <mc:Fallback>
                <p:oleObj r:id="rId11" imgW="922104" imgH="569990" progId="ChemDraw.Document.6.0">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0597" y="3689360"/>
                        <a:ext cx="922337" cy="569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TextBox 31"/>
          <p:cNvSpPr txBox="1"/>
          <p:nvPr/>
        </p:nvSpPr>
        <p:spPr>
          <a:xfrm>
            <a:off x="38100" y="5715000"/>
            <a:ext cx="9105899" cy="584775"/>
          </a:xfrm>
          <a:prstGeom prst="rect">
            <a:avLst/>
          </a:prstGeom>
          <a:noFill/>
        </p:spPr>
        <p:txBody>
          <a:bodyPr wrap="square" rtlCol="0">
            <a:spAutoFit/>
          </a:bodyPr>
          <a:lstStyle/>
          <a:p>
            <a:pPr algn="ctr"/>
            <a:r>
              <a:rPr lang="en-US" sz="1600" b="1" dirty="0">
                <a:solidFill>
                  <a:srgbClr val="4BACC6">
                    <a:lumMod val="50000"/>
                  </a:srgbClr>
                </a:solidFill>
              </a:rPr>
              <a:t>(Tuazon et al., 1990; Paulot et al., 2009; Surratt et al., 2010; Crounse et al., 2011, </a:t>
            </a:r>
          </a:p>
          <a:p>
            <a:pPr algn="ctr"/>
            <a:r>
              <a:rPr lang="en-US" sz="1600" b="1" dirty="0">
                <a:solidFill>
                  <a:srgbClr val="4BACC6">
                    <a:lumMod val="50000"/>
                  </a:srgbClr>
                </a:solidFill>
              </a:rPr>
              <a:t>Peeters et al., 2009; 2010; 2014; Fuchs et al., 2013…)</a:t>
            </a:r>
          </a:p>
        </p:txBody>
      </p:sp>
      <p:sp>
        <p:nvSpPr>
          <p:cNvPr id="40" name="Rectangle 39"/>
          <p:cNvSpPr/>
          <p:nvPr/>
        </p:nvSpPr>
        <p:spPr>
          <a:xfrm>
            <a:off x="5632934" y="6406773"/>
            <a:ext cx="4572000" cy="276999"/>
          </a:xfrm>
          <a:prstGeom prst="rect">
            <a:avLst/>
          </a:prstGeom>
        </p:spPr>
        <p:txBody>
          <a:bodyPr>
            <a:spAutoFit/>
          </a:bodyPr>
          <a:lstStyle/>
          <a:p>
            <a:r>
              <a:rPr lang="en-US" sz="1200" dirty="0">
                <a:solidFill>
                  <a:srgbClr val="0070C0"/>
                </a:solidFill>
              </a:rPr>
              <a:t>Harvard University Environmental Chemistry Group</a:t>
            </a:r>
            <a:endParaRPr lang="en-US" sz="1200" dirty="0">
              <a:solidFill>
                <a:prstClr val="black"/>
              </a:solidFill>
            </a:endParaRPr>
          </a:p>
        </p:txBody>
      </p:sp>
    </p:spTree>
    <p:custDataLst>
      <p:tags r:id="rId2"/>
    </p:custDataLst>
    <p:extLst>
      <p:ext uri="{BB962C8B-B14F-4D97-AF65-F5344CB8AC3E}">
        <p14:creationId xmlns:p14="http://schemas.microsoft.com/office/powerpoint/2010/main" val="2871589324"/>
      </p:ext>
    </p:extLst>
  </p:cSld>
  <p:clrMapOvr>
    <a:masterClrMapping/>
  </p:clrMapOvr>
  <p:transition advTm="24308"/>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335" y="1005840"/>
            <a:ext cx="5720865" cy="5166360"/>
          </a:xfrm>
          <a:prstGeom prst="rect">
            <a:avLst/>
          </a:prstGeom>
        </p:spPr>
      </p:pic>
      <p:sp>
        <p:nvSpPr>
          <p:cNvPr id="2" name="Title 1"/>
          <p:cNvSpPr>
            <a:spLocks noGrp="1"/>
          </p:cNvSpPr>
          <p:nvPr>
            <p:ph type="title" idx="4294967295"/>
          </p:nvPr>
        </p:nvSpPr>
        <p:spPr>
          <a:xfrm>
            <a:off x="0" y="6350"/>
            <a:ext cx="9144000" cy="796925"/>
          </a:xfrm>
          <a:prstGeom prst="rect">
            <a:avLst/>
          </a:prstGeom>
        </p:spPr>
        <p:txBody>
          <a:bodyPr>
            <a:normAutofit fontScale="90000"/>
          </a:bodyPr>
          <a:lstStyle/>
          <a:p>
            <a:pPr algn="ctr"/>
            <a:r>
              <a:rPr lang="en-US" sz="3600" b="1" dirty="0">
                <a:latin typeface="+mn-lt"/>
                <a:cs typeface="Times New Roman" panose="02020603050405020304" pitchFamily="18" charset="0"/>
              </a:rPr>
              <a:t>Amazonia: Liquid Organic Particulate Matter</a:t>
            </a:r>
            <a:br>
              <a:rPr lang="en-US" sz="3600" b="1" dirty="0">
                <a:latin typeface="+mn-lt"/>
                <a:cs typeface="Times New Roman" panose="02020603050405020304" pitchFamily="18" charset="0"/>
              </a:rPr>
            </a:br>
            <a:r>
              <a:rPr lang="en-US" sz="2900" b="1" dirty="0">
                <a:solidFill>
                  <a:srgbClr val="FF0000"/>
                </a:solidFill>
                <a:latin typeface="+mn-lt"/>
                <a:cs typeface="Times New Roman" panose="02020603050405020304" pitchFamily="18" charset="0"/>
              </a:rPr>
              <a:t>Aerosols are part of the liquid atmosphere (not the solid one)…</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94" t="21356" r="5028" b="18069"/>
          <a:stretch/>
        </p:blipFill>
        <p:spPr bwMode="auto">
          <a:xfrm rot="5400000">
            <a:off x="5045856" y="2726544"/>
            <a:ext cx="5494404" cy="217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6376539"/>
            <a:ext cx="230063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Adam Bateman (2016)</a:t>
            </a:r>
          </a:p>
        </p:txBody>
      </p:sp>
      <p:sp>
        <p:nvSpPr>
          <p:cNvPr id="5" name="TextBox 4"/>
          <p:cNvSpPr txBox="1"/>
          <p:nvPr/>
        </p:nvSpPr>
        <p:spPr>
          <a:xfrm>
            <a:off x="759759" y="4780430"/>
            <a:ext cx="764953" cy="369332"/>
          </a:xfrm>
          <a:prstGeom prst="rect">
            <a:avLst/>
          </a:prstGeom>
          <a:noFill/>
        </p:spPr>
        <p:txBody>
          <a:bodyPr wrap="none" rtlCol="0">
            <a:spAutoFit/>
          </a:bodyPr>
          <a:lstStyle/>
          <a:p>
            <a:r>
              <a:rPr lang="en-US" b="1" dirty="0"/>
              <a:t>Liquid</a:t>
            </a:r>
          </a:p>
        </p:txBody>
      </p:sp>
      <p:sp>
        <p:nvSpPr>
          <p:cNvPr id="7" name="TextBox 6"/>
          <p:cNvSpPr txBox="1"/>
          <p:nvPr/>
        </p:nvSpPr>
        <p:spPr>
          <a:xfrm>
            <a:off x="934571" y="1772383"/>
            <a:ext cx="652743" cy="369332"/>
          </a:xfrm>
          <a:prstGeom prst="rect">
            <a:avLst/>
          </a:prstGeom>
          <a:noFill/>
        </p:spPr>
        <p:txBody>
          <a:bodyPr wrap="none" rtlCol="0">
            <a:spAutoFit/>
          </a:bodyPr>
          <a:lstStyle/>
          <a:p>
            <a:r>
              <a:rPr lang="en-US" b="1" dirty="0"/>
              <a:t>Solid</a:t>
            </a:r>
          </a:p>
        </p:txBody>
      </p:sp>
    </p:spTree>
    <p:extLst>
      <p:ext uri="{BB962C8B-B14F-4D97-AF65-F5344CB8AC3E}">
        <p14:creationId xmlns:p14="http://schemas.microsoft.com/office/powerpoint/2010/main" val="377224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67" t="33403" r="1541" b="15580"/>
          <a:stretch/>
        </p:blipFill>
        <p:spPr bwMode="auto">
          <a:xfrm>
            <a:off x="92439" y="3882768"/>
            <a:ext cx="8915400" cy="2634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64039" y="6479134"/>
            <a:ext cx="7543800" cy="369332"/>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Image Source: Jerome Fast</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31" t="14063" r="20625" b="2930"/>
          <a:stretch/>
        </p:blipFill>
        <p:spPr bwMode="auto">
          <a:xfrm>
            <a:off x="5763718" y="154150"/>
            <a:ext cx="3188985" cy="3538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45981" y="3510805"/>
            <a:ext cx="2372373" cy="276999"/>
          </a:xfrm>
          <a:prstGeom prst="rect">
            <a:avLst/>
          </a:prstGeom>
          <a:noFill/>
        </p:spPr>
        <p:txBody>
          <a:bodyPr wrap="square" rtlCol="0">
            <a:spAutoFit/>
          </a:bodyPr>
          <a:lstStyle/>
          <a:p>
            <a:r>
              <a:rPr lang="en-US" sz="1200" dirty="0">
                <a:solidFill>
                  <a:srgbClr val="000000"/>
                </a:solidFill>
                <a:cs typeface="Times New Roman" pitchFamily="18" charset="0"/>
              </a:rPr>
              <a:t>Pöschl, et al., </a:t>
            </a:r>
            <a:r>
              <a:rPr lang="en-US" sz="1200" i="1" dirty="0">
                <a:solidFill>
                  <a:srgbClr val="000000"/>
                </a:solidFill>
                <a:cs typeface="Times New Roman" pitchFamily="18" charset="0"/>
              </a:rPr>
              <a:t>Science</a:t>
            </a:r>
            <a:r>
              <a:rPr lang="en-US" sz="1200" dirty="0">
                <a:solidFill>
                  <a:srgbClr val="000000"/>
                </a:solidFill>
                <a:cs typeface="Times New Roman" pitchFamily="18" charset="0"/>
              </a:rPr>
              <a:t>, 2010</a:t>
            </a:r>
          </a:p>
        </p:txBody>
      </p:sp>
      <p:sp>
        <p:nvSpPr>
          <p:cNvPr id="2" name="TextBox 1"/>
          <p:cNvSpPr txBox="1"/>
          <p:nvPr/>
        </p:nvSpPr>
        <p:spPr>
          <a:xfrm>
            <a:off x="297425" y="173666"/>
            <a:ext cx="5231568" cy="3416320"/>
          </a:xfrm>
          <a:prstGeom prst="rect">
            <a:avLst/>
          </a:prstGeom>
          <a:noFill/>
        </p:spPr>
        <p:txBody>
          <a:bodyPr wrap="square" rtlCol="0">
            <a:spAutoFit/>
          </a:bodyPr>
          <a:lstStyle/>
          <a:p>
            <a:r>
              <a:rPr lang="en-US" sz="2400" b="1" dirty="0"/>
              <a:t>How external (Biomass Burning, Sahara dust, pollution) and internal emissions (primary organic aerosol particles and SOA) interact chemically and physically altering aerosol and cloud properties.</a:t>
            </a:r>
          </a:p>
          <a:p>
            <a:endParaRPr lang="en-US" sz="2400" b="1" dirty="0"/>
          </a:p>
          <a:p>
            <a:r>
              <a:rPr lang="en-US" sz="2400" b="1" dirty="0"/>
              <a:t>2 years continuous measurements at seven ground based stations and two aircraft flying dry and wet seasons</a:t>
            </a:r>
          </a:p>
        </p:txBody>
      </p:sp>
    </p:spTree>
    <p:extLst>
      <p:ext uri="{BB962C8B-B14F-4D97-AF65-F5344CB8AC3E}">
        <p14:creationId xmlns:p14="http://schemas.microsoft.com/office/powerpoint/2010/main" val="2400260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318" y="127416"/>
            <a:ext cx="5231212" cy="31854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0095" y="3500204"/>
            <a:ext cx="5054022" cy="3155430"/>
          </a:xfrm>
          <a:prstGeom prst="rect">
            <a:avLst/>
          </a:prstGeom>
        </p:spPr>
      </p:pic>
      <p:sp>
        <p:nvSpPr>
          <p:cNvPr id="4" name="TextBox 3"/>
          <p:cNvSpPr txBox="1"/>
          <p:nvPr/>
        </p:nvSpPr>
        <p:spPr>
          <a:xfrm>
            <a:off x="5763718" y="532151"/>
            <a:ext cx="3297836" cy="1200329"/>
          </a:xfrm>
          <a:prstGeom prst="rect">
            <a:avLst/>
          </a:prstGeom>
          <a:noFill/>
        </p:spPr>
        <p:txBody>
          <a:bodyPr wrap="square" rtlCol="0">
            <a:spAutoFit/>
          </a:bodyPr>
          <a:lstStyle/>
          <a:p>
            <a:r>
              <a:rPr lang="en-US" sz="3600" b="1" dirty="0"/>
              <a:t>T0z: Scattering versus organics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447" r="4687"/>
          <a:stretch/>
        </p:blipFill>
        <p:spPr>
          <a:xfrm>
            <a:off x="258843" y="4234721"/>
            <a:ext cx="3441269" cy="2106118"/>
          </a:xfrm>
          <a:prstGeom prst="rect">
            <a:avLst/>
          </a:prstGeom>
        </p:spPr>
      </p:pic>
    </p:spTree>
    <p:extLst>
      <p:ext uri="{BB962C8B-B14F-4D97-AF65-F5344CB8AC3E}">
        <p14:creationId xmlns:p14="http://schemas.microsoft.com/office/powerpoint/2010/main" val="4018081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a:blip r:embed="rId3" cstate="print"/>
          <a:srcRect l="50067" t="13592"/>
          <a:stretch>
            <a:fillRect/>
          </a:stretch>
        </p:blipFill>
        <p:spPr bwMode="auto">
          <a:xfrm>
            <a:off x="4114800" y="4784504"/>
            <a:ext cx="4109286" cy="1802450"/>
          </a:xfrm>
          <a:prstGeom prst="rect">
            <a:avLst/>
          </a:prstGeom>
          <a:noFill/>
          <a:ln w="9525">
            <a:noFill/>
            <a:miter lim="800000"/>
            <a:headEnd/>
            <a:tailEnd/>
          </a:ln>
        </p:spPr>
      </p:pic>
      <p:pic>
        <p:nvPicPr>
          <p:cNvPr id="5" name="Picture 4"/>
          <p:cNvPicPr/>
          <p:nvPr/>
        </p:nvPicPr>
        <p:blipFill>
          <a:blip r:embed="rId3" cstate="print"/>
          <a:srcRect l="813" t="14612" r="55668"/>
          <a:stretch>
            <a:fillRect/>
          </a:stretch>
        </p:blipFill>
        <p:spPr bwMode="auto">
          <a:xfrm>
            <a:off x="609600" y="4805779"/>
            <a:ext cx="3581400" cy="1781175"/>
          </a:xfrm>
          <a:prstGeom prst="rect">
            <a:avLst/>
          </a:prstGeom>
          <a:noFill/>
          <a:ln w="9525">
            <a:noFill/>
            <a:miter lim="800000"/>
            <a:headEnd/>
            <a:tailEnd/>
          </a:ln>
        </p:spPr>
      </p:pic>
      <p:sp>
        <p:nvSpPr>
          <p:cNvPr id="6" name="TextBox 5"/>
          <p:cNvSpPr txBox="1"/>
          <p:nvPr/>
        </p:nvSpPr>
        <p:spPr>
          <a:xfrm>
            <a:off x="6219700" y="6581001"/>
            <a:ext cx="3091485" cy="276999"/>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a:ea typeface="+mn-ea"/>
                <a:cs typeface="Times New Roman" pitchFamily="18" charset="0"/>
              </a:rPr>
              <a:t>(Adapted from Guenther et al., 2012)</a:t>
            </a:r>
          </a:p>
        </p:txBody>
      </p:sp>
      <p:sp>
        <p:nvSpPr>
          <p:cNvPr id="7" name="Oval 6"/>
          <p:cNvSpPr/>
          <p:nvPr/>
        </p:nvSpPr>
        <p:spPr>
          <a:xfrm>
            <a:off x="5305300" y="5479579"/>
            <a:ext cx="457200" cy="4572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9" name="TextBox 8"/>
          <p:cNvSpPr txBox="1"/>
          <p:nvPr/>
        </p:nvSpPr>
        <p:spPr>
          <a:xfrm>
            <a:off x="2128086" y="4495800"/>
            <a:ext cx="8242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a:ea typeface="+mn-ea"/>
                <a:cs typeface="+mn-cs"/>
              </a:rPr>
              <a:t>January</a:t>
            </a:r>
          </a:p>
        </p:txBody>
      </p:sp>
      <p:sp>
        <p:nvSpPr>
          <p:cNvPr id="10" name="TextBox 9"/>
          <p:cNvSpPr txBox="1"/>
          <p:nvPr/>
        </p:nvSpPr>
        <p:spPr>
          <a:xfrm>
            <a:off x="5638977" y="4522174"/>
            <a:ext cx="5277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a:ea typeface="+mn-ea"/>
                <a:cs typeface="+mn-cs"/>
              </a:rPr>
              <a:t>July</a:t>
            </a:r>
          </a:p>
        </p:txBody>
      </p:sp>
      <p:sp>
        <p:nvSpPr>
          <p:cNvPr id="11" name="Oval 10"/>
          <p:cNvSpPr/>
          <p:nvPr/>
        </p:nvSpPr>
        <p:spPr>
          <a:xfrm>
            <a:off x="1788225" y="5479579"/>
            <a:ext cx="457200" cy="4572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12" name="TextBox 11"/>
          <p:cNvSpPr txBox="1"/>
          <p:nvPr/>
        </p:nvSpPr>
        <p:spPr>
          <a:xfrm rot="10800000">
            <a:off x="8077201" y="4805779"/>
            <a:ext cx="646331" cy="1766253"/>
          </a:xfrm>
          <a:prstGeom prst="rect">
            <a:avLst/>
          </a:prstGeom>
          <a:no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mbria"/>
                <a:ea typeface="+mn-ea"/>
                <a:cs typeface="+mn-cs"/>
              </a:rPr>
              <a:t>Isoprene Emission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mbria"/>
                <a:ea typeface="+mn-ea"/>
                <a:cs typeface="+mn-cs"/>
              </a:rPr>
              <a:t>(</a:t>
            </a:r>
            <a:r>
              <a:rPr kumimoji="0" lang="el-GR" sz="1500" b="1" i="0" u="none" strike="noStrike" kern="1200" cap="none" spc="0" normalizeH="0" baseline="0" noProof="0" dirty="0">
                <a:ln>
                  <a:noFill/>
                </a:ln>
                <a:solidFill>
                  <a:prstClr val="black"/>
                </a:solidFill>
                <a:effectLst/>
                <a:uLnTx/>
                <a:uFillTx/>
                <a:latin typeface="Cambria"/>
                <a:ea typeface="+mn-ea"/>
                <a:cs typeface="+mn-cs"/>
              </a:rPr>
              <a:t>μ</a:t>
            </a:r>
            <a:r>
              <a:rPr kumimoji="0" lang="en-US" sz="1500" b="1" i="0" u="none" strike="noStrike" kern="1200" cap="none" spc="0" normalizeH="0" baseline="0" noProof="0" dirty="0" err="1">
                <a:ln>
                  <a:noFill/>
                </a:ln>
                <a:solidFill>
                  <a:prstClr val="black"/>
                </a:solidFill>
                <a:effectLst/>
                <a:uLnTx/>
                <a:uFillTx/>
                <a:latin typeface="Cambria"/>
                <a:ea typeface="+mn-ea"/>
                <a:cs typeface="+mn-cs"/>
              </a:rPr>
              <a:t>mol</a:t>
            </a:r>
            <a:r>
              <a:rPr kumimoji="0" lang="en-US" sz="1500" b="1" i="0" u="none" strike="noStrike" kern="1200" cap="none" spc="0" normalizeH="0" baseline="0" noProof="0" dirty="0">
                <a:ln>
                  <a:noFill/>
                </a:ln>
                <a:solidFill>
                  <a:prstClr val="black"/>
                </a:solidFill>
                <a:effectLst/>
                <a:uLnTx/>
                <a:uFillTx/>
                <a:latin typeface="Cambria"/>
                <a:ea typeface="+mn-ea"/>
                <a:cs typeface="+mn-cs"/>
              </a:rPr>
              <a:t> m</a:t>
            </a:r>
            <a:r>
              <a:rPr kumimoji="0" lang="en-US" sz="1500" b="1" i="0" u="none" strike="noStrike" kern="1200" cap="none" spc="0" normalizeH="0" baseline="30000" noProof="0" dirty="0">
                <a:ln>
                  <a:noFill/>
                </a:ln>
                <a:solidFill>
                  <a:prstClr val="black"/>
                </a:solidFill>
                <a:effectLst/>
                <a:uLnTx/>
                <a:uFillTx/>
                <a:latin typeface="Cambria"/>
                <a:ea typeface="+mn-ea"/>
                <a:cs typeface="+mn-cs"/>
              </a:rPr>
              <a:t>-2</a:t>
            </a:r>
            <a:r>
              <a:rPr kumimoji="0" lang="en-US" sz="1500" b="1" i="0" u="none" strike="noStrike" kern="1200" cap="none" spc="0" normalizeH="0" baseline="0" noProof="0" dirty="0">
                <a:ln>
                  <a:noFill/>
                </a:ln>
                <a:solidFill>
                  <a:prstClr val="black"/>
                </a:solidFill>
                <a:effectLst/>
                <a:uLnTx/>
                <a:uFillTx/>
                <a:latin typeface="Cambria"/>
                <a:ea typeface="+mn-ea"/>
                <a:cs typeface="+mn-cs"/>
              </a:rPr>
              <a:t> hr</a:t>
            </a:r>
            <a:r>
              <a:rPr kumimoji="0" lang="en-US" sz="1500" b="1" i="0" u="none" strike="noStrike" kern="1200" cap="none" spc="0" normalizeH="0" baseline="30000" noProof="0" dirty="0">
                <a:ln>
                  <a:noFill/>
                </a:ln>
                <a:solidFill>
                  <a:prstClr val="black"/>
                </a:solidFill>
                <a:effectLst/>
                <a:uLnTx/>
                <a:uFillTx/>
                <a:latin typeface="Cambria"/>
                <a:ea typeface="+mn-ea"/>
                <a:cs typeface="+mn-cs"/>
              </a:rPr>
              <a:t>-1</a:t>
            </a:r>
            <a:r>
              <a:rPr kumimoji="0" lang="en-US" sz="1500" b="1" i="0" u="none" strike="noStrike" kern="1200" cap="none" spc="0" normalizeH="0" baseline="0" noProof="0" dirty="0">
                <a:ln>
                  <a:noFill/>
                </a:ln>
                <a:solidFill>
                  <a:prstClr val="black"/>
                </a:solidFill>
                <a:effectLst/>
                <a:uLnTx/>
                <a:uFillTx/>
                <a:latin typeface="Cambria"/>
                <a:ea typeface="+mn-ea"/>
                <a:cs typeface="+mn-cs"/>
              </a:rPr>
              <a:t>)</a:t>
            </a:r>
          </a:p>
        </p:txBody>
      </p:sp>
      <p:pic>
        <p:nvPicPr>
          <p:cNvPr id="19" name="Picture 4" descr="http://thumbs.dreamstime.com/x/sun-drawing-2646047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041"/>
          <a:stretch/>
        </p:blipFill>
        <p:spPr bwMode="auto">
          <a:xfrm rot="5400000">
            <a:off x="923216" y="847016"/>
            <a:ext cx="1277768" cy="12954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7200" y="2344568"/>
            <a:ext cx="2971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a:ea typeface="+mn-ea"/>
                <a:cs typeface="+mn-cs"/>
              </a:rPr>
              <a:t>VOC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a:ea typeface="+mn-ea"/>
                <a:cs typeface="+mn-cs"/>
              </a:rPr>
              <a:t>(isoprene, terpenes, etc.)</a:t>
            </a:r>
          </a:p>
        </p:txBody>
      </p:sp>
      <p:sp>
        <p:nvSpPr>
          <p:cNvPr id="17" name="Curved Left Arrow 16"/>
          <p:cNvSpPr/>
          <p:nvPr/>
        </p:nvSpPr>
        <p:spPr>
          <a:xfrm rot="5400000" flipH="1" flipV="1">
            <a:off x="3515098" y="1559926"/>
            <a:ext cx="387987" cy="147458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18" name="TextBox 17"/>
          <p:cNvSpPr txBox="1"/>
          <p:nvPr/>
        </p:nvSpPr>
        <p:spPr>
          <a:xfrm>
            <a:off x="3276600" y="1701214"/>
            <a:ext cx="12170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a:ea typeface="+mn-ea"/>
                <a:cs typeface="+mn-cs"/>
              </a:rPr>
              <a:t>OH, O</a:t>
            </a:r>
            <a:r>
              <a:rPr kumimoji="0" lang="en-US" sz="1600" b="0" i="0" u="none" strike="noStrike" kern="1200" cap="none" spc="0" normalizeH="0" baseline="-25000" noProof="0" dirty="0">
                <a:ln>
                  <a:noFill/>
                </a:ln>
                <a:solidFill>
                  <a:prstClr val="black"/>
                </a:solidFill>
                <a:effectLst/>
                <a:uLnTx/>
                <a:uFillTx/>
                <a:latin typeface="Cambria"/>
                <a:ea typeface="+mn-ea"/>
                <a:cs typeface="+mn-cs"/>
              </a:rPr>
              <a:t>3</a:t>
            </a:r>
          </a:p>
        </p:txBody>
      </p:sp>
      <p:cxnSp>
        <p:nvCxnSpPr>
          <p:cNvPr id="20" name="Curved Connector 19"/>
          <p:cNvCxnSpPr/>
          <p:nvPr/>
        </p:nvCxnSpPr>
        <p:spPr>
          <a:xfrm>
            <a:off x="2241890" y="1552655"/>
            <a:ext cx="1034710" cy="317836"/>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52700" y="1365636"/>
            <a:ext cx="723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a:ea typeface="+mn-ea"/>
                <a:cs typeface="+mn-cs"/>
              </a:rPr>
              <a:t>h</a:t>
            </a:r>
            <a:r>
              <a:rPr kumimoji="0" lang="el-GR" altLang="zh-CN" sz="1800" b="0" i="1" u="none" strike="noStrike" kern="1200" cap="none" spc="0" normalizeH="0" baseline="0" noProof="0" dirty="0">
                <a:ln>
                  <a:noFill/>
                </a:ln>
                <a:solidFill>
                  <a:prstClr val="black"/>
                </a:solidFill>
                <a:effectLst/>
                <a:uLnTx/>
                <a:uFillTx/>
                <a:latin typeface="Cambria"/>
                <a:ea typeface="黑体" panose="02010609060101010101" pitchFamily="49" charset="-122"/>
                <a:cs typeface="+mn-cs"/>
              </a:rPr>
              <a:t>ν</a:t>
            </a:r>
            <a:endParaRPr kumimoji="0" lang="en-US" sz="1800" b="0" i="0" u="none" strike="noStrike" kern="1200" cap="none" spc="0" normalizeH="0" baseline="-25000" noProof="0" dirty="0">
              <a:ln>
                <a:noFill/>
              </a:ln>
              <a:solidFill>
                <a:prstClr val="black"/>
              </a:solidFill>
              <a:effectLst/>
              <a:uLnTx/>
              <a:uFillTx/>
              <a:latin typeface="Cambria"/>
              <a:ea typeface="+mn-ea"/>
              <a:cs typeface="+mn-cs"/>
            </a:endParaRPr>
          </a:p>
        </p:txBody>
      </p:sp>
      <p:sp>
        <p:nvSpPr>
          <p:cNvPr id="22" name="TextBox 21"/>
          <p:cNvSpPr txBox="1"/>
          <p:nvPr/>
        </p:nvSpPr>
        <p:spPr>
          <a:xfrm>
            <a:off x="3733800" y="2524005"/>
            <a:ext cx="2971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a:ea typeface="+mn-ea"/>
                <a:cs typeface="+mn-cs"/>
              </a:rPr>
              <a:t>Gas-phase oxidation products</a:t>
            </a:r>
          </a:p>
        </p:txBody>
      </p:sp>
      <p:sp>
        <p:nvSpPr>
          <p:cNvPr id="23" name="Up-Down Arrow 22"/>
          <p:cNvSpPr/>
          <p:nvPr/>
        </p:nvSpPr>
        <p:spPr>
          <a:xfrm rot="16200000">
            <a:off x="6573226" y="2484244"/>
            <a:ext cx="192921" cy="53777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grpSp>
        <p:nvGrpSpPr>
          <p:cNvPr id="46" name="Group 45"/>
          <p:cNvGrpSpPr/>
          <p:nvPr/>
        </p:nvGrpSpPr>
        <p:grpSpPr>
          <a:xfrm>
            <a:off x="7048500" y="2344568"/>
            <a:ext cx="1638300" cy="784860"/>
            <a:chOff x="1695450" y="1102508"/>
            <a:chExt cx="1638300" cy="784860"/>
          </a:xfrm>
        </p:grpSpPr>
        <p:sp>
          <p:nvSpPr>
            <p:cNvPr id="24" name="Flowchart: Connector 23"/>
            <p:cNvSpPr/>
            <p:nvPr/>
          </p:nvSpPr>
          <p:spPr>
            <a:xfrm>
              <a:off x="2005373" y="1675060"/>
              <a:ext cx="91440" cy="91440"/>
            </a:xfrm>
            <a:prstGeom prst="flowChartConnector">
              <a:avLst/>
            </a:prstGeom>
            <a:solidFill>
              <a:srgbClr val="47B81A"/>
            </a:solidFill>
            <a:ln>
              <a:solidFill>
                <a:srgbClr val="47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25" name="Flowchart: Connector 24"/>
            <p:cNvSpPr/>
            <p:nvPr/>
          </p:nvSpPr>
          <p:spPr>
            <a:xfrm>
              <a:off x="2147788" y="1456942"/>
              <a:ext cx="137160" cy="137160"/>
            </a:xfrm>
            <a:prstGeom prst="flowChartConnector">
              <a:avLst/>
            </a:prstGeom>
            <a:solidFill>
              <a:srgbClr val="47B81A"/>
            </a:solidFill>
            <a:ln>
              <a:solidFill>
                <a:srgbClr val="47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26" name="Flowchart: Connector 25"/>
            <p:cNvSpPr/>
            <p:nvPr/>
          </p:nvSpPr>
          <p:spPr>
            <a:xfrm>
              <a:off x="2216368" y="1591240"/>
              <a:ext cx="182880" cy="182880"/>
            </a:xfrm>
            <a:prstGeom prst="flowChartConnector">
              <a:avLst/>
            </a:prstGeom>
            <a:solidFill>
              <a:srgbClr val="47B81A"/>
            </a:solidFill>
            <a:ln>
              <a:solidFill>
                <a:srgbClr val="47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27" name="Flowchart: Connector 26"/>
            <p:cNvSpPr/>
            <p:nvPr/>
          </p:nvSpPr>
          <p:spPr>
            <a:xfrm>
              <a:off x="2428808" y="1456942"/>
              <a:ext cx="137160" cy="137160"/>
            </a:xfrm>
            <a:prstGeom prst="flowChartConnector">
              <a:avLst/>
            </a:prstGeom>
            <a:solidFill>
              <a:srgbClr val="47B81A"/>
            </a:solidFill>
            <a:ln>
              <a:solidFill>
                <a:srgbClr val="47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28" name="Flowchart: Connector 27"/>
            <p:cNvSpPr/>
            <p:nvPr/>
          </p:nvSpPr>
          <p:spPr>
            <a:xfrm>
              <a:off x="2812305" y="1743640"/>
              <a:ext cx="91440" cy="91440"/>
            </a:xfrm>
            <a:prstGeom prst="flowChartConnector">
              <a:avLst/>
            </a:prstGeom>
            <a:solidFill>
              <a:srgbClr val="47B81A"/>
            </a:solidFill>
            <a:ln>
              <a:solidFill>
                <a:srgbClr val="47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29" name="Flowchart: Connector 28"/>
            <p:cNvSpPr/>
            <p:nvPr/>
          </p:nvSpPr>
          <p:spPr>
            <a:xfrm>
              <a:off x="2536408" y="1675060"/>
              <a:ext cx="137160" cy="137160"/>
            </a:xfrm>
            <a:prstGeom prst="flowChartConnector">
              <a:avLst/>
            </a:prstGeom>
            <a:solidFill>
              <a:srgbClr val="47B81A"/>
            </a:solidFill>
            <a:ln>
              <a:solidFill>
                <a:srgbClr val="47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30" name="Flowchart: Connector 29"/>
            <p:cNvSpPr/>
            <p:nvPr/>
          </p:nvSpPr>
          <p:spPr>
            <a:xfrm>
              <a:off x="2711668" y="1438840"/>
              <a:ext cx="228600" cy="228600"/>
            </a:xfrm>
            <a:prstGeom prst="flowChartConnector">
              <a:avLst/>
            </a:prstGeom>
            <a:solidFill>
              <a:srgbClr val="47B81A"/>
            </a:solidFill>
            <a:ln>
              <a:solidFill>
                <a:srgbClr val="47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31" name="Flowchart: Connector 30"/>
            <p:cNvSpPr/>
            <p:nvPr/>
          </p:nvSpPr>
          <p:spPr>
            <a:xfrm>
              <a:off x="2157773" y="1795928"/>
              <a:ext cx="91440" cy="91440"/>
            </a:xfrm>
            <a:prstGeom prst="flowChartConnector">
              <a:avLst/>
            </a:prstGeom>
            <a:solidFill>
              <a:srgbClr val="47B81A"/>
            </a:solidFill>
            <a:ln>
              <a:solidFill>
                <a:srgbClr val="47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32" name="Flowchart: Connector 31"/>
            <p:cNvSpPr/>
            <p:nvPr/>
          </p:nvSpPr>
          <p:spPr>
            <a:xfrm>
              <a:off x="1872942" y="1470372"/>
              <a:ext cx="137160" cy="137160"/>
            </a:xfrm>
            <a:prstGeom prst="flowChartConnector">
              <a:avLst/>
            </a:prstGeom>
            <a:solidFill>
              <a:srgbClr val="47B81A"/>
            </a:solidFill>
            <a:ln>
              <a:solidFill>
                <a:srgbClr val="47B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33" name="TextBox 32"/>
            <p:cNvSpPr txBox="1"/>
            <p:nvPr/>
          </p:nvSpPr>
          <p:spPr>
            <a:xfrm>
              <a:off x="1695450" y="1102508"/>
              <a:ext cx="1638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a:ea typeface="+mn-ea"/>
                  <a:cs typeface="+mn-cs"/>
                </a:rPr>
                <a:t>Biogenic SOA</a:t>
              </a:r>
            </a:p>
          </p:txBody>
        </p:sp>
      </p:grpSp>
      <p:sp>
        <p:nvSpPr>
          <p:cNvPr id="37" name="AutoShape 8" descr="data:image/jpeg;base64,/9j/4AAQSkZJRgABAQAAAQABAAD/2wCEAAkGBxQTEhUUEhQWFhUVFRUYGBgWFhgYFxccFhcXFxUYFxgYHCggGBwlHRcVITEhJSksMC4uFx8zODMtNygtLisBCgoKDg0OGhAQGy8kICQsLSwuLSwsLC0sLCwtLDcsLCwsLCwsLCwsLCwsLCw0LCwsLCwsLCwsLCwsLCwsLCwsNP/AABEIALMBGgMBIgACEQEDEQH/xAAbAAABBQEBAAAAAAAAAAAAAAAAAgMEBQYBB//EAEkQAAIBAgQCBwQGBgcGBwAAAAECAwARBBIhMQVBBhMiUWFxgTJCkaEUIzNSYrEHFVNygsFDkrLT4fDxFjSTosLRZHODhJTS4//EABoBAQEBAQEBAQAAAAAAAAAAAAABAgMEBQb/xAAwEQACAgEDAQUHAwUAAAAAAAAAAQIRAxIhMQQTQVFhcQUiMoGhseGRwdEUIzNS8P/aAAwDAQACEQMRAD8A9xooooAooooAooooAooooAooooAooooAooooAopueZUUs7BVG5YgAeZNVUnSOL3Fkk8USwPkzlQfjQFzRVTgekEcjBCHjY6ASADMe4MpKk+F71Y4mXIjMfdUt8BegI/EeJxw2zElj7KKLsfId3idKppeOTt7KpGPxEyN6gWA+JqsgJIzubvJZnbz1CjuUXsBTlaoy2PtxGZwQ8hsfuDIT5m9wPI3/Kq+TDoTpH2vv5mUj+MdonyqTS4111qkErxSRVCnENppcKhPqSrG/jS8PxGU6piS3g6ow9coB+dBktoKjzQhtfZbkw3Hn3jwNQF9w/jt2CTqEZjZWBvG55C51VvA/E1d1hYvrEZHGuqtbkRzHyI9K1nA8QZMPE7as0aknvNtT671GjSZOoooqFCiiigCiiigCiiigCiiigCiiigCiiigCiiigCiiuOwAJOgGpoBnGYtIlLyMFUcz47AAak+AqixHGpX+zURL3uMzn+EGy+pPlUGbEGZ+ufYX6peSqfet95hrfkDaks160kZbEScVxSOMsol2JRkVdOd2AGXnb+dWcPSmzWmiEa3AzCQNbMbA2yi4vvbbuqsK75bXP52sL/KmxhEvcjM33m1J2+G3KrRLNlh8fFIbJIjHuVgT8Aak15/jGT2bXk3TIO2pHstfkAe/StDh+OPlXPFrlGbtga21sADz8ay0aTK7H4nr5M7aopPVry006wjmTy7hbvph1DHtAHuB1A9NifGiKMgWI20HkNB8qVWjIw+DjPuhSCCCnZIINwdKveD8WLP1ExDMQcj7ZwB2lZeTAEHxHdVTTYwlmD52DBiylbDLdMnMG+lGEOyYYxMYz7lrHvU+wfhp5g1wChpXY3kYMQAoa1iQCT2gNL68qBQg8SBSOtrkjXpNSi2BrhNdUXpYiG51/wA6VQV0LM6yZVe0jbgAWWwUkZiLmwJHpWu4VxOE5YVDIVUBUcWJCgDsnZrDuNULOaZxDGy29oOhTvzZha35epqBOjc0UUVk2FFFFAFFFFAFFFFAFFFFAFFFFAFFFFAFFFZ/ifE2ZikTZVUkM4tmJG6rfYDYnv276A0FVvSIn6NIBzAU+TMFb5E1mpMOh9oFj3szMfiTekJM3bjDt1QGVlLE3NrkAnULYjS9v52jLY/JvbupNRlzn2SAOWYFifmLfOkYPFEsUcAOvdsRpqPivxrRkmUUUUAIqrfKNWNyeZoJopSJehRFdp8IKSyipYoQCBQzXrjC1cqgKKKKECiiigCgGiigGMTiMg2J7gBeneDzoJM+IupUXiitcsToWuPaYXtblv4hVIliDZb7qbixtuCD8jQFxJx2X3IVt+OSzfBVIHxpzD9I1zBZkaK5sGJDRknYZhsfMCqRFA0At5aU7lDgqwuCCD4g71KNWbKiq/o+rDDxB75gttd7AkLf0tVhWTQUUUUAUUUUAUUUUAUUUUAVT8W48sTdXGpkk5gXsndnIBsfD8qs8T7DXbILG7adnTU66aVisHbqwV2a7f1jfW+p7taqI2T4+PYi92RLcxYg+hzn8qhYduwo5ga33v71/W9KY2FzsKbCu2vZQHa4LN6i4A+daMjtQ8Ja8iHfOTbvV7EH8x6U60L+7KL/AIk0+RqvaMu4DXSQEjMDsALnKeYOm/8AKqjLLVlBFjVW2GMTCTNdidV5ZWZV0vqCNPOrGSNjs5X0B/Mb1GjwbFru1wDcDmxGxcnu5AAChSdXVW9cpRfuqAV1XjSibCmb0E1KLZ1mJrlFFUgUUUUAUUUUB0KTXTGaM5pSy99C7DdFOyLfUU2UNBRykO4Fr1yUG2n52qGa0lZhuifSXW/PTnbn/hUMMaaZrkDUrms+W5sLHe2wva/gTTSFKyQcWE1ikyMDuCbeR90+R+VbLgmP6+FXsAdQwG11NjbwO48CKys0wRddBsABfyAUb+VSui+K6hGDghWJYKBcrqBbTvWxPiD31hm0a+iqmTpDCNizDmyozKPUDX02qygmV1DIQysLgg3BrJscooooAooooAooooCBx3DNJA6J7Ry6bZgGBZfUAj1rH4F7rdtGJOYbWNzcW7xW+vVZj+BRSsX1VjuUNs3mCCCfG160mZkvAzEjqUa57NiCe7TWuQzOQM6EHwIt+enlU/pJwiOKEMmYEsqMb3vmNszX5+VuQ2qthnewuhPipWx9GIIrRnjYlVy1QsNM1yj9k5mOp1IJuMvLY28LVNLAb6VAdopKm+o/1rtAdooooAooooAooooAooooAooooAooooDqsRXRIaTRQAar8USZAiWu3fsN7k/D5irCoOIVlkEiqW3BA3sRY2+C/A99VEe47+r1Hvvm77j+ztTuGiyIFve3pfxPjTceKD6IQTzvpl/eG9/ChkTXOxa29zlQX5WGnxvUKOySqvtMB5kCkR4tCdHUnwYUtERRoiAb7D866CjrqqlT4Aj50A5nNT+izkSTIPZsj25BnLhreeUH499UsWFRJkS7COXs2ViCpuoGU8h2h862nD8AkK5Y1sCbkkkknvJOpNRmlZKooorJoKKKKAKoeP8AFcpESEhrjOwsMosTYHkT2duRq+qtxfBYpJOsYG/MA2DWFhcf9qqrvI77jKpiA+pd2Hulyxtf7jN+YNargGLMkQLG7KSpPfbY+ZBHreo3+y8F/fy8kzHKPIjtactatMHhEiUJGLKL8yTruSTqTVbREmdxmFWVGRxdWFj/ACI7iN71k8TwieEnKplTkV9sfvLzPit79wrYMwAudhWSx3F5JWIVmROQSwax2LtuCd7DakWxJIrWxsZuraEbqwsR5g6iuxvGfYUE+AFOq+a+YFiDYSsbNYciAPrADfVvnS41sNTf4D8hWjAgO3MUuMWGu9LooKCiiioUKKKKA4DXaYmhvqN6Ya43vWkrMt0TSbb02JrmwqKqk7VLhit50aSCbY5RXK7WTQUUl3A3rooDtFFFAFFFFAMnDq3tKrG5Oqg/n8PSmXwC3zIFU+KAjztoQfI1MooCKcIW+0bMPugZU9RufU1KorqmgGFI+kIzAlYstgN2a6ubeWVRfbU1czcYmPsCNB+IM59bMtvnVcZDSalFstcLx9lYLiFUKxAEiXygnYOp1W50vcjyrQVhsQRlYNsRY+ulToeOSmONVygiKIuzAsSzIGIC3HIjUnntRoqZq6Ko+CcXZ5DFIyM2UsCuh0IBDLc66g386vKyaOE1leKcadzaNiiH2cts7ge9cjsJ6X277VoOKxs0MiruVI8+8eo09axM2LQTHW90XKACSLFiQQNQdj/pVRls7NgEfWQZj+IlvmxJ+dLhw3V6ws0RG2Um3qp7Leop8V2tGRc2PnlXLKwAtY9Xdc3Ik89e4G3nTEMeW+t7m/yA/lS2NtaZkn2tr31UiNj9FIjkvS6hQorjG1RUxBHjVSsjdEuio/0nwrgmJOugpTGpD0qXGm9RhM3fUjrR31HnIJ0qozLyD6QaQzE70ZDa/KuVozuLiktUgTjvqJRRqyqVEppl86jE91coolQbskQQ8zUimoHuPKnawza4CiiioUKKK5QHaKKSW1tQCqKKKAQxtc6n8/Soz8RQb39VI+bWFTKabDITcot97gWPxGtAc4fgHxTDQrF7zciOYUn2idrjQXO5qx6TYQrKkgGWPKqFlNrEEkB9drWA8z4Vzh3GXjkWOQlo3IVWJuyk2AueYJIGuuo17tUR31GzSRhOr6xlWFcza6ruh3Vsw9nUbmt2uwvvzqv/AFlErmMC1jYkAZQbXt52I5VOWUEXBBB8ajKio6Q4xhaNCVzC7MNCF2AB5E668rGs+qIg5KPgPPzq/wCkkAsHuQxIQdxub3PkMx9ao0jA5XI5nX4X2qoy+RiTEA2ykHxBuKBie8U1i1vIMoF8rZuXdlJ+fzqNi50hUNLIFBNu3YG+1hb2vStqjm7JckxPlTdU7cdDaRRs3ixWIfBzn/5ab+m4o+7An8UkvzypXSMW+EcpZIr4mXqORtToxJ7qyuI4hOmsmIw6ecRHwvLrTCdIJj9mVm/dw8yg+Tl8nzo4PvQjlj3M10kpNIqi4fxuQ/7xCsQJCgrKJLE6DOLDKCbDc6nWp0vEhnMUSNNKN1jtZL2+0ckLHvexN+4Go1p5NRerjcsFa1ONNcWI+FVwwGMe2aSCAc1VWnb+sSgv6fGujgUnPHYj0jwoHzhNeafVYYvdnZYpsl0A1FPCZ19jFFvCaJDfwvFkt8DTBxzxkDEx5ATYSIc8J7szWBj/AIhblmNWHVYZulIksUlvRZM5O9crl6oMT0pT+gQzfjuEi9JG9r+ENXoSvZHJtLdmgorHv0knP7BfACST/mOS/wAKQnSHEX1eHy6p/wAxJXXsMn+pw/qsKdakbOisi3Sedfcgk8A0kZ+aMKkYXpjHtNFJFt2tJE9SmoHiR8KjxTXKZqOfFJ0pL9TTVIwrbiokMqsoZSGUi4INwR3gjeuTTKgLOwVRuSQAPU1ye52Tos6aknA21qjfjikHKk0luaxMAfFWfKrDyNM/r3/w+I/qx/3lc9UVyzTkaeozMVPhVMvSeMaOJY/34XyjzdQVHqasMNjVmAKOrrfdSCPlzqxp8MNkwYkcxSJpAR41yaICuQICde6tUuSNvg4jNyvUmJCN96WBaistm0qO1yu1yoUgTRGRwpYjLZjlt2TdSoudzoT8KtIsTMhJSdid8stmU+GgBX0NNAU20wBsfjSrF0WXDjBinPWxlJveUO2R8uhIsQG5Agi+24sa0yoAAAAANAANB5VgVmtIGTUiWDJbmzEK4Hmhr0Css0jG43GPiBdmKoxuirYWAPZZja+bS+lrU0vde58d/W1aNuAxZi3aAJvlDEL3mw5eQrEdKuKwwPLDh5M87K2RIgZTGxFgXGy2bXU1UR7cj3G+Kphoy72udFW9ixsTbyAuSeQBqjwvRX6QBLiftW1sY0YqDy+sDZf3Rttra5ppuuWVJ8QjSoliEMiMyW17RsBq4VrAe6o5a6zB9Jo2Qv1c62BIDREFrAmwv32tr3iulSj3HHVCXLVepEfoFAR2mv4GHDFfh1VQsXwNcKuYMpiOjAI0ZFgxFsj5QLi1so3q2Tpzg82R3ZHt7LRsfmgI+dRekHEocRhmWKRWJkhFtVaxmjDWDWPsk8qQnLUMmKGh7DXCejLSRiR3WEuA2WCNM6gi4DSSBszeOUVHxuGMU8UMrtJE7qczWDspuhR8gAIEjQ6gC4ax2N7fBceWNER4putEa9jILtlAUnMWyqL/AHiDVT0kx3WIZZo8kcavdVe7lTbMSwsFIyg2Uk3GhrcHkl6HPIsMK4v6j/SPBwPLHho48jZe31IRSEYH6uxFmLAMdfZCFt8oNrhJ+pURxYOZUF/YEVrnUknrbsTuTuap+g+CYtNNLcvmydo5jmIVpdTqbdiPyhHea2yivDPH2sd268j2xel7Io34uBvDiR5YeRvmgNdg43AxtnKmxNpEeM9kFj7ajYAnyBq6cd1Y/pgzMTGCbDDSn+KZ0gQ+gZ/6xryZOgxxjabOiyu6LM8aU/ZRTy+KREKfJ5MqfOmRimxEoiVxFG8IkByq0jgkq6jMSqleyCCre2K0SG4+VZMYYxzOmpMUhxMVr3aOUlcRGPvWYsQPxR+FV9JjxNSe6ve/uO0ctiOUfBy9W1upYOVB0XKoLMI+SsoBJj2IBKWsVFP0O6OriYc8xkCLaNERyt8qjMSy9rQ9kAEbG99KtumPHBJhZEUAFmSLtEF+04EnZW+SyZ9ze/IVcdE8KY8HCGBVimdgdw0hLsD5FrelfSwzai9L24/n5cHjyY4ymrXG/wDH7jUfQnCfs2/4sl/7VKboNgyLZJPSaUf9VXkeIH3l/rD/AL1IU3218qOcvE6LHDwMfN0FwvuHEIe8Tufk+YfKs9NwPLjVwiSsQyK2eQKzAkSkjsBBbsD516ZMtYHisgTjMLsQq5YwSTYDMmIUb/iKj1rtjyzV03wzz5sGJ1cVyu7zInCZHwWJaByChkVGy6IHkGZGRSbrmvqPAnkbycVi2mnDBR1aSiCMn9o+8gHM6EDuH72kHp+9sTL1epb6G3Z17QYoCLfhkHxFSeH3d8Mh0P0nNYC1uq6jS3LQNXHNLVsbhDTt3Fxw+HrpZY2klKw5lvmALfWSIMxUDXsHa29T16Lwk+1P/wDJm/8AvUXor9rjL7mdyPIyzW9L3rSxqb1zjGNcHRJFWOi8QHZecHv692t6SFh8qpsd0WdCZIJj1i65miXrWy3OUtGUDg69lgRry3ra01MOdVRjfBpxRUriM4DA3BAII2sdQa6Das7+s/orSQFCcsxEZYhYwsgWRAznRRdygFiezYDSlY3jE6FFkiSMuxAKuZzy2UKhGpAvsLjvrumc9DbNL9JPhSRIbgnlWfwOOmklaLOiEIGXPESSOzfQOLG7W9KsocBiWNjPGu/9B/LrjUtIrhJOmXOYd9QOKYtlQlLHKQWvf2QRny252uR5U2/DZx/Tqf8A0P8A9Kr+KtPAgkBWVVJzrkC9nTUG5tz8NfWoqLTexctiCf8ACm6ruBYtZIQUNwt18QF9kHxy2v43qziW5tWjm7uhGFk6qRZFUFlJIHJtO0PB7Xsa9AgxSuqsrCzAEeRFxWJxAAUWGuZAPPMKoWxOIBsmfINFttYbW9LVhqzpF6SV004zM+ImgdpY4kIAWJdHUhCHYr22vmtb2eRBIrPQcQgiMcMQVVY2sOyVsN2U6nzNXP6SpZBjGCowV4IQWFu1lkLhxdfcOh1HLUaVVxTjEhgsccgBtkdgHYWBuEZbFdSL31sa74ZxrwPH1GKbl3tfYnRxgHNueRNjl/d5Dz3pufFWDNyW92Y5VFt+0d/QGq/B4GFwerV4SjFGVHMZUruCI2y/yoeI5I/rBKxUTqrFTa1wUcKose1cE8xflXoc0q8zyKDd33CmlllFlXsnm3YX4MC7/BPOl4bhjKLGVgNwsYCICeet2b1JHhTmP4gEQMLXYEjMbKABmZnPJQN/MDnVTHPjWdchhJNz1chCMwW2ayi5XcbsSLi45UlKMXvuahjyTVx2RZRvHASrXUWADuXYEKNAXa+o1st/KpeB4W+IbM6FIS8T5pMyyMqdrq1jPsqWCks1iQWFtiF9E4BiL4uVTozLDGwH1eQ5ZHI1BkLBgG5AabmtTXxPaHtCKvFBcf8Adx9PpOka/uTe5T4nB9V2YJ5kaR3ZUQRNcsxd2+sRsqgsSTsL25gU+uExQAti1JtrnhRh6ZMlK4O2dTOd5fZ8IwT1YHdcds+LeAqfXzpdTPH7qe/28j3KKe5XZsaPfw7+cciH5ORVJxWKcmRpBEjuII0KuzRx9XI07ySllXKtlXTmRa+taPiWLEUTyEXyKSAN2OyqPEmw9aiQwpDBmxLJp9ZK72y59y3a2sbAdwAFZ/q8rW7+nzL2cSDDipnlEUOKLplYySrFGchuMqRuBlzHXQhrBeVxebPg1gQSK2UoyvJJK5JZL/WZ3Y7ZSxA2uBSuG8bw8zZY37RBZQVZMwG7JmAzDUajvrN9L+K3lMZIEcGQ2JtnlIzAsOaouUgfeIPuiuuKGbqcqxNtev3OeXJDDjc/Ar8ZirhUJLQobxRuuVx7XakI12bQHXmdag4x1lN5I43ttnXOR6veoj49Sfec96qzfMC1IOLPKKQ+ij82FfssWDFjgo818z8pm6nPkm5cfQdOFiLLmhiKjU/VIL22W4HM29AaZ/VsN7iJAfBQPhbakDFEZR9HYZQ2oSIO2Yg3d892tqBtvzOtLXGH9jKPRP5PWoKDtuNfL8GcksipRlfz/I+IrbPKP3ZpV/J6TiHY2TMWJB1lLSaAjQlje1z38zXFxH4HHp/jSSwDuzGwCC19so1Y/GwPkK3ogt0kc+0yvaTb8rsawMfVyxhrfaodBZbO4AFj90hLelbTHYNXc27Mhh9saMLllXUEXtr8TWGxpZpYRGO1mOjArYxtHL2wdRYI3xrTYfjZIeZo2zKsURj0DZ88oygXOpJUAa+0POvhe0v8i09yPsdGpdnqfLZNkjKGKx+jsyyBmhewyoQdyNiXv4XOuuqRFEx7eNnc930vL/YINPrxAOUmVb3hVY1YWs0soQ5xrYghAe6xqXxrDthxmm6uS6SMMkeW3VgEg5ma97/KvE5T5Pb71WgnN1tHJIpC2U9fIbWFlJ7WvrVW5dkD/T54s2pDSKcp2ZdbDQ3Gt6rHkQ5i+FwykEg5lvYjfMSgsF0LH3VYE87cilCNePD4YE3vliIbQZiDYXzBe2V3ykHW9qqjkRUpi+KYoLaYYwTSJl1LQhwFv2lCABioZtDe4Y87UmLFzSyxl8QlgrFXkCqPajcAslgb5drDTNrWn4bhWxCtkWMZFW+e9s7KGC6DQAEXPiNKyeDZMRKxzdXEQJnYi+RMkbELbdmZwoA3LG21d8E201L1s9PTtOLUvWyym4iBiI5FKNlYRsI2Lq6sctgSoG7H17hrWgh4yif0bXB0u8IPeL/WE6XYeRrMY/CoBe88K3FpJ4kyDmC3Vyl4++7J2eYqNj0khI+kgKX1VwbxS31vG40N+7Q+FehJN02eiEMU3Wo20nTBbG0Q9ZV/kDeqLE9LizECIhuV5eyw/dy2Ycjz8qo5MBiDD14yrFr2rgC4F8t7MWOmW9gM2njULBMZVJbVDbLcANfW7AqdBtY6HekYxfBqODFJ0rLXAY4xSuUDxRSEFhHkkYFRYWzgAd2x0AHK9aHgXSmC1ppcjBnAMqmO4zHISxAS5W17aVkVYqQG1B2bnfua2nkf8lZVmZY0tmfQZra+ABI8ySbAA+VacElZcnSY2tV0eox4SWcgxWIN8rg3Rb6dYW5mx0ArYYbhkaIqBbhVCi++gtrXifRTiOOwmJXBQNGHnYkRtZ4o2XNnLLZcgIXMcjHNde+veBXCR43DSR8dgIplyyxq43AYA2PeO4+IrF9Luhoyq+GWQgE54w3W6HZkSfMvZt7K2JDaagA72iskPD8BwXEStkGDYvnIaRVkwpA+8XkBDCw2UqeVqkDoli42YiLEqTmtpBIva3IImbLcgXvbbWvaKK1qfcYcIvlHhuK4ZNFLGuMUK1oCq6H6oz9rMVupa6xBwpIFhrZqk4bFN1cccqEHCyvJJIwtoVkH1f3y+flyJub6H1jjXBIMUgSdM4BJU3KspIsSrKQRcaGx1qJheiuHRlch5ChBXrHLBSNjl0UkciQSK053zyRY9Oy4PNuDcNlhi+jEq3VyyHKHMfWCRS0ihhqHikkI7rqNQdtLhYZBAqSNmk6oKzci2WzH1NzU3pnwVljlngVXBZZJYXiMoa1lkeNcwIYIL5R7RXvJJwzY4BlURYZkZFeNklmhRwSbhcrMLgBTpyYV87L0Usr91998HdZVHk1HAmvhoPCGMeqoFPzBqRjWYRuYxdwjFR3tY5Rr41Q9HeETYiPrcPhkSMuwDfrLFjNY9pkHVEFc19eZB86sp+j+NHsjED/y8Th3HxnjBrhPoMjm3a5NrIqIXEnkkgLFWyjEQst1Ks0YkiYlkOqkHMPJb86q+lmID4iNH7UMCNM6adtlUsoI8Pq9D+0qxx/A8SkLyTYcuqKSWxOJDBRsXCQgrcb7DY6iqTE4ZU6oSMSHzxSSk63lQKrk+LJGo8xXr6bonGet1tf1OWXLtpLHpK7RZMwvKkmFdOrBJvJJ1bKBub2ddNSGGl6peL4Zf1g4xHWRRyMsmYoVbIYsoIDqSBnjI2vrV5wzh0+IxsAnKlxLFIervYRYUtIHN/ZLStH2b/zrfdMOja4tYmCI0kMmZc5K5lItJGWUEgHQ7HVVr2J6cmt81Wx58mNThpXje/B4xjhB1x6jrngCjdjGzMQwNi6XsCFOoscxpXC+HSzXVMrMiqWJOUG9xcaHmDWh4u2Gw8jxPw5c6b55FKm4Qgje4+sXlvfuo4PHHiZEjTh+BUuzjX6zKEvmYgRLYaDn7y99eyPVOMfdv1bPE+gjOXv1XglX1Kv/AGZxX3Yv+Kf7uqdnyOBIqt1cjCSPrCmbLcWEgFxrlbbUC3OvVB0Eb9jw4f8At2P/AFCn06GyDZcAPLCt/eVldbN2pbr9P2Nv2biVOGzT9fo2eY8K4phI0K4jCJO5P2imK9iALHOwK2INrXqpZbmDL2h1sSNrmsC6XBI30G/hXsuJ6LTqjsowbMFYqowpGYgEhbmXS50rC4PiRxRyZoVK9aVWOPq+2o6tS/aJ2eTs6WtWY5lctK+Lz/Bp9K/c1S+Hy/IrH8GQvi5Bcyxx2U3AWzSnDSO1hv1THtX0tflVTgMITikjiZQsmIkmRlsQqplhBykWNi5cctR3V6B+jLDO8k80iFRkEZDWs0jO8k4G4Ki6C4J3I3BpzppwiKCfC4iONI41E0blECqDIY3VpCo0X6pludAWHfXCTt7nrUdjEcGhLowszMuZ3yLdh17pOsiqOQYsRYG2lWuIWWUq0keImsrKPqcgs9s91IW5OUa/C1zUOJ47hsI5WVyIoWjIZmsFjUAah4+yG1BFgW8a9FXolJcX4hiiOYyYQX9Rh71yyYEnzySK1I8qx+DwwJ62KYHYgyON7gggSeJ08TSsJw2Br9XBiX01yvK/le0h/wAivSF6GTAZVxUZFzq+GzNYkkXIlAJ13sKoOlPBnwJjmXEmIOjJNMkUKpdWzRBs6OEFmk1vqfSosSe1sONeJV2mUPkixkauO2FjUA2ULe7AleyANCNqYwfRDE4YpLIIupnMRsHuysvWyxJly20LLsT9mKlcJXEYwwxnEzS9ZIjSRlYQghWQMxmMUakB4xYKTqXtY2Neq8a4WuIhaIkrexVltdGUgoy300IBsdDsdK1GHZs1FbOjxOfijjCHDmCQ6LI8+QZAcoM1mI+160MBbtZiBTnDekAw2Imwc8XWYTPEqqEMnVvLHnZFSxzpnzdkarcADkNZjug2LJun0MuDmEjdaO1awfqbFc9tL3NSui/6NhDOmIxM3WvGzOiqCF6xhYySMTeRt7aKBfQbW3tRdypXo1g8Qh+izuqbFYpA0a8iDFJcJ5WHlVLxHoukC/76qi9gDhi5O50EbryBO3I167xPo3hMQ2afDQysOckSMfiRekYfovgo1ZUwsCqwIYLEgBB3BsNqik0dVknHhnjc/R+RATKZSi6lkigW1tbgNiWPyNPLBwwWD4maVgbZEALBvulYkup0O5FafpR+i6OSUyYaGDK9jlzNA0bAAXRo1NwbA2I0Nzre1K6JfozaGVZJzGqoysI4md8xRiyZnYKSLkk6dok7A2rbltyTtsj5ZcdBeiywlp5IBGxNoVciSWNLG7PISxzvmNwDoAo762lFFcrI23yFFFFCBRRRQBRRRQBVBjOhWAlcvJhImJbMezZWYm5ZkHZZjzJGvOiigLyKMKAqgAAAAAWAA2AA2FLoooBLoCCCAQRYg6gg7givHf0icNjw7rHCuWORmDIWZktYdkK5IUeC2ooqptCkz0XobwaHD4dTCmUuozMWZ3a18oLuSxAubC9hc2q/ooqA85/TXgI/oZxAW00eULIpZWAJ2OUjMNTYG9rm1Sf0PcOiGAjxAQddMozvqSQNlF9EX8K2HhRRQG9ooooAqnxPRbBSOZHwmHaRtS5iTOSdzmte/jvXaKAsMFg44UWOFFjRfZRFCqLm5sBoNST608RRRQEfD8PiRiyRRqx3ZUUMfMgXNSaKKAKS6AixAIPI6iiigEwwKgsiqo7lAA+VOUUUAUUUUAUUUUAUUUUAUUUU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38" name="AutoShape 10" descr="data:image/jpeg;base64,/9j/4AAQSkZJRgABAQAAAQABAAD/2wCEAAkGBxQTEhUUEhQWFhUVFRUYGBgWFhgYFxccFhcXFxUYFxgYHCggGBwlHRcVITEhJSksMC4uFx8zODMtNygtLisBCgoKDg0OGhAQGy8kICQsLSwuLSwsLC0sLCwtLDcsLCwsLCwsLCwsLCwsLCw0LCwsLCwsLCwsLCwsLCwsLCwsNP/AABEIALMBGgMBIgACEQEDEQH/xAAbAAABBQEBAAAAAAAAAAAAAAAAAgMEBQYBB//EAEkQAAIBAgQCBwQGBgcGBwAAAAECAwARBBIhMQVBBhMiUWFxgTJCkaEUIzNSYrEHFVNygsFDkrLT4fDxFjSTosLRZHODhJTS4//EABoBAQEBAQEBAQAAAAAAAAAAAAABAgMEBQb/xAAwEQACAgEDAQUHAwUAAAAAAAAAAQIRAxIhMQQTQVFhcQUiMoGhseGRwdEUIzNS8P/aAAwDAQACEQMRAD8A9xooooAooooAooooAooooAooooAooooAooooAopueZUUs7BVG5YgAeZNVUnSOL3Fkk8USwPkzlQfjQFzRVTgekEcjBCHjY6ASADMe4MpKk+F71Y4mXIjMfdUt8BegI/EeJxw2zElj7KKLsfId3idKppeOTt7KpGPxEyN6gWA+JqsgJIzubvJZnbz1CjuUXsBTlaoy2PtxGZwQ8hsfuDIT5m9wPI3/Kq+TDoTpH2vv5mUj+MdonyqTS4111qkErxSRVCnENppcKhPqSrG/jS8PxGU6piS3g6ow9coB+dBktoKjzQhtfZbkw3Hn3jwNQF9w/jt2CTqEZjZWBvG55C51VvA/E1d1hYvrEZHGuqtbkRzHyI9K1nA8QZMPE7as0aknvNtT671GjSZOoooqFCiiigCiiigCiiigCiiigCiiigCiiigCiiigCiiuOwAJOgGpoBnGYtIlLyMFUcz47AAak+AqixHGpX+zURL3uMzn+EGy+pPlUGbEGZ+ufYX6peSqfet95hrfkDaks160kZbEScVxSOMsol2JRkVdOd2AGXnb+dWcPSmzWmiEa3AzCQNbMbA2yi4vvbbuqsK75bXP52sL/KmxhEvcjM33m1J2+G3KrRLNlh8fFIbJIjHuVgT8Aak15/jGT2bXk3TIO2pHstfkAe/StDh+OPlXPFrlGbtga21sADz8ay0aTK7H4nr5M7aopPVry006wjmTy7hbvph1DHtAHuB1A9NifGiKMgWI20HkNB8qVWjIw+DjPuhSCCCnZIINwdKveD8WLP1ExDMQcj7ZwB2lZeTAEHxHdVTTYwlmD52DBiylbDLdMnMG+lGEOyYYxMYz7lrHvU+wfhp5g1wChpXY3kYMQAoa1iQCT2gNL68qBQg8SBSOtrkjXpNSi2BrhNdUXpYiG51/wA6VQV0LM6yZVe0jbgAWWwUkZiLmwJHpWu4VxOE5YVDIVUBUcWJCgDsnZrDuNULOaZxDGy29oOhTvzZha35epqBOjc0UUVk2FFFFAFFFFAFFFFAFFFFAFFFFAFFFFAFFFZ/ifE2ZikTZVUkM4tmJG6rfYDYnv276A0FVvSIn6NIBzAU+TMFb5E1mpMOh9oFj3szMfiTekJM3bjDt1QGVlLE3NrkAnULYjS9v52jLY/JvbupNRlzn2SAOWYFifmLfOkYPFEsUcAOvdsRpqPivxrRkmUUUUAIqrfKNWNyeZoJopSJehRFdp8IKSyipYoQCBQzXrjC1cqgKKKKECiiigCgGiigGMTiMg2J7gBeneDzoJM+IupUXiitcsToWuPaYXtblv4hVIliDZb7qbixtuCD8jQFxJx2X3IVt+OSzfBVIHxpzD9I1zBZkaK5sGJDRknYZhsfMCqRFA0At5aU7lDgqwuCCD4g71KNWbKiq/o+rDDxB75gttd7AkLf0tVhWTQUUUUAUUUUAUUUUAUUUUAVT8W48sTdXGpkk5gXsndnIBsfD8qs8T7DXbILG7adnTU66aVisHbqwV2a7f1jfW+p7taqI2T4+PYi92RLcxYg+hzn8qhYduwo5ga33v71/W9KY2FzsKbCu2vZQHa4LN6i4A+daMjtQ8Ja8iHfOTbvV7EH8x6U60L+7KL/AIk0+RqvaMu4DXSQEjMDsALnKeYOm/8AKqjLLVlBFjVW2GMTCTNdidV5ZWZV0vqCNPOrGSNjs5X0B/Mb1GjwbFru1wDcDmxGxcnu5AAChSdXVW9cpRfuqAV1XjSibCmb0E1KLZ1mJrlFFUgUUUUAUUUUB0KTXTGaM5pSy99C7DdFOyLfUU2UNBRykO4Fr1yUG2n52qGa0lZhuifSXW/PTnbn/hUMMaaZrkDUrms+W5sLHe2wva/gTTSFKyQcWE1ikyMDuCbeR90+R+VbLgmP6+FXsAdQwG11NjbwO48CKys0wRddBsABfyAUb+VSui+K6hGDghWJYKBcrqBbTvWxPiD31hm0a+iqmTpDCNizDmyozKPUDX02qygmV1DIQysLgg3BrJscooooAooooAooooCBx3DNJA6J7Ry6bZgGBZfUAj1rH4F7rdtGJOYbWNzcW7xW+vVZj+BRSsX1VjuUNs3mCCCfG160mZkvAzEjqUa57NiCe7TWuQzOQM6EHwIt+enlU/pJwiOKEMmYEsqMb3vmNszX5+VuQ2qthnewuhPipWx9GIIrRnjYlVy1QsNM1yj9k5mOp1IJuMvLY28LVNLAb6VAdopKm+o/1rtAdooooAooooAooooAooooAooooAooooDqsRXRIaTRQAar8USZAiWu3fsN7k/D5irCoOIVlkEiqW3BA3sRY2+C/A99VEe47+r1Hvvm77j+ztTuGiyIFve3pfxPjTceKD6IQTzvpl/eG9/ChkTXOxa29zlQX5WGnxvUKOySqvtMB5kCkR4tCdHUnwYUtERRoiAb7D866CjrqqlT4Aj50A5nNT+izkSTIPZsj25BnLhreeUH499UsWFRJkS7COXs2ViCpuoGU8h2h862nD8AkK5Y1sCbkkkknvJOpNRmlZKooorJoKKKKAKoeP8AFcpESEhrjOwsMosTYHkT2duRq+qtxfBYpJOsYG/MA2DWFhcf9qqrvI77jKpiA+pd2Hulyxtf7jN+YNargGLMkQLG7KSpPfbY+ZBHreo3+y8F/fy8kzHKPIjtactatMHhEiUJGLKL8yTruSTqTVbREmdxmFWVGRxdWFj/ACI7iN71k8TwieEnKplTkV9sfvLzPit79wrYMwAudhWSx3F5JWIVmROQSwax2LtuCd7DakWxJIrWxsZuraEbqwsR5g6iuxvGfYUE+AFOq+a+YFiDYSsbNYciAPrADfVvnS41sNTf4D8hWjAgO3MUuMWGu9LooKCiiioUKKKKA4DXaYmhvqN6Ya43vWkrMt0TSbb02JrmwqKqk7VLhit50aSCbY5RXK7WTQUUl3A3rooDtFFFAFFFFAMnDq3tKrG5Oqg/n8PSmXwC3zIFU+KAjztoQfI1MooCKcIW+0bMPugZU9RufU1KorqmgGFI+kIzAlYstgN2a6ubeWVRfbU1czcYmPsCNB+IM59bMtvnVcZDSalFstcLx9lYLiFUKxAEiXygnYOp1W50vcjyrQVhsQRlYNsRY+ulToeOSmONVygiKIuzAsSzIGIC3HIjUnntRoqZq6Ko+CcXZ5DFIyM2UsCuh0IBDLc66g386vKyaOE1leKcadzaNiiH2cts7ge9cjsJ6X277VoOKxs0MiruVI8+8eo09axM2LQTHW90XKACSLFiQQNQdj/pVRls7NgEfWQZj+IlvmxJ+dLhw3V6ws0RG2Um3qp7Leop8V2tGRc2PnlXLKwAtY9Xdc3Ik89e4G3nTEMeW+t7m/yA/lS2NtaZkn2tr31UiNj9FIjkvS6hQorjG1RUxBHjVSsjdEuio/0nwrgmJOugpTGpD0qXGm9RhM3fUjrR31HnIJ0qozLyD6QaQzE70ZDa/KuVozuLiktUgTjvqJRRqyqVEppl86jE91coolQbskQQ8zUimoHuPKnawza4CiiioUKKK5QHaKKSW1tQCqKKKAQxtc6n8/Soz8RQb39VI+bWFTKabDITcot97gWPxGtAc4fgHxTDQrF7zciOYUn2idrjQXO5qx6TYQrKkgGWPKqFlNrEEkB9drWA8z4Vzh3GXjkWOQlo3IVWJuyk2AueYJIGuuo17tUR31GzSRhOr6xlWFcza6ruh3Vsw9nUbmt2uwvvzqv/AFlErmMC1jYkAZQbXt52I5VOWUEXBBB8ajKio6Q4xhaNCVzC7MNCF2AB5E668rGs+qIg5KPgPPzq/wCkkAsHuQxIQdxub3PkMx9ao0jA5XI5nX4X2qoy+RiTEA2ykHxBuKBie8U1i1vIMoF8rZuXdlJ+fzqNi50hUNLIFBNu3YG+1hb2vStqjm7JckxPlTdU7cdDaRRs3ixWIfBzn/5ab+m4o+7An8UkvzypXSMW+EcpZIr4mXqORtToxJ7qyuI4hOmsmIw6ecRHwvLrTCdIJj9mVm/dw8yg+Tl8nzo4PvQjlj3M10kpNIqi4fxuQ/7xCsQJCgrKJLE6DOLDKCbDc6nWp0vEhnMUSNNKN1jtZL2+0ckLHvexN+4Go1p5NRerjcsFa1ONNcWI+FVwwGMe2aSCAc1VWnb+sSgv6fGujgUnPHYj0jwoHzhNeafVYYvdnZYpsl0A1FPCZ19jFFvCaJDfwvFkt8DTBxzxkDEx5ATYSIc8J7szWBj/AIhblmNWHVYZulIksUlvRZM5O9crl6oMT0pT+gQzfjuEi9JG9r+ENXoSvZHJtLdmgorHv0knP7BfACST/mOS/wAKQnSHEX1eHy6p/wAxJXXsMn+pw/qsKdakbOisi3Sedfcgk8A0kZ+aMKkYXpjHtNFJFt2tJE9SmoHiR8KjxTXKZqOfFJ0pL9TTVIwrbiokMqsoZSGUi4INwR3gjeuTTKgLOwVRuSQAPU1ye52Tos6aknA21qjfjikHKk0luaxMAfFWfKrDyNM/r3/w+I/qx/3lc9UVyzTkaeozMVPhVMvSeMaOJY/34XyjzdQVHqasMNjVmAKOrrfdSCPlzqxp8MNkwYkcxSJpAR41yaICuQICde6tUuSNvg4jNyvUmJCN96WBaistm0qO1yu1yoUgTRGRwpYjLZjlt2TdSoudzoT8KtIsTMhJSdid8stmU+GgBX0NNAU20wBsfjSrF0WXDjBinPWxlJveUO2R8uhIsQG5Agi+24sa0yoAAAAANAANB5VgVmtIGTUiWDJbmzEK4Hmhr0Css0jG43GPiBdmKoxuirYWAPZZja+bS+lrU0vde58d/W1aNuAxZi3aAJvlDEL3mw5eQrEdKuKwwPLDh5M87K2RIgZTGxFgXGy2bXU1UR7cj3G+Kphoy72udFW9ixsTbyAuSeQBqjwvRX6QBLiftW1sY0YqDy+sDZf3Rttra5ppuuWVJ8QjSoliEMiMyW17RsBq4VrAe6o5a6zB9Jo2Qv1c62BIDREFrAmwv32tr3iulSj3HHVCXLVepEfoFAR2mv4GHDFfh1VQsXwNcKuYMpiOjAI0ZFgxFsj5QLi1so3q2Tpzg82R3ZHt7LRsfmgI+dRekHEocRhmWKRWJkhFtVaxmjDWDWPsk8qQnLUMmKGh7DXCejLSRiR3WEuA2WCNM6gi4DSSBszeOUVHxuGMU8UMrtJE7qczWDspuhR8gAIEjQ6gC4ax2N7fBceWNER4putEa9jILtlAUnMWyqL/AHiDVT0kx3WIZZo8kcavdVe7lTbMSwsFIyg2Uk3GhrcHkl6HPIsMK4v6j/SPBwPLHho48jZe31IRSEYH6uxFmLAMdfZCFt8oNrhJ+pURxYOZUF/YEVrnUknrbsTuTuap+g+CYtNNLcvmydo5jmIVpdTqbdiPyhHea2yivDPH2sd268j2xel7Io34uBvDiR5YeRvmgNdg43AxtnKmxNpEeM9kFj7ajYAnyBq6cd1Y/pgzMTGCbDDSn+KZ0gQ+gZ/6xryZOgxxjabOiyu6LM8aU/ZRTy+KREKfJ5MqfOmRimxEoiVxFG8IkByq0jgkq6jMSqleyCCre2K0SG4+VZMYYxzOmpMUhxMVr3aOUlcRGPvWYsQPxR+FV9JjxNSe6ve/uO0ctiOUfBy9W1upYOVB0XKoLMI+SsoBJj2IBKWsVFP0O6OriYc8xkCLaNERyt8qjMSy9rQ9kAEbG99KtumPHBJhZEUAFmSLtEF+04EnZW+SyZ9ze/IVcdE8KY8HCGBVimdgdw0hLsD5FrelfSwzai9L24/n5cHjyY4ymrXG/wDH7jUfQnCfs2/4sl/7VKboNgyLZJPSaUf9VXkeIH3l/rD/AL1IU3218qOcvE6LHDwMfN0FwvuHEIe8Tufk+YfKs9NwPLjVwiSsQyK2eQKzAkSkjsBBbsD516ZMtYHisgTjMLsQq5YwSTYDMmIUb/iKj1rtjyzV03wzz5sGJ1cVyu7zInCZHwWJaByChkVGy6IHkGZGRSbrmvqPAnkbycVi2mnDBR1aSiCMn9o+8gHM6EDuH72kHp+9sTL1epb6G3Z17QYoCLfhkHxFSeH3d8Mh0P0nNYC1uq6jS3LQNXHNLVsbhDTt3Fxw+HrpZY2klKw5lvmALfWSIMxUDXsHa29T16Lwk+1P/wDJm/8AvUXor9rjL7mdyPIyzW9L3rSxqb1zjGNcHRJFWOi8QHZecHv692t6SFh8qpsd0WdCZIJj1i65miXrWy3OUtGUDg69lgRry3ra01MOdVRjfBpxRUriM4DA3BAII2sdQa6Das7+s/orSQFCcsxEZYhYwsgWRAznRRdygFiezYDSlY3jE6FFkiSMuxAKuZzy2UKhGpAvsLjvrumc9DbNL9JPhSRIbgnlWfwOOmklaLOiEIGXPESSOzfQOLG7W9KsocBiWNjPGu/9B/LrjUtIrhJOmXOYd9QOKYtlQlLHKQWvf2QRny252uR5U2/DZx/Tqf8A0P8A9Kr+KtPAgkBWVVJzrkC9nTUG5tz8NfWoqLTexctiCf8ACm6ruBYtZIQUNwt18QF9kHxy2v43qziW5tWjm7uhGFk6qRZFUFlJIHJtO0PB7Xsa9AgxSuqsrCzAEeRFxWJxAAUWGuZAPPMKoWxOIBsmfINFttYbW9LVhqzpF6SV004zM+ImgdpY4kIAWJdHUhCHYr22vmtb2eRBIrPQcQgiMcMQVVY2sOyVsN2U6nzNXP6SpZBjGCowV4IQWFu1lkLhxdfcOh1HLUaVVxTjEhgsccgBtkdgHYWBuEZbFdSL31sa74ZxrwPH1GKbl3tfYnRxgHNueRNjl/d5Dz3pufFWDNyW92Y5VFt+0d/QGq/B4GFwerV4SjFGVHMZUruCI2y/yoeI5I/rBKxUTqrFTa1wUcKose1cE8xflXoc0q8zyKDd33CmlllFlXsnm3YX4MC7/BPOl4bhjKLGVgNwsYCICeet2b1JHhTmP4gEQMLXYEjMbKABmZnPJQN/MDnVTHPjWdchhJNz1chCMwW2ayi5XcbsSLi45UlKMXvuahjyTVx2RZRvHASrXUWADuXYEKNAXa+o1st/KpeB4W+IbM6FIS8T5pMyyMqdrq1jPsqWCks1iQWFtiF9E4BiL4uVTozLDGwH1eQ5ZHI1BkLBgG5AabmtTXxPaHtCKvFBcf8Adx9PpOka/uTe5T4nB9V2YJ5kaR3ZUQRNcsxd2+sRsqgsSTsL25gU+uExQAti1JtrnhRh6ZMlK4O2dTOd5fZ8IwT1YHdcds+LeAqfXzpdTPH7qe/28j3KKe5XZsaPfw7+cciH5ORVJxWKcmRpBEjuII0KuzRx9XI07ySllXKtlXTmRa+taPiWLEUTyEXyKSAN2OyqPEmw9aiQwpDBmxLJp9ZK72y59y3a2sbAdwAFZ/q8rW7+nzL2cSDDipnlEUOKLplYySrFGchuMqRuBlzHXQhrBeVxebPg1gQSK2UoyvJJK5JZL/WZ3Y7ZSxA2uBSuG8bw8zZY37RBZQVZMwG7JmAzDUajvrN9L+K3lMZIEcGQ2JtnlIzAsOaouUgfeIPuiuuKGbqcqxNtev3OeXJDDjc/Ar8ZirhUJLQobxRuuVx7XakI12bQHXmdag4x1lN5I43ttnXOR6veoj49Sfec96qzfMC1IOLPKKQ+ij82FfssWDFjgo818z8pm6nPkm5cfQdOFiLLmhiKjU/VIL22W4HM29AaZ/VsN7iJAfBQPhbakDFEZR9HYZQ2oSIO2Yg3d892tqBtvzOtLXGH9jKPRP5PWoKDtuNfL8GcksipRlfz/I+IrbPKP3ZpV/J6TiHY2TMWJB1lLSaAjQlje1z38zXFxH4HHp/jSSwDuzGwCC19so1Y/GwPkK3ogt0kc+0yvaTb8rsawMfVyxhrfaodBZbO4AFj90hLelbTHYNXc27Mhh9saMLllXUEXtr8TWGxpZpYRGO1mOjArYxtHL2wdRYI3xrTYfjZIeZo2zKsURj0DZ88oygXOpJUAa+0POvhe0v8i09yPsdGpdnqfLZNkjKGKx+jsyyBmhewyoQdyNiXv4XOuuqRFEx7eNnc930vL/YINPrxAOUmVb3hVY1YWs0soQ5xrYghAe6xqXxrDthxmm6uS6SMMkeW3VgEg5ma97/KvE5T5Pb71WgnN1tHJIpC2U9fIbWFlJ7WvrVW5dkD/T54s2pDSKcp2ZdbDQ3Gt6rHkQ5i+FwykEg5lvYjfMSgsF0LH3VYE87cilCNePD4YE3vliIbQZiDYXzBe2V3ykHW9qqjkRUpi+KYoLaYYwTSJl1LQhwFv2lCABioZtDe4Y87UmLFzSyxl8QlgrFXkCqPajcAslgb5drDTNrWn4bhWxCtkWMZFW+e9s7KGC6DQAEXPiNKyeDZMRKxzdXEQJnYi+RMkbELbdmZwoA3LG21d8E201L1s9PTtOLUvWyym4iBiI5FKNlYRsI2Lq6sctgSoG7H17hrWgh4yif0bXB0u8IPeL/WE6XYeRrMY/CoBe88K3FpJ4kyDmC3Vyl4++7J2eYqNj0khI+kgKX1VwbxS31vG40N+7Q+FehJN02eiEMU3Wo20nTBbG0Q9ZV/kDeqLE9LizECIhuV5eyw/dy2Ycjz8qo5MBiDD14yrFr2rgC4F8t7MWOmW9gM2njULBMZVJbVDbLcANfW7AqdBtY6HekYxfBqODFJ0rLXAY4xSuUDxRSEFhHkkYFRYWzgAd2x0AHK9aHgXSmC1ppcjBnAMqmO4zHISxAS5W17aVkVYqQG1B2bnfua2nkf8lZVmZY0tmfQZra+ABI8ySbAA+VacElZcnSY2tV0eox4SWcgxWIN8rg3Rb6dYW5mx0ArYYbhkaIqBbhVCi++gtrXifRTiOOwmJXBQNGHnYkRtZ4o2XNnLLZcgIXMcjHNde+veBXCR43DSR8dgIplyyxq43AYA2PeO4+IrF9Luhoyq+GWQgE54w3W6HZkSfMvZt7K2JDaagA72iskPD8BwXEStkGDYvnIaRVkwpA+8XkBDCw2UqeVqkDoli42YiLEqTmtpBIva3IImbLcgXvbbWvaKK1qfcYcIvlHhuK4ZNFLGuMUK1oCq6H6oz9rMVupa6xBwpIFhrZqk4bFN1cccqEHCyvJJIwtoVkH1f3y+flyJub6H1jjXBIMUgSdM4BJU3KspIsSrKQRcaGx1qJheiuHRlch5ChBXrHLBSNjl0UkciQSK053zyRY9Oy4PNuDcNlhi+jEq3VyyHKHMfWCRS0ihhqHikkI7rqNQdtLhYZBAqSNmk6oKzci2WzH1NzU3pnwVljlngVXBZZJYXiMoa1lkeNcwIYIL5R7RXvJJwzY4BlURYZkZFeNklmhRwSbhcrMLgBTpyYV87L0Usr91998HdZVHk1HAmvhoPCGMeqoFPzBqRjWYRuYxdwjFR3tY5Rr41Q9HeETYiPrcPhkSMuwDfrLFjNY9pkHVEFc19eZB86sp+j+NHsjED/y8Th3HxnjBrhPoMjm3a5NrIqIXEnkkgLFWyjEQst1Ks0YkiYlkOqkHMPJb86q+lmID4iNH7UMCNM6adtlUsoI8Pq9D+0qxx/A8SkLyTYcuqKSWxOJDBRsXCQgrcb7DY6iqTE4ZU6oSMSHzxSSk63lQKrk+LJGo8xXr6bonGet1tf1OWXLtpLHpK7RZMwvKkmFdOrBJvJJ1bKBub2ddNSGGl6peL4Zf1g4xHWRRyMsmYoVbIYsoIDqSBnjI2vrV5wzh0+IxsAnKlxLFIervYRYUtIHN/ZLStH2b/zrfdMOja4tYmCI0kMmZc5K5lItJGWUEgHQ7HVVr2J6cmt81Wx58mNThpXje/B4xjhB1x6jrngCjdjGzMQwNi6XsCFOoscxpXC+HSzXVMrMiqWJOUG9xcaHmDWh4u2Gw8jxPw5c6b55FKm4Qgje4+sXlvfuo4PHHiZEjTh+BUuzjX6zKEvmYgRLYaDn7y99eyPVOMfdv1bPE+gjOXv1XglX1Kv/AGZxX3Yv+Kf7uqdnyOBIqt1cjCSPrCmbLcWEgFxrlbbUC3OvVB0Eb9jw4f8At2P/AFCn06GyDZcAPLCt/eVldbN2pbr9P2Nv2biVOGzT9fo2eY8K4phI0K4jCJO5P2imK9iALHOwK2INrXqpZbmDL2h1sSNrmsC6XBI30G/hXsuJ6LTqjsowbMFYqowpGYgEhbmXS50rC4PiRxRyZoVK9aVWOPq+2o6tS/aJ2eTs6WtWY5lctK+Lz/Bp9K/c1S+Hy/IrH8GQvi5Bcyxx2U3AWzSnDSO1hv1THtX0tflVTgMITikjiZQsmIkmRlsQqplhBykWNi5cctR3V6B+jLDO8k80iFRkEZDWs0jO8k4G4Ki6C4J3I3BpzppwiKCfC4iONI41E0blECqDIY3VpCo0X6pludAWHfXCTt7nrUdjEcGhLowszMuZ3yLdh17pOsiqOQYsRYG2lWuIWWUq0keImsrKPqcgs9s91IW5OUa/C1zUOJ47hsI5WVyIoWjIZmsFjUAah4+yG1BFgW8a9FXolJcX4hiiOYyYQX9Rh71yyYEnzySK1I8qx+DwwJ62KYHYgyON7gggSeJ08TSsJw2Br9XBiX01yvK/le0h/wAivSF6GTAZVxUZFzq+GzNYkkXIlAJ13sKoOlPBnwJjmXEmIOjJNMkUKpdWzRBs6OEFmk1vqfSosSe1sONeJV2mUPkixkauO2FjUA2ULe7AleyANCNqYwfRDE4YpLIIupnMRsHuysvWyxJly20LLsT9mKlcJXEYwwxnEzS9ZIjSRlYQghWQMxmMUakB4xYKTqXtY2Neq8a4WuIhaIkrexVltdGUgoy300IBsdDsdK1GHZs1FbOjxOfijjCHDmCQ6LI8+QZAcoM1mI+160MBbtZiBTnDekAw2Imwc8XWYTPEqqEMnVvLHnZFSxzpnzdkarcADkNZjug2LJun0MuDmEjdaO1awfqbFc9tL3NSui/6NhDOmIxM3WvGzOiqCF6xhYySMTeRt7aKBfQbW3tRdypXo1g8Qh+izuqbFYpA0a8iDFJcJ5WHlVLxHoukC/76qi9gDhi5O50EbryBO3I167xPo3hMQ2afDQysOckSMfiRekYfovgo1ZUwsCqwIYLEgBB3BsNqik0dVknHhnjc/R+RATKZSi6lkigW1tbgNiWPyNPLBwwWD4maVgbZEALBvulYkup0O5FafpR+i6OSUyYaGDK9jlzNA0bAAXRo1NwbA2I0Nzre1K6JfozaGVZJzGqoysI4md8xRiyZnYKSLkk6dok7A2rbltyTtsj5ZcdBeiywlp5IBGxNoVciSWNLG7PISxzvmNwDoAo762lFFcrI23yFFFFCBRRRQBRRRQBVBjOhWAlcvJhImJbMezZWYm5ZkHZZjzJGvOiigLyKMKAqgAAAAAWAA2AA2FLoooBLoCCCAQRYg6gg7givHf0icNjw7rHCuWORmDIWZktYdkK5IUeC2ooqptCkz0XobwaHD4dTCmUuozMWZ3a18oLuSxAubC9hc2q/ooqA85/TXgI/oZxAW00eULIpZWAJ2OUjMNTYG9rm1Sf0PcOiGAjxAQddMozvqSQNlF9EX8K2HhRRQG9ooooAqnxPRbBSOZHwmHaRtS5iTOSdzmte/jvXaKAsMFg44UWOFFjRfZRFCqLm5sBoNST608RRRQEfD8PiRiyRRqx3ZUUMfMgXNSaKKAKS6AixAIPI6iiigEwwKgsiqo7lAA+VOUUUAUUUUAUUUUAUUUUAUUUU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39" name="AutoShape 12" descr="data:image/jpeg;base64,/9j/4AAQSkZJRgABAQAAAQABAAD/2wCEAAkGBxQTEhUUEhQWFhUVFRUYGBgWFhgYFxccFhcXFxUYFxgYHCggGBwlHRcVITEhJSksMC4uFx8zODMtNygtLisBCgoKDg0OGhAQGy8kICQsLSwuLSwsLC0sLCwtLDcsLCwsLCwsLCwsLCwsLCw0LCwsLCwsLCwsLCwsLCwsLCwsNP/AABEIALMBGgMBIgACEQEDEQH/xAAbAAABBQEBAAAAAAAAAAAAAAAAAgMEBQYBB//EAEkQAAIBAgQCBwQGBgcGBwAAAAECAwARBBIhMQVBBhMiUWFxgTJCkaEUIzNSYrEHFVNygsFDkrLT4fDxFjSTosLRZHODhJTS4//EABoBAQEBAQEBAQAAAAAAAAAAAAABAgMEBQb/xAAwEQACAgEDAQUHAwUAAAAAAAAAAQIRAxIhMQQTQVFhcQUiMoGhseGRwdEUIzNS8P/aAAwDAQACEQMRAD8A9xooooAooooAooooAooooAooooAooooAooooAopueZUUs7BVG5YgAeZNVUnSOL3Fkk8USwPkzlQfjQFzRVTgekEcjBCHjY6ASADMe4MpKk+F71Y4mXIjMfdUt8BegI/EeJxw2zElj7KKLsfId3idKppeOTt7KpGPxEyN6gWA+JqsgJIzubvJZnbz1CjuUXsBTlaoy2PtxGZwQ8hsfuDIT5m9wPI3/Kq+TDoTpH2vv5mUj+MdonyqTS4111qkErxSRVCnENppcKhPqSrG/jS8PxGU6piS3g6ow9coB+dBktoKjzQhtfZbkw3Hn3jwNQF9w/jt2CTqEZjZWBvG55C51VvA/E1d1hYvrEZHGuqtbkRzHyI9K1nA8QZMPE7as0aknvNtT671GjSZOoooqFCiiigCiiigCiiigCiiigCiiigCiiigCiiigCiiuOwAJOgGpoBnGYtIlLyMFUcz47AAak+AqixHGpX+zURL3uMzn+EGy+pPlUGbEGZ+ufYX6peSqfet95hrfkDaks160kZbEScVxSOMsol2JRkVdOd2AGXnb+dWcPSmzWmiEa3AzCQNbMbA2yi4vvbbuqsK75bXP52sL/KmxhEvcjM33m1J2+G3KrRLNlh8fFIbJIjHuVgT8Aak15/jGT2bXk3TIO2pHstfkAe/StDh+OPlXPFrlGbtga21sADz8ay0aTK7H4nr5M7aopPVry006wjmTy7hbvph1DHtAHuB1A9NifGiKMgWI20HkNB8qVWjIw+DjPuhSCCCnZIINwdKveD8WLP1ExDMQcj7ZwB2lZeTAEHxHdVTTYwlmD52DBiylbDLdMnMG+lGEOyYYxMYz7lrHvU+wfhp5g1wChpXY3kYMQAoa1iQCT2gNL68qBQg8SBSOtrkjXpNSi2BrhNdUXpYiG51/wA6VQV0LM6yZVe0jbgAWWwUkZiLmwJHpWu4VxOE5YVDIVUBUcWJCgDsnZrDuNULOaZxDGy29oOhTvzZha35epqBOjc0UUVk2FFFFAFFFFAFFFFAFFFFAFFFFAFFFFAFFFZ/ifE2ZikTZVUkM4tmJG6rfYDYnv276A0FVvSIn6NIBzAU+TMFb5E1mpMOh9oFj3szMfiTekJM3bjDt1QGVlLE3NrkAnULYjS9v52jLY/JvbupNRlzn2SAOWYFifmLfOkYPFEsUcAOvdsRpqPivxrRkmUUUUAIqrfKNWNyeZoJopSJehRFdp8IKSyipYoQCBQzXrjC1cqgKKKKECiiigCgGiigGMTiMg2J7gBeneDzoJM+IupUXiitcsToWuPaYXtblv4hVIliDZb7qbixtuCD8jQFxJx2X3IVt+OSzfBVIHxpzD9I1zBZkaK5sGJDRknYZhsfMCqRFA0At5aU7lDgqwuCCD4g71KNWbKiq/o+rDDxB75gttd7AkLf0tVhWTQUUUUAUUUUAUUUUAUUUUAVT8W48sTdXGpkk5gXsndnIBsfD8qs8T7DXbILG7adnTU66aVisHbqwV2a7f1jfW+p7taqI2T4+PYi92RLcxYg+hzn8qhYduwo5ga33v71/W9KY2FzsKbCu2vZQHa4LN6i4A+daMjtQ8Ja8iHfOTbvV7EH8x6U60L+7KL/AIk0+RqvaMu4DXSQEjMDsALnKeYOm/8AKqjLLVlBFjVW2GMTCTNdidV5ZWZV0vqCNPOrGSNjs5X0B/Mb1GjwbFru1wDcDmxGxcnu5AAChSdXVW9cpRfuqAV1XjSibCmb0E1KLZ1mJrlFFUgUUUUAUUUUB0KTXTGaM5pSy99C7DdFOyLfUU2UNBRykO4Fr1yUG2n52qGa0lZhuifSXW/PTnbn/hUMMaaZrkDUrms+W5sLHe2wva/gTTSFKyQcWE1ikyMDuCbeR90+R+VbLgmP6+FXsAdQwG11NjbwO48CKys0wRddBsABfyAUb+VSui+K6hGDghWJYKBcrqBbTvWxPiD31hm0a+iqmTpDCNizDmyozKPUDX02qygmV1DIQysLgg3BrJscooooAooooAooooCBx3DNJA6J7Ry6bZgGBZfUAj1rH4F7rdtGJOYbWNzcW7xW+vVZj+BRSsX1VjuUNs3mCCCfG160mZkvAzEjqUa57NiCe7TWuQzOQM6EHwIt+enlU/pJwiOKEMmYEsqMb3vmNszX5+VuQ2qthnewuhPipWx9GIIrRnjYlVy1QsNM1yj9k5mOp1IJuMvLY28LVNLAb6VAdopKm+o/1rtAdooooAooooAooooAooooAooooAooooDqsRXRIaTRQAar8USZAiWu3fsN7k/D5irCoOIVlkEiqW3BA3sRY2+C/A99VEe47+r1Hvvm77j+ztTuGiyIFve3pfxPjTceKD6IQTzvpl/eG9/ChkTXOxa29zlQX5WGnxvUKOySqvtMB5kCkR4tCdHUnwYUtERRoiAb7D866CjrqqlT4Aj50A5nNT+izkSTIPZsj25BnLhreeUH499UsWFRJkS7COXs2ViCpuoGU8h2h862nD8AkK5Y1sCbkkkknvJOpNRmlZKooorJoKKKKAKoeP8AFcpESEhrjOwsMosTYHkT2duRq+qtxfBYpJOsYG/MA2DWFhcf9qqrvI77jKpiA+pd2Hulyxtf7jN+YNargGLMkQLG7KSpPfbY+ZBHreo3+y8F/fy8kzHKPIjtactatMHhEiUJGLKL8yTruSTqTVbREmdxmFWVGRxdWFj/ACI7iN71k8TwieEnKplTkV9sfvLzPit79wrYMwAudhWSx3F5JWIVmROQSwax2LtuCd7DakWxJIrWxsZuraEbqwsR5g6iuxvGfYUE+AFOq+a+YFiDYSsbNYciAPrADfVvnS41sNTf4D8hWjAgO3MUuMWGu9LooKCiiioUKKKKA4DXaYmhvqN6Ya43vWkrMt0TSbb02JrmwqKqk7VLhit50aSCbY5RXK7WTQUUl3A3rooDtFFFAFFFFAMnDq3tKrG5Oqg/n8PSmXwC3zIFU+KAjztoQfI1MooCKcIW+0bMPugZU9RufU1KorqmgGFI+kIzAlYstgN2a6ubeWVRfbU1czcYmPsCNB+IM59bMtvnVcZDSalFstcLx9lYLiFUKxAEiXygnYOp1W50vcjyrQVhsQRlYNsRY+ulToeOSmONVygiKIuzAsSzIGIC3HIjUnntRoqZq6Ko+CcXZ5DFIyM2UsCuh0IBDLc66g386vKyaOE1leKcadzaNiiH2cts7ge9cjsJ6X277VoOKxs0MiruVI8+8eo09axM2LQTHW90XKACSLFiQQNQdj/pVRls7NgEfWQZj+IlvmxJ+dLhw3V6ws0RG2Um3qp7Leop8V2tGRc2PnlXLKwAtY9Xdc3Ik89e4G3nTEMeW+t7m/yA/lS2NtaZkn2tr31UiNj9FIjkvS6hQorjG1RUxBHjVSsjdEuio/0nwrgmJOugpTGpD0qXGm9RhM3fUjrR31HnIJ0qozLyD6QaQzE70ZDa/KuVozuLiktUgTjvqJRRqyqVEppl86jE91coolQbskQQ8zUimoHuPKnawza4CiiioUKKK5QHaKKSW1tQCqKKKAQxtc6n8/Soz8RQb39VI+bWFTKabDITcot97gWPxGtAc4fgHxTDQrF7zciOYUn2idrjQXO5qx6TYQrKkgGWPKqFlNrEEkB9drWA8z4Vzh3GXjkWOQlo3IVWJuyk2AueYJIGuuo17tUR31GzSRhOr6xlWFcza6ruh3Vsw9nUbmt2uwvvzqv/AFlErmMC1jYkAZQbXt52I5VOWUEXBBB8ajKio6Q4xhaNCVzC7MNCF2AB5E668rGs+qIg5KPgPPzq/wCkkAsHuQxIQdxub3PkMx9ao0jA5XI5nX4X2qoy+RiTEA2ykHxBuKBie8U1i1vIMoF8rZuXdlJ+fzqNi50hUNLIFBNu3YG+1hb2vStqjm7JckxPlTdU7cdDaRRs3ixWIfBzn/5ab+m4o+7An8UkvzypXSMW+EcpZIr4mXqORtToxJ7qyuI4hOmsmIw6ecRHwvLrTCdIJj9mVm/dw8yg+Tl8nzo4PvQjlj3M10kpNIqi4fxuQ/7xCsQJCgrKJLE6DOLDKCbDc6nWp0vEhnMUSNNKN1jtZL2+0ckLHvexN+4Go1p5NRerjcsFa1ONNcWI+FVwwGMe2aSCAc1VWnb+sSgv6fGujgUnPHYj0jwoHzhNeafVYYvdnZYpsl0A1FPCZ19jFFvCaJDfwvFkt8DTBxzxkDEx5ATYSIc8J7szWBj/AIhblmNWHVYZulIksUlvRZM5O9crl6oMT0pT+gQzfjuEi9JG9r+ENXoSvZHJtLdmgorHv0knP7BfACST/mOS/wAKQnSHEX1eHy6p/wAxJXXsMn+pw/qsKdakbOisi3Sedfcgk8A0kZ+aMKkYXpjHtNFJFt2tJE9SmoHiR8KjxTXKZqOfFJ0pL9TTVIwrbiokMqsoZSGUi4INwR3gjeuTTKgLOwVRuSQAPU1ye52Tos6aknA21qjfjikHKk0luaxMAfFWfKrDyNM/r3/w+I/qx/3lc9UVyzTkaeozMVPhVMvSeMaOJY/34XyjzdQVHqasMNjVmAKOrrfdSCPlzqxp8MNkwYkcxSJpAR41yaICuQICde6tUuSNvg4jNyvUmJCN96WBaistm0qO1yu1yoUgTRGRwpYjLZjlt2TdSoudzoT8KtIsTMhJSdid8stmU+GgBX0NNAU20wBsfjSrF0WXDjBinPWxlJveUO2R8uhIsQG5Agi+24sa0yoAAAAANAANB5VgVmtIGTUiWDJbmzEK4Hmhr0Css0jG43GPiBdmKoxuirYWAPZZja+bS+lrU0vde58d/W1aNuAxZi3aAJvlDEL3mw5eQrEdKuKwwPLDh5M87K2RIgZTGxFgXGy2bXU1UR7cj3G+Kphoy72udFW9ixsTbyAuSeQBqjwvRX6QBLiftW1sY0YqDy+sDZf3Rttra5ppuuWVJ8QjSoliEMiMyW17RsBq4VrAe6o5a6zB9Jo2Qv1c62BIDREFrAmwv32tr3iulSj3HHVCXLVepEfoFAR2mv4GHDFfh1VQsXwNcKuYMpiOjAI0ZFgxFsj5QLi1so3q2Tpzg82R3ZHt7LRsfmgI+dRekHEocRhmWKRWJkhFtVaxmjDWDWPsk8qQnLUMmKGh7DXCejLSRiR3WEuA2WCNM6gi4DSSBszeOUVHxuGMU8UMrtJE7qczWDspuhR8gAIEjQ6gC4ax2N7fBceWNER4putEa9jILtlAUnMWyqL/AHiDVT0kx3WIZZo8kcavdVe7lTbMSwsFIyg2Uk3GhrcHkl6HPIsMK4v6j/SPBwPLHho48jZe31IRSEYH6uxFmLAMdfZCFt8oNrhJ+pURxYOZUF/YEVrnUknrbsTuTuap+g+CYtNNLcvmydo5jmIVpdTqbdiPyhHea2yivDPH2sd268j2xel7Io34uBvDiR5YeRvmgNdg43AxtnKmxNpEeM9kFj7ajYAnyBq6cd1Y/pgzMTGCbDDSn+KZ0gQ+gZ/6xryZOgxxjabOiyu6LM8aU/ZRTy+KREKfJ5MqfOmRimxEoiVxFG8IkByq0jgkq6jMSqleyCCre2K0SG4+VZMYYxzOmpMUhxMVr3aOUlcRGPvWYsQPxR+FV9JjxNSe6ve/uO0ctiOUfBy9W1upYOVB0XKoLMI+SsoBJj2IBKWsVFP0O6OriYc8xkCLaNERyt8qjMSy9rQ9kAEbG99KtumPHBJhZEUAFmSLtEF+04EnZW+SyZ9ze/IVcdE8KY8HCGBVimdgdw0hLsD5FrelfSwzai9L24/n5cHjyY4ymrXG/wDH7jUfQnCfs2/4sl/7VKboNgyLZJPSaUf9VXkeIH3l/rD/AL1IU3218qOcvE6LHDwMfN0FwvuHEIe8Tufk+YfKs9NwPLjVwiSsQyK2eQKzAkSkjsBBbsD516ZMtYHisgTjMLsQq5YwSTYDMmIUb/iKj1rtjyzV03wzz5sGJ1cVyu7zInCZHwWJaByChkVGy6IHkGZGRSbrmvqPAnkbycVi2mnDBR1aSiCMn9o+8gHM6EDuH72kHp+9sTL1epb6G3Z17QYoCLfhkHxFSeH3d8Mh0P0nNYC1uq6jS3LQNXHNLVsbhDTt3Fxw+HrpZY2klKw5lvmALfWSIMxUDXsHa29T16Lwk+1P/wDJm/8AvUXor9rjL7mdyPIyzW9L3rSxqb1zjGNcHRJFWOi8QHZecHv692t6SFh8qpsd0WdCZIJj1i65miXrWy3OUtGUDg69lgRry3ra01MOdVRjfBpxRUriM4DA3BAII2sdQa6Das7+s/orSQFCcsxEZYhYwsgWRAznRRdygFiezYDSlY3jE6FFkiSMuxAKuZzy2UKhGpAvsLjvrumc9DbNL9JPhSRIbgnlWfwOOmklaLOiEIGXPESSOzfQOLG7W9KsocBiWNjPGu/9B/LrjUtIrhJOmXOYd9QOKYtlQlLHKQWvf2QRny252uR5U2/DZx/Tqf8A0P8A9Kr+KtPAgkBWVVJzrkC9nTUG5tz8NfWoqLTexctiCf8ACm6ruBYtZIQUNwt18QF9kHxy2v43qziW5tWjm7uhGFk6qRZFUFlJIHJtO0PB7Xsa9AgxSuqsrCzAEeRFxWJxAAUWGuZAPPMKoWxOIBsmfINFttYbW9LVhqzpF6SV004zM+ImgdpY4kIAWJdHUhCHYr22vmtb2eRBIrPQcQgiMcMQVVY2sOyVsN2U6nzNXP6SpZBjGCowV4IQWFu1lkLhxdfcOh1HLUaVVxTjEhgsccgBtkdgHYWBuEZbFdSL31sa74ZxrwPH1GKbl3tfYnRxgHNueRNjl/d5Dz3pufFWDNyW92Y5VFt+0d/QGq/B4GFwerV4SjFGVHMZUruCI2y/yoeI5I/rBKxUTqrFTa1wUcKose1cE8xflXoc0q8zyKDd33CmlllFlXsnm3YX4MC7/BPOl4bhjKLGVgNwsYCICeet2b1JHhTmP4gEQMLXYEjMbKABmZnPJQN/MDnVTHPjWdchhJNz1chCMwW2ayi5XcbsSLi45UlKMXvuahjyTVx2RZRvHASrXUWADuXYEKNAXa+o1st/KpeB4W+IbM6FIS8T5pMyyMqdrq1jPsqWCks1iQWFtiF9E4BiL4uVTozLDGwH1eQ5ZHI1BkLBgG5AabmtTXxPaHtCKvFBcf8Adx9PpOka/uTe5T4nB9V2YJ5kaR3ZUQRNcsxd2+sRsqgsSTsL25gU+uExQAti1JtrnhRh6ZMlK4O2dTOd5fZ8IwT1YHdcds+LeAqfXzpdTPH7qe/28j3KKe5XZsaPfw7+cciH5ORVJxWKcmRpBEjuII0KuzRx9XI07ySllXKtlXTmRa+taPiWLEUTyEXyKSAN2OyqPEmw9aiQwpDBmxLJp9ZK72y59y3a2sbAdwAFZ/q8rW7+nzL2cSDDipnlEUOKLplYySrFGchuMqRuBlzHXQhrBeVxebPg1gQSK2UoyvJJK5JZL/WZ3Y7ZSxA2uBSuG8bw8zZY37RBZQVZMwG7JmAzDUajvrN9L+K3lMZIEcGQ2JtnlIzAsOaouUgfeIPuiuuKGbqcqxNtev3OeXJDDjc/Ar8ZirhUJLQobxRuuVx7XakI12bQHXmdag4x1lN5I43ttnXOR6veoj49Sfec96qzfMC1IOLPKKQ+ij82FfssWDFjgo818z8pm6nPkm5cfQdOFiLLmhiKjU/VIL22W4HM29AaZ/VsN7iJAfBQPhbakDFEZR9HYZQ2oSIO2Yg3d892tqBtvzOtLXGH9jKPRP5PWoKDtuNfL8GcksipRlfz/I+IrbPKP3ZpV/J6TiHY2TMWJB1lLSaAjQlje1z38zXFxH4HHp/jSSwDuzGwCC19so1Y/GwPkK3ogt0kc+0yvaTb8rsawMfVyxhrfaodBZbO4AFj90hLelbTHYNXc27Mhh9saMLllXUEXtr8TWGxpZpYRGO1mOjArYxtHL2wdRYI3xrTYfjZIeZo2zKsURj0DZ88oygXOpJUAa+0POvhe0v8i09yPsdGpdnqfLZNkjKGKx+jsyyBmhewyoQdyNiXv4XOuuqRFEx7eNnc930vL/YINPrxAOUmVb3hVY1YWs0soQ5xrYghAe6xqXxrDthxmm6uS6SMMkeW3VgEg5ma97/KvE5T5Pb71WgnN1tHJIpC2U9fIbWFlJ7WvrVW5dkD/T54s2pDSKcp2ZdbDQ3Gt6rHkQ5i+FwykEg5lvYjfMSgsF0LH3VYE87cilCNePD4YE3vliIbQZiDYXzBe2V3ykHW9qqjkRUpi+KYoLaYYwTSJl1LQhwFv2lCABioZtDe4Y87UmLFzSyxl8QlgrFXkCqPajcAslgb5drDTNrWn4bhWxCtkWMZFW+e9s7KGC6DQAEXPiNKyeDZMRKxzdXEQJnYi+RMkbELbdmZwoA3LG21d8E201L1s9PTtOLUvWyym4iBiI5FKNlYRsI2Lq6sctgSoG7H17hrWgh4yif0bXB0u8IPeL/WE6XYeRrMY/CoBe88K3FpJ4kyDmC3Vyl4++7J2eYqNj0khI+kgKX1VwbxS31vG40N+7Q+FehJN02eiEMU3Wo20nTBbG0Q9ZV/kDeqLE9LizECIhuV5eyw/dy2Ycjz8qo5MBiDD14yrFr2rgC4F8t7MWOmW9gM2njULBMZVJbVDbLcANfW7AqdBtY6HekYxfBqODFJ0rLXAY4xSuUDxRSEFhHkkYFRYWzgAd2x0AHK9aHgXSmC1ppcjBnAMqmO4zHISxAS5W17aVkVYqQG1B2bnfua2nkf8lZVmZY0tmfQZra+ABI8ySbAA+VacElZcnSY2tV0eox4SWcgxWIN8rg3Rb6dYW5mx0ArYYbhkaIqBbhVCi++gtrXifRTiOOwmJXBQNGHnYkRtZ4o2XNnLLZcgIXMcjHNde+veBXCR43DSR8dgIplyyxq43AYA2PeO4+IrF9Luhoyq+GWQgE54w3W6HZkSfMvZt7K2JDaagA72iskPD8BwXEStkGDYvnIaRVkwpA+8XkBDCw2UqeVqkDoli42YiLEqTmtpBIva3IImbLcgXvbbWvaKK1qfcYcIvlHhuK4ZNFLGuMUK1oCq6H6oz9rMVupa6xBwpIFhrZqk4bFN1cccqEHCyvJJIwtoVkH1f3y+flyJub6H1jjXBIMUgSdM4BJU3KspIsSrKQRcaGx1qJheiuHRlch5ChBXrHLBSNjl0UkciQSK053zyRY9Oy4PNuDcNlhi+jEq3VyyHKHMfWCRS0ihhqHikkI7rqNQdtLhYZBAqSNmk6oKzci2WzH1NzU3pnwVljlngVXBZZJYXiMoa1lkeNcwIYIL5R7RXvJJwzY4BlURYZkZFeNklmhRwSbhcrMLgBTpyYV87L0Usr91998HdZVHk1HAmvhoPCGMeqoFPzBqRjWYRuYxdwjFR3tY5Rr41Q9HeETYiPrcPhkSMuwDfrLFjNY9pkHVEFc19eZB86sp+j+NHsjED/y8Th3HxnjBrhPoMjm3a5NrIqIXEnkkgLFWyjEQst1Ks0YkiYlkOqkHMPJb86q+lmID4iNH7UMCNM6adtlUsoI8Pq9D+0qxx/A8SkLyTYcuqKSWxOJDBRsXCQgrcb7DY6iqTE4ZU6oSMSHzxSSk63lQKrk+LJGo8xXr6bonGet1tf1OWXLtpLHpK7RZMwvKkmFdOrBJvJJ1bKBub2ddNSGGl6peL4Zf1g4xHWRRyMsmYoVbIYsoIDqSBnjI2vrV5wzh0+IxsAnKlxLFIervYRYUtIHN/ZLStH2b/zrfdMOja4tYmCI0kMmZc5K5lItJGWUEgHQ7HVVr2J6cmt81Wx58mNThpXje/B4xjhB1x6jrngCjdjGzMQwNi6XsCFOoscxpXC+HSzXVMrMiqWJOUG9xcaHmDWh4u2Gw8jxPw5c6b55FKm4Qgje4+sXlvfuo4PHHiZEjTh+BUuzjX6zKEvmYgRLYaDn7y99eyPVOMfdv1bPE+gjOXv1XglX1Kv/AGZxX3Yv+Kf7uqdnyOBIqt1cjCSPrCmbLcWEgFxrlbbUC3OvVB0Eb9jw4f8At2P/AFCn06GyDZcAPLCt/eVldbN2pbr9P2Nv2biVOGzT9fo2eY8K4phI0K4jCJO5P2imK9iALHOwK2INrXqpZbmDL2h1sSNrmsC6XBI30G/hXsuJ6LTqjsowbMFYqowpGYgEhbmXS50rC4PiRxRyZoVK9aVWOPq+2o6tS/aJ2eTs6WtWY5lctK+Lz/Bp9K/c1S+Hy/IrH8GQvi5Bcyxx2U3AWzSnDSO1hv1THtX0tflVTgMITikjiZQsmIkmRlsQqplhBykWNi5cctR3V6B+jLDO8k80iFRkEZDWs0jO8k4G4Ki6C4J3I3BpzppwiKCfC4iONI41E0blECqDIY3VpCo0X6pludAWHfXCTt7nrUdjEcGhLowszMuZ3yLdh17pOsiqOQYsRYG2lWuIWWUq0keImsrKPqcgs9s91IW5OUa/C1zUOJ47hsI5WVyIoWjIZmsFjUAah4+yG1BFgW8a9FXolJcX4hiiOYyYQX9Rh71yyYEnzySK1I8qx+DwwJ62KYHYgyON7gggSeJ08TSsJw2Br9XBiX01yvK/le0h/wAivSF6GTAZVxUZFzq+GzNYkkXIlAJ13sKoOlPBnwJjmXEmIOjJNMkUKpdWzRBs6OEFmk1vqfSosSe1sONeJV2mUPkixkauO2FjUA2ULe7AleyANCNqYwfRDE4YpLIIupnMRsHuysvWyxJly20LLsT9mKlcJXEYwwxnEzS9ZIjSRlYQghWQMxmMUakB4xYKTqXtY2Neq8a4WuIhaIkrexVltdGUgoy300IBsdDsdK1GHZs1FbOjxOfijjCHDmCQ6LI8+QZAcoM1mI+160MBbtZiBTnDekAw2Imwc8XWYTPEqqEMnVvLHnZFSxzpnzdkarcADkNZjug2LJun0MuDmEjdaO1awfqbFc9tL3NSui/6NhDOmIxM3WvGzOiqCF6xhYySMTeRt7aKBfQbW3tRdypXo1g8Qh+izuqbFYpA0a8iDFJcJ5WHlVLxHoukC/76qi9gDhi5O50EbryBO3I167xPo3hMQ2afDQysOckSMfiRekYfovgo1ZUwsCqwIYLEgBB3BsNqik0dVknHhnjc/R+RATKZSi6lkigW1tbgNiWPyNPLBwwWD4maVgbZEALBvulYkup0O5FafpR+i6OSUyYaGDK9jlzNA0bAAXRo1NwbA2I0Nzre1K6JfozaGVZJzGqoysI4md8xRiyZnYKSLkk6dok7A2rbltyTtsj5ZcdBeiywlp5IBGxNoVciSWNLG7PISxzvmNwDoAo762lFFcrI23yFFFFCBRRRQBRRRQBVBjOhWAlcvJhImJbMezZWYm5ZkHZZjzJGvOiigLyKMKAqgAAAAAWAA2AA2FLoooBLoCCCAQRYg6gg7givHf0icNjw7rHCuWORmDIWZktYdkK5IUeC2ooqptCkz0XobwaHD4dTCmUuozMWZ3a18oLuSxAubC9hc2q/ooqA85/TXgI/oZxAW00eULIpZWAJ2OUjMNTYG9rm1Sf0PcOiGAjxAQddMozvqSQNlF9EX8K2HhRRQG9ooooAqnxPRbBSOZHwmHaRtS5iTOSdzmte/jvXaKAsMFg44UWOFFjRfZRFCqLm5sBoNST608RRRQEfD8PiRiyRRqx3ZUUMfMgXNSaKKAKS6AixAIPI6iiigEwwKgsiqo7lAA+VOUUUAUUUUAUUUUAUUUUAUUUUB//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41" name="Left Brace 40"/>
          <p:cNvSpPr/>
          <p:nvPr/>
        </p:nvSpPr>
        <p:spPr>
          <a:xfrm rot="16200000">
            <a:off x="6294262" y="1367525"/>
            <a:ext cx="729618" cy="158334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2" name="Title 1"/>
          <p:cNvSpPr>
            <a:spLocks noGrp="1"/>
          </p:cNvSpPr>
          <p:nvPr>
            <p:ph type="title"/>
          </p:nvPr>
        </p:nvSpPr>
        <p:spPr>
          <a:xfrm>
            <a:off x="457200" y="152400"/>
            <a:ext cx="8229600" cy="990600"/>
          </a:xfrm>
        </p:spPr>
        <p:txBody>
          <a:bodyPr/>
          <a:lstStyle/>
          <a:p>
            <a:pPr algn="ctr"/>
            <a:r>
              <a:rPr lang="en-US" dirty="0"/>
              <a:t>Atmospheric importance of isoprene</a:t>
            </a:r>
          </a:p>
        </p:txBody>
      </p:sp>
      <p:grpSp>
        <p:nvGrpSpPr>
          <p:cNvPr id="43" name="Group 42"/>
          <p:cNvGrpSpPr/>
          <p:nvPr/>
        </p:nvGrpSpPr>
        <p:grpSpPr>
          <a:xfrm>
            <a:off x="76200" y="3155939"/>
            <a:ext cx="8877300" cy="1212276"/>
            <a:chOff x="76200" y="3478371"/>
            <a:chExt cx="8877300" cy="1212276"/>
          </a:xfrm>
        </p:grpSpPr>
        <p:grpSp>
          <p:nvGrpSpPr>
            <p:cNvPr id="14" name="Group 13"/>
            <p:cNvGrpSpPr/>
            <p:nvPr/>
          </p:nvGrpSpPr>
          <p:grpSpPr>
            <a:xfrm>
              <a:off x="76200" y="3478371"/>
              <a:ext cx="5257800" cy="1212276"/>
              <a:chOff x="685800" y="4997669"/>
              <a:chExt cx="5257800" cy="1212276"/>
            </a:xfrm>
          </p:grpSpPr>
          <p:pic>
            <p:nvPicPr>
              <p:cNvPr id="34" name="Picture 2"/>
              <p:cNvPicPr>
                <a:picLocks noChangeAspect="1" noChangeArrowheads="1"/>
              </p:cNvPicPr>
              <p:nvPr/>
            </p:nvPicPr>
            <p:blipFill rotWithShape="1">
              <a:blip r:embed="rId5" cstate="print"/>
              <a:srcRect t="63397" b="12819"/>
              <a:stretch/>
            </p:blipFill>
            <p:spPr bwMode="auto">
              <a:xfrm>
                <a:off x="685800" y="5253099"/>
                <a:ext cx="5257800" cy="956846"/>
              </a:xfrm>
              <a:prstGeom prst="rect">
                <a:avLst/>
              </a:prstGeom>
              <a:noFill/>
              <a:ln w="9525">
                <a:noFill/>
                <a:miter lim="800000"/>
                <a:headEnd/>
                <a:tailEnd/>
              </a:ln>
            </p:spPr>
          </p:pic>
          <p:sp>
            <p:nvSpPr>
              <p:cNvPr id="35" name="Rectangle 34"/>
              <p:cNvSpPr/>
              <p:nvPr/>
            </p:nvSpPr>
            <p:spPr>
              <a:xfrm>
                <a:off x="1066800" y="51054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36" name="Rectangle 35"/>
              <p:cNvSpPr/>
              <p:nvPr/>
            </p:nvSpPr>
            <p:spPr>
              <a:xfrm>
                <a:off x="2667000" y="4997669"/>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grpSp>
        <p:pic>
          <p:nvPicPr>
            <p:cNvPr id="42" name="Picture 2"/>
            <p:cNvPicPr>
              <a:picLocks noChangeAspect="1" noChangeArrowheads="1"/>
            </p:cNvPicPr>
            <p:nvPr/>
          </p:nvPicPr>
          <p:blipFill rotWithShape="1">
            <a:blip r:embed="rId5" cstate="print"/>
            <a:srcRect l="9661" t="63397" r="14493" b="12819"/>
            <a:stretch/>
          </p:blipFill>
          <p:spPr bwMode="auto">
            <a:xfrm>
              <a:off x="4965684" y="3691354"/>
              <a:ext cx="3987816" cy="956846"/>
            </a:xfrm>
            <a:prstGeom prst="rect">
              <a:avLst/>
            </a:prstGeom>
            <a:noFill/>
            <a:ln w="9525">
              <a:noFill/>
              <a:miter lim="800000"/>
              <a:headEnd/>
              <a:tailEnd/>
            </a:ln>
          </p:spPr>
        </p:pic>
      </p:grpSp>
      <p:sp>
        <p:nvSpPr>
          <p:cNvPr id="44" name="Rectangle 43"/>
          <p:cNvSpPr/>
          <p:nvPr/>
        </p:nvSpPr>
        <p:spPr>
          <a:xfrm>
            <a:off x="4851384" y="313032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45" name="Rectangle 44"/>
          <p:cNvSpPr/>
          <p:nvPr/>
        </p:nvSpPr>
        <p:spPr>
          <a:xfrm>
            <a:off x="6477081" y="3102222"/>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15" name="Up Arrow 14"/>
          <p:cNvSpPr/>
          <p:nvPr/>
        </p:nvSpPr>
        <p:spPr>
          <a:xfrm flipH="1">
            <a:off x="1805849" y="2979359"/>
            <a:ext cx="214739" cy="2843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sp>
        <p:nvSpPr>
          <p:cNvPr id="50" name="TextBox 49"/>
          <p:cNvSpPr txBox="1"/>
          <p:nvPr/>
        </p:nvSpPr>
        <p:spPr>
          <a:xfrm>
            <a:off x="5993483" y="1394936"/>
            <a:ext cx="16731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a:ea typeface="+mn-ea"/>
                <a:cs typeface="+mn-cs"/>
              </a:rPr>
              <a:t>Condensation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a:ea typeface="+mn-ea"/>
                <a:cs typeface="+mn-cs"/>
              </a:rPr>
              <a:t>Absorption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a:ea typeface="+mn-ea"/>
                <a:cs typeface="+mn-cs"/>
              </a:rPr>
              <a:t>Reactive uptake</a:t>
            </a:r>
          </a:p>
        </p:txBody>
      </p:sp>
    </p:spTree>
    <p:extLst>
      <p:ext uri="{BB962C8B-B14F-4D97-AF65-F5344CB8AC3E}">
        <p14:creationId xmlns:p14="http://schemas.microsoft.com/office/powerpoint/2010/main" val="424644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descr="Uma imagem contendo mapa, texto&#10;&#10;Descrição gerada com alta confiança">
            <a:extLst>
              <a:ext uri="{FF2B5EF4-FFF2-40B4-BE49-F238E27FC236}">
                <a16:creationId xmlns:a16="http://schemas.microsoft.com/office/drawing/2014/main" id="{C16D8089-4B72-4CCB-8CB2-62EDA4B62FE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599" y="1483951"/>
            <a:ext cx="6910987" cy="5145449"/>
          </a:xfrm>
        </p:spPr>
      </p:pic>
      <p:cxnSp>
        <p:nvCxnSpPr>
          <p:cNvPr id="13" name="Conector de Seta Reta 12">
            <a:extLst>
              <a:ext uri="{FF2B5EF4-FFF2-40B4-BE49-F238E27FC236}">
                <a16:creationId xmlns:a16="http://schemas.microsoft.com/office/drawing/2014/main" id="{0154029C-9BBA-4587-943B-CBC95252C8B2}"/>
              </a:ext>
            </a:extLst>
          </p:cNvPr>
          <p:cNvCxnSpPr>
            <a:cxnSpLocks/>
          </p:cNvCxnSpPr>
          <p:nvPr/>
        </p:nvCxnSpPr>
        <p:spPr>
          <a:xfrm flipV="1">
            <a:off x="4876800" y="5086438"/>
            <a:ext cx="1362635" cy="6160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Retângulo 21">
            <a:extLst>
              <a:ext uri="{FF2B5EF4-FFF2-40B4-BE49-F238E27FC236}">
                <a16:creationId xmlns:a16="http://schemas.microsoft.com/office/drawing/2014/main" id="{4C5ED607-A908-44BE-B862-4BBEF610A57C}"/>
              </a:ext>
            </a:extLst>
          </p:cNvPr>
          <p:cNvSpPr/>
          <p:nvPr/>
        </p:nvSpPr>
        <p:spPr>
          <a:xfrm>
            <a:off x="7234584" y="6367790"/>
            <a:ext cx="1810111" cy="261610"/>
          </a:xfrm>
          <a:prstGeom prst="rect">
            <a:avLst/>
          </a:prstGeom>
        </p:spPr>
        <p:txBody>
          <a:bodyPr wrap="none">
            <a:spAutoFit/>
          </a:bodyPr>
          <a:lstStyle/>
          <a:p>
            <a:r>
              <a:rPr lang="pt-BR" sz="1100" dirty="0"/>
              <a:t>Jimenez et al – Science 2010</a:t>
            </a:r>
          </a:p>
        </p:txBody>
      </p:sp>
      <p:pic>
        <p:nvPicPr>
          <p:cNvPr id="24" name="Picture 3">
            <a:extLst>
              <a:ext uri="{FF2B5EF4-FFF2-40B4-BE49-F238E27FC236}">
                <a16:creationId xmlns:a16="http://schemas.microsoft.com/office/drawing/2014/main" id="{723C536D-7751-42AB-951A-22B82F749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228600"/>
            <a:ext cx="4191000" cy="108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EC070398-20CF-4AC3-9982-FDD810E31FA7}"/>
              </a:ext>
            </a:extLst>
          </p:cNvPr>
          <p:cNvSpPr txBox="1"/>
          <p:nvPr/>
        </p:nvSpPr>
        <p:spPr>
          <a:xfrm>
            <a:off x="7234584" y="4609628"/>
            <a:ext cx="1909416" cy="1569660"/>
          </a:xfrm>
          <a:prstGeom prst="rect">
            <a:avLst/>
          </a:prstGeom>
          <a:noFill/>
        </p:spPr>
        <p:txBody>
          <a:bodyPr wrap="square" rtlCol="0">
            <a:spAutoFit/>
          </a:bodyPr>
          <a:lstStyle/>
          <a:p>
            <a:r>
              <a:rPr lang="en-US" sz="2400" b="1" dirty="0"/>
              <a:t>World without Southern Hemisphere?</a:t>
            </a:r>
          </a:p>
        </p:txBody>
      </p:sp>
      <p:sp>
        <p:nvSpPr>
          <p:cNvPr id="3" name="TextBox 2">
            <a:extLst>
              <a:ext uri="{FF2B5EF4-FFF2-40B4-BE49-F238E27FC236}">
                <a16:creationId xmlns:a16="http://schemas.microsoft.com/office/drawing/2014/main" id="{3BFBE817-37CC-40A6-AABC-46186D16CBF2}"/>
              </a:ext>
            </a:extLst>
          </p:cNvPr>
          <p:cNvSpPr txBox="1"/>
          <p:nvPr/>
        </p:nvSpPr>
        <p:spPr>
          <a:xfrm>
            <a:off x="4419599" y="168784"/>
            <a:ext cx="4419597" cy="1200329"/>
          </a:xfrm>
          <a:prstGeom prst="rect">
            <a:avLst/>
          </a:prstGeom>
          <a:noFill/>
        </p:spPr>
        <p:txBody>
          <a:bodyPr wrap="square" rtlCol="0">
            <a:spAutoFit/>
          </a:bodyPr>
          <a:lstStyle/>
          <a:p>
            <a:r>
              <a:rPr lang="en-US" b="1" dirty="0"/>
              <a:t>Aerosols:</a:t>
            </a:r>
          </a:p>
          <a:p>
            <a:r>
              <a:rPr lang="en-US" b="1" dirty="0"/>
              <a:t>1) Primary (Dust, sea salt, primary industry)</a:t>
            </a:r>
          </a:p>
          <a:p>
            <a:r>
              <a:rPr lang="en-US" b="1" dirty="0"/>
              <a:t>2) Secondary (SO4, NO3</a:t>
            </a:r>
          </a:p>
          <a:p>
            <a:r>
              <a:rPr lang="en-US" b="1" dirty="0"/>
              <a:t>3) Secondary Organic Aerosols (SOA)</a:t>
            </a:r>
          </a:p>
        </p:txBody>
      </p:sp>
    </p:spTree>
    <p:extLst>
      <p:ext uri="{BB962C8B-B14F-4D97-AF65-F5344CB8AC3E}">
        <p14:creationId xmlns:p14="http://schemas.microsoft.com/office/powerpoint/2010/main" val="3840514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685800" y="1905000"/>
            <a:ext cx="7772400" cy="4876800"/>
            <a:chOff x="550383" y="1614793"/>
            <a:chExt cx="8136417" cy="5243207"/>
          </a:xfrm>
        </p:grpSpPr>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383" y="1614793"/>
              <a:ext cx="8136417" cy="524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1081790" y="4754908"/>
              <a:ext cx="1371600" cy="15423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a:xfrm>
            <a:off x="152400" y="134776"/>
            <a:ext cx="9108743" cy="990600"/>
          </a:xfrm>
        </p:spPr>
        <p:txBody>
          <a:bodyPr>
            <a:noAutofit/>
          </a:bodyPr>
          <a:lstStyle/>
          <a:p>
            <a:r>
              <a:rPr lang="en-US" sz="3600" dirty="0"/>
              <a:t>Atmospheric importance of IEPOX-SOA</a:t>
            </a:r>
          </a:p>
        </p:txBody>
      </p:sp>
      <p:sp>
        <p:nvSpPr>
          <p:cNvPr id="53" name="AutoShape 8" descr="data:image/jpeg;base64,/9j/4AAQSkZJRgABAQAAAQABAAD/2wCEAAkGBxQTEhUUEhQWFhUVFRUYGBgWFhgYFxccFhcXFxUYFxgYHCggGBwlHRcVITEhJSksMC4uFx8zODMtNygtLisBCgoKDg0OGhAQGy8kICQsLSwuLSwsLC0sLCwtLDcsLCwsLCwsLCwsLCwsLCw0LCwsLCwsLCwsLCwsLCwsLCwsNP/AABEIALMBGgMBIgACEQEDEQH/xAAbAAABBQEBAAAAAAAAAAAAAAAAAgMEBQYBB//EAEkQAAIBAgQCBwQGBgcGBwAAAAECAwARBBIhMQVBBhMiUWFxgTJCkaEUIzNSYrEHFVNygsFDkrLT4fDxFjSTosLRZHODhJTS4//EABoBAQEBAQEBAQAAAAAAAAAAAAABAgMEBQb/xAAwEQACAgEDAQUHAwUAAAAAAAAAAQIRAxIhMQQTQVFhcQUiMoGhseGRwdEUIzNS8P/aAAwDAQACEQMRAD8A9xooooAooooAooooAooooAooooAooooAooooAopueZUUs7BVG5YgAeZNVUnSOL3Fkk8USwPkzlQfjQFzRVTgekEcjBCHjY6ASADMe4MpKk+F71Y4mXIjMfdUt8BegI/EeJxw2zElj7KKLsfId3idKppeOTt7KpGPxEyN6gWA+JqsgJIzubvJZnbz1CjuUXsBTlaoy2PtxGZwQ8hsfuDIT5m9wPI3/Kq+TDoTpH2vv5mUj+MdonyqTS4111qkErxSRVCnENppcKhPqSrG/jS8PxGU6piS3g6ow9coB+dBktoKjzQhtfZbkw3Hn3jwNQF9w/jt2CTqEZjZWBvG55C51VvA/E1d1hYvrEZHGuqtbkRzHyI9K1nA8QZMPE7as0aknvNtT671GjSZOoooqFCiiigCiiigCiiigCiiigCiiigCiiigCiiigCiiuOwAJOgGpoBnGYtIlLyMFUcz47AAak+AqixHGpX+zURL3uMzn+EGy+pPlUGbEGZ+ufYX6peSqfet95hrfkDaks160kZbEScVxSOMsol2JRkVdOd2AGXnb+dWcPSmzWmiEa3AzCQNbMbA2yi4vvbbuqsK75bXP52sL/KmxhEvcjM33m1J2+G3KrRLNlh8fFIbJIjHuVgT8Aak15/jGT2bXk3TIO2pHstfkAe/StDh+OPlXPFrlGbtga21sADz8ay0aTK7H4nr5M7aopPVry006wjmTy7hbvph1DHtAHuB1A9NifGiKMgWI20HkNB8qVWjIw+DjPuhSCCCnZIINwdKveD8WLP1ExDMQcj7ZwB2lZeTAEHxHdVTTYwlmD52DBiylbDLdMnMG+lGEOyYYxMYz7lrHvU+wfhp5g1wChpXY3kYMQAoa1iQCT2gNL68qBQg8SBSOtrkjXpNSi2BrhNdUXpYiG51/wA6VQV0LM6yZVe0jbgAWWwUkZiLmwJHpWu4VxOE5YVDIVUBUcWJCgDsnZrDuNULOaZxDGy29oOhTvzZha35epqBOjc0UUVk2FFFFAFFFFAFFFFAFFFFAFFFFAFFFFAFFFZ/ifE2ZikTZVUkM4tmJG6rfYDYnv276A0FVvSIn6NIBzAU+TMFb5E1mpMOh9oFj3szMfiTekJM3bjDt1QGVlLE3NrkAnULYjS9v52jLY/JvbupNRlzn2SAOWYFifmLfOkYPFEsUcAOvdsRpqPivxrRkmUUUUAIqrfKNWNyeZoJopSJehRFdp8IKSyipYoQCBQzXrjC1cqgKKKKECiiigCgGiigGMTiMg2J7gBeneDzoJM+IupUXiitcsToWuPaYXtblv4hVIliDZb7qbixtuCD8jQFxJx2X3IVt+OSzfBVIHxpzD9I1zBZkaK5sGJDRknYZhsfMCqRFA0At5aU7lDgqwuCCD4g71KNWbKiq/o+rDDxB75gttd7AkLf0tVhWTQUUUUAUUUUAUUUUAUUUUAVT8W48sTdXGpkk5gXsndnIBsfD8qs8T7DXbILG7adnTU66aVisHbqwV2a7f1jfW+p7taqI2T4+PYi92RLcxYg+hzn8qhYduwo5ga33v71/W9KY2FzsKbCu2vZQHa4LN6i4A+daMjtQ8Ja8iHfOTbvV7EH8x6U60L+7KL/AIk0+RqvaMu4DXSQEjMDsALnKeYOm/8AKqjLLVlBFjVW2GMTCTNdidV5ZWZV0vqCNPOrGSNjs5X0B/Mb1GjwbFru1wDcDmxGxcnu5AAChSdXVW9cpRfuqAV1XjSibCmb0E1KLZ1mJrlFFUgUUUUAUUUUB0KTXTGaM5pSy99C7DdFOyLfUU2UNBRykO4Fr1yUG2n52qGa0lZhuifSXW/PTnbn/hUMMaaZrkDUrms+W5sLHe2wva/gTTSFKyQcWE1ikyMDuCbeR90+R+VbLgmP6+FXsAdQwG11NjbwO48CKys0wRddBsABfyAUb+VSui+K6hGDghWJYKBcrqBbTvWxPiD31hm0a+iqmTpDCNizDmyozKPUDX02qygmV1DIQysLgg3BrJscooooAooooAooooCBx3DNJA6J7Ry6bZgGBZfUAj1rH4F7rdtGJOYbWNzcW7xW+vVZj+BRSsX1VjuUNs3mCCCfG160mZkvAzEjqUa57NiCe7TWuQzOQM6EHwIt+enlU/pJwiOKEMmYEsqMb3vmNszX5+VuQ2qthnewuhPipWx9GIIrRnjYlVy1QsNM1yj9k5mOp1IJuMvLY28LVNLAb6VAdopKm+o/1rtAdooooAooooAooooAooooAooooAooooDqsRXRIaTRQAar8USZAiWu3fsN7k/D5irCoOIVlkEiqW3BA3sRY2+C/A99VEe47+r1Hvvm77j+ztTuGiyIFve3pfxPjTceKD6IQTzvpl/eG9/ChkTXOxa29zlQX5WGnxvUKOySqvtMB5kCkR4tCdHUnwYUtERRoiAb7D866CjrqqlT4Aj50A5nNT+izkSTIPZsj25BnLhreeUH499UsWFRJkS7COXs2ViCpuoGU8h2h862nD8AkK5Y1sCbkkkknvJOpNRmlZKooorJoKKKKAKoeP8AFcpESEhrjOwsMosTYHkT2duRq+qtxfBYpJOsYG/MA2DWFhcf9qqrvI77jKpiA+pd2Hulyxtf7jN+YNargGLMkQLG7KSpPfbY+ZBHreo3+y8F/fy8kzHKPIjtactatMHhEiUJGLKL8yTruSTqTVbREmdxmFWVGRxdWFj/ACI7iN71k8TwieEnKplTkV9sfvLzPit79wrYMwAudhWSx3F5JWIVmROQSwax2LtuCd7DakWxJIrWxsZuraEbqwsR5g6iuxvGfYUE+AFOq+a+YFiDYSsbNYciAPrADfVvnS41sNTf4D8hWjAgO3MUuMWGu9LooKCiiioUKKKKA4DXaYmhvqN6Ya43vWkrMt0TSbb02JrmwqKqk7VLhit50aSCbY5RXK7WTQUUl3A3rooDtFFFAFFFFAMnDq3tKrG5Oqg/n8PSmXwC3zIFU+KAjztoQfI1MooCKcIW+0bMPugZU9RufU1KorqmgGFI+kIzAlYstgN2a6ubeWVRfbU1czcYmPsCNB+IM59bMtvnVcZDSalFstcLx9lYLiFUKxAEiXygnYOp1W50vcjyrQVhsQRlYNsRY+ulToeOSmONVygiKIuzAsSzIGIC3HIjUnntRoqZq6Ko+CcXZ5DFIyM2UsCuh0IBDLc66g386vKyaOE1leKcadzaNiiH2cts7ge9cjsJ6X277VoOKxs0MiruVI8+8eo09axM2LQTHW90XKACSLFiQQNQdj/pVRls7NgEfWQZj+IlvmxJ+dLhw3V6ws0RG2Um3qp7Leop8V2tGRc2PnlXLKwAtY9Xdc3Ik89e4G3nTEMeW+t7m/yA/lS2NtaZkn2tr31UiNj9FIjkvS6hQorjG1RUxBHjVSsjdEuio/0nwrgmJOugpTGpD0qXGm9RhM3fUjrR31HnIJ0qozLyD6QaQzE70ZDa/KuVozuLiktUgTjvqJRRqyqVEppl86jE91coolQbskQQ8zUimoHuPKnawza4CiiioUKKK5QHaKKSW1tQCqKKKAQxtc6n8/Soz8RQb39VI+bWFTKabDITcot97gWPxGtAc4fgHxTDQrF7zciOYUn2idrjQXO5qx6TYQrKkgGWPKqFlNrEEkB9drWA8z4Vzh3GXjkWOQlo3IVWJuyk2AueYJIGuuo17tUR31GzSRhOr6xlWFcza6ruh3Vsw9nUbmt2uwvvzqv/AFlErmMC1jYkAZQbXt52I5VOWUEXBBB8ajKio6Q4xhaNCVzC7MNCF2AB5E668rGs+qIg5KPgPPzq/wCkkAsHuQxIQdxub3PkMx9ao0jA5XI5nX4X2qoy+RiTEA2ykHxBuKBie8U1i1vIMoF8rZuXdlJ+fzqNi50hUNLIFBNu3YG+1hb2vStqjm7JckxPlTdU7cdDaRRs3ixWIfBzn/5ab+m4o+7An8UkvzypXSMW+EcpZIr4mXqORtToxJ7qyuI4hOmsmIw6ecRHwvLrTCdIJj9mVm/dw8yg+Tl8nzo4PvQjlj3M10kpNIqi4fxuQ/7xCsQJCgrKJLE6DOLDKCbDc6nWp0vEhnMUSNNKN1jtZL2+0ckLHvexN+4Go1p5NRerjcsFa1ONNcWI+FVwwGMe2aSCAc1VWnb+sSgv6fGujgUnPHYj0jwoHzhNeafVYYvdnZYpsl0A1FPCZ19jFFvCaJDfwvFkt8DTBxzxkDEx5ATYSIc8J7szWBj/AIhblmNWHVYZulIksUlvRZM5O9crl6oMT0pT+gQzfjuEi9JG9r+ENXoSvZHJtLdmgorHv0knP7BfACST/mOS/wAKQnSHEX1eHy6p/wAxJXXsMn+pw/qsKdakbOisi3Sedfcgk8A0kZ+aMKkYXpjHtNFJFt2tJE9SmoHiR8KjxTXKZqOfFJ0pL9TTVIwrbiokMqsoZSGUi4INwR3gjeuTTKgLOwVRuSQAPU1ye52Tos6aknA21qjfjikHKk0luaxMAfFWfKrDyNM/r3/w+I/qx/3lc9UVyzTkaeozMVPhVMvSeMaOJY/34XyjzdQVHqasMNjVmAKOrrfdSCPlzqxp8MNkwYkcxSJpAR41yaICuQICde6tUuSNvg4jNyvUmJCN96WBaistm0qO1yu1yoUgTRGRwpYjLZjlt2TdSoudzoT8KtIsTMhJSdid8stmU+GgBX0NNAU20wBsfjSrF0WXDjBinPWxlJveUO2R8uhIsQG5Agi+24sa0yoAAAAANAANB5VgVmtIGTUiWDJbmzEK4Hmhr0Css0jG43GPiBdmKoxuirYWAPZZja+bS+lrU0vde58d/W1aNuAxZi3aAJvlDEL3mw5eQrEdKuKwwPLDh5M87K2RIgZTGxFgXGy2bXU1UR7cj3G+Kphoy72udFW9ixsTbyAuSeQBqjwvRX6QBLiftW1sY0YqDy+sDZf3Rttra5ppuuWVJ8QjSoliEMiMyW17RsBq4VrAe6o5a6zB9Jo2Qv1c62BIDREFrAmwv32tr3iulSj3HHVCXLVepEfoFAR2mv4GHDFfh1VQsXwNcKuYMpiOjAI0ZFgxFsj5QLi1so3q2Tpzg82R3ZHt7LRsfmgI+dRekHEocRhmWKRWJkhFtVaxmjDWDWPsk8qQnLUMmKGh7DXCejLSRiR3WEuA2WCNM6gi4DSSBszeOUVHxuGMU8UMrtJE7qczWDspuhR8gAIEjQ6gC4ax2N7fBceWNER4putEa9jILtlAUnMWyqL/AHiDVT0kx3WIZZo8kcavdVe7lTbMSwsFIyg2Uk3GhrcHkl6HPIsMK4v6j/SPBwPLHho48jZe31IRSEYH6uxFmLAMdfZCFt8oNrhJ+pURxYOZUF/YEVrnUknrbsTuTuap+g+CYtNNLcvmydo5jmIVpdTqbdiPyhHea2yivDPH2sd268j2xel7Io34uBvDiR5YeRvmgNdg43AxtnKmxNpEeM9kFj7ajYAnyBq6cd1Y/pgzMTGCbDDSn+KZ0gQ+gZ/6xryZOgxxjabOiyu6LM8aU/ZRTy+KREKfJ5MqfOmRimxEoiVxFG8IkByq0jgkq6jMSqleyCCre2K0SG4+VZMYYxzOmpMUhxMVr3aOUlcRGPvWYsQPxR+FV9JjxNSe6ve/uO0ctiOUfBy9W1upYOVB0XKoLMI+SsoBJj2IBKWsVFP0O6OriYc8xkCLaNERyt8qjMSy9rQ9kAEbG99KtumPHBJhZEUAFmSLtEF+04EnZW+SyZ9ze/IVcdE8KY8HCGBVimdgdw0hLsD5FrelfSwzai9L24/n5cHjyY4ymrXG/wDH7jUfQnCfs2/4sl/7VKboNgyLZJPSaUf9VXkeIH3l/rD/AL1IU3218qOcvE6LHDwMfN0FwvuHEIe8Tufk+YfKs9NwPLjVwiSsQyK2eQKzAkSkjsBBbsD516ZMtYHisgTjMLsQq5YwSTYDMmIUb/iKj1rtjyzV03wzz5sGJ1cVyu7zInCZHwWJaByChkVGy6IHkGZGRSbrmvqPAnkbycVi2mnDBR1aSiCMn9o+8gHM6EDuH72kHp+9sTL1epb6G3Z17QYoCLfhkHxFSeH3d8Mh0P0nNYC1uq6jS3LQNXHNLVsbhDTt3Fxw+HrpZY2klKw5lvmALfWSIMxUDXsHa29T16Lwk+1P/wDJm/8AvUXor9rjL7mdyPIyzW9L3rSxqb1zjGNcHRJFWOi8QHZecHv692t6SFh8qpsd0WdCZIJj1i65miXrWy3OUtGUDg69lgRry3ra01MOdVRjfBpxRUriM4DA3BAII2sdQa6Das7+s/orSQFCcsxEZYhYwsgWRAznRRdygFiezYDSlY3jE6FFkiSMuxAKuZzy2UKhGpAvsLjvrumc9DbNL9JPhSRIbgnlWfwOOmklaLOiEIGXPESSOzfQOLG7W9KsocBiWNjPGu/9B/LrjUtIrhJOmXOYd9QOKYtlQlLHKQWvf2QRny252uR5U2/DZx/Tqf8A0P8A9Kr+KtPAgkBWVVJzrkC9nTUG5tz8NfWoqLTexctiCf8ACm6ruBYtZIQUNwt18QF9kHxy2v43qziW5tWjm7uhGFk6qRZFUFlJIHJtO0PB7Xsa9AgxSuqsrCzAEeRFxWJxAAUWGuZAPPMKoWxOIBsmfINFttYbW9LVhqzpF6SV004zM+ImgdpY4kIAWJdHUhCHYr22vmtb2eRBIrPQcQgiMcMQVVY2sOyVsN2U6nzNXP6SpZBjGCowV4IQWFu1lkLhxdfcOh1HLUaVVxTjEhgsccgBtkdgHYWBuEZbFdSL31sa74ZxrwPH1GKbl3tfYnRxgHNueRNjl/d5Dz3pufFWDNyW92Y5VFt+0d/QGq/B4GFwerV4SjFGVHMZUruCI2y/yoeI5I/rBKxUTqrFTa1wUcKose1cE8xflXoc0q8zyKDd33CmlllFlXsnm3YX4MC7/BPOl4bhjKLGVgNwsYCICeet2b1JHhTmP4gEQMLXYEjMbKABmZnPJQN/MDnVTHPjWdchhJNz1chCMwW2ayi5XcbsSLi45UlKMXvuahjyTVx2RZRvHASrXUWADuXYEKNAXa+o1st/KpeB4W+IbM6FIS8T5pMyyMqdrq1jPsqWCks1iQWFtiF9E4BiL4uVTozLDGwH1eQ5ZHI1BkLBgG5AabmtTXxPaHtCKvFBcf8Adx9PpOka/uTe5T4nB9V2YJ5kaR3ZUQRNcsxd2+sRsqgsSTsL25gU+uExQAti1JtrnhRh6ZMlK4O2dTOd5fZ8IwT1YHdcds+LeAqfXzpdTPH7qe/28j3KKe5XZsaPfw7+cciH5ORVJxWKcmRpBEjuII0KuzRx9XI07ySllXKtlXTmRa+taPiWLEUTyEXyKSAN2OyqPEmw9aiQwpDBmxLJp9ZK72y59y3a2sbAdwAFZ/q8rW7+nzL2cSDDipnlEUOKLplYySrFGchuMqRuBlzHXQhrBeVxebPg1gQSK2UoyvJJK5JZL/WZ3Y7ZSxA2uBSuG8bw8zZY37RBZQVZMwG7JmAzDUajvrN9L+K3lMZIEcGQ2JtnlIzAsOaouUgfeIPuiuuKGbqcqxNtev3OeXJDDjc/Ar8ZirhUJLQobxRuuVx7XakI12bQHXmdag4x1lN5I43ttnXOR6veoj49Sfec96qzfMC1IOLPKKQ+ij82FfssWDFjgo818z8pm6nPkm5cfQdOFiLLmhiKjU/VIL22W4HM29AaZ/VsN7iJAfBQPhbakDFEZR9HYZQ2oSIO2Yg3d892tqBtvzOtLXGH9jKPRP5PWoKDtuNfL8GcksipRlfz/I+IrbPKP3ZpV/J6TiHY2TMWJB1lLSaAjQlje1z38zXFxH4HHp/jSSwDuzGwCC19so1Y/GwPkK3ogt0kc+0yvaTb8rsawMfVyxhrfaodBZbO4AFj90hLelbTHYNXc27Mhh9saMLllXUEXtr8TWGxpZpYRGO1mOjArYxtHL2wdRYI3xrTYfjZIeZo2zKsURj0DZ88oygXOpJUAa+0POvhe0v8i09yPsdGpdnqfLZNkjKGKx+jsyyBmhewyoQdyNiXv4XOuuqRFEx7eNnc930vL/YINPrxAOUmVb3hVY1YWs0soQ5xrYghAe6xqXxrDthxmm6uS6SMMkeW3VgEg5ma97/KvE5T5Pb71WgnN1tHJIpC2U9fIbWFlJ7WvrVW5dkD/T54s2pDSKcp2ZdbDQ3Gt6rHkQ5i+FwykEg5lvYjfMSgsF0LH3VYE87cilCNePD4YE3vliIbQZiDYXzBe2V3ykHW9qqjkRUpi+KYoLaYYwTSJl1LQhwFv2lCABioZtDe4Y87UmLFzSyxl8QlgrFXkCqPajcAslgb5drDTNrWn4bhWxCtkWMZFW+e9s7KGC6DQAEXPiNKyeDZMRKxzdXEQJnYi+RMkbELbdmZwoA3LG21d8E201L1s9PTtOLUvWyym4iBiI5FKNlYRsI2Lq6sctgSoG7H17hrWgh4yif0bXB0u8IPeL/WE6XYeRrMY/CoBe88K3FpJ4kyDmC3Vyl4++7J2eYqNj0khI+kgKX1VwbxS31vG40N+7Q+FehJN02eiEMU3Wo20nTBbG0Q9ZV/kDeqLE9LizECIhuV5eyw/dy2Ycjz8qo5MBiDD14yrFr2rgC4F8t7MWOmW9gM2njULBMZVJbVDbLcANfW7AqdBtY6HekYxfBqODFJ0rLXAY4xSuUDxRSEFhHkkYFRYWzgAd2x0AHK9aHgXSmC1ppcjBnAMqmO4zHISxAS5W17aVkVYqQG1B2bnfua2nkf8lZVmZY0tmfQZra+ABI8ySbAA+VacElZcnSY2tV0eox4SWcgxWIN8rg3Rb6dYW5mx0ArYYbhkaIqBbhVCi++gtrXifRTiOOwmJXBQNGHnYkRtZ4o2XNnLLZcgIXMcjHNde+veBXCR43DSR8dgIplyyxq43AYA2PeO4+IrF9Luhoyq+GWQgE54w3W6HZkSfMvZt7K2JDaagA72iskPD8BwXEStkGDYvnIaRVkwpA+8XkBDCw2UqeVqkDoli42YiLEqTmtpBIva3IImbLcgXvbbWvaKK1qfcYcIvlHhuK4ZNFLGuMUK1oCq6H6oz9rMVupa6xBwpIFhrZqk4bFN1cccqEHCyvJJIwtoVkH1f3y+flyJub6H1jjXBIMUgSdM4BJU3KspIsSrKQRcaGx1qJheiuHRlch5ChBXrHLBSNjl0UkciQSK053zyRY9Oy4PNuDcNlhi+jEq3VyyHKHMfWCRS0ihhqHikkI7rqNQdtLhYZBAqSNmk6oKzci2WzH1NzU3pnwVljlngVXBZZJYXiMoa1lkeNcwIYIL5R7RXvJJwzY4BlURYZkZFeNklmhRwSbhcrMLgBTpyYV87L0Usr91998HdZVHk1HAmvhoPCGMeqoFPzBqRjWYRuYxdwjFR3tY5Rr41Q9HeETYiPrcPhkSMuwDfrLFjNY9pkHVEFc19eZB86sp+j+NHsjED/y8Th3HxnjBrhPoMjm3a5NrIqIXEnkkgLFWyjEQst1Ks0YkiYlkOqkHMPJb86q+lmID4iNH7UMCNM6adtlUsoI8Pq9D+0qxx/A8SkLyTYcuqKSWxOJDBRsXCQgrcb7DY6iqTE4ZU6oSMSHzxSSk63lQKrk+LJGo8xXr6bonGet1tf1OWXLtpLHpK7RZMwvKkmFdOrBJvJJ1bKBub2ddNSGGl6peL4Zf1g4xHWRRyMsmYoVbIYsoIDqSBnjI2vrV5wzh0+IxsAnKlxLFIervYRYUtIHN/ZLStH2b/zrfdMOja4tYmCI0kMmZc5K5lItJGWUEgHQ7HVVr2J6cmt81Wx58mNThpXje/B4xjhB1x6jrngCjdjGzMQwNi6XsCFOoscxpXC+HSzXVMrMiqWJOUG9xcaHmDWh4u2Gw8jxPw5c6b55FKm4Qgje4+sXlvfuo4PHHiZEjTh+BUuzjX6zKEvmYgRLYaDn7y99eyPVOMfdv1bPE+gjOXv1XglX1Kv/AGZxX3Yv+Kf7uqdnyOBIqt1cjCSPrCmbLcWEgFxrlbbUC3OvVB0Eb9jw4f8At2P/AFCn06GyDZcAPLCt/eVldbN2pbr9P2Nv2biVOGzT9fo2eY8K4phI0K4jCJO5P2imK9iALHOwK2INrXqpZbmDL2h1sSNrmsC6XBI30G/hXsuJ6LTqjsowbMFYqowpGYgEhbmXS50rC4PiRxRyZoVK9aVWOPq+2o6tS/aJ2eTs6WtWY5lctK+Lz/Bp9K/c1S+Hy/IrH8GQvi5Bcyxx2U3AWzSnDSO1hv1THtX0tflVTgMITikjiZQsmIkmRlsQqplhBykWNi5cctR3V6B+jLDO8k80iFRkEZDWs0jO8k4G4Ki6C4J3I3BpzppwiKCfC4iONI41E0blECqDIY3VpCo0X6pludAWHfXCTt7nrUdjEcGhLowszMuZ3yLdh17pOsiqOQYsRYG2lWuIWWUq0keImsrKPqcgs9s91IW5OUa/C1zUOJ47hsI5WVyIoWjIZmsFjUAah4+yG1BFgW8a9FXolJcX4hiiOYyYQX9Rh71yyYEnzySK1I8qx+DwwJ62KYHYgyON7gggSeJ08TSsJw2Br9XBiX01yvK/le0h/wAivSF6GTAZVxUZFzq+GzNYkkXIlAJ13sKoOlPBnwJjmXEmIOjJNMkUKpdWzRBs6OEFmk1vqfSosSe1sONeJV2mUPkixkauO2FjUA2ULe7AleyANCNqYwfRDE4YpLIIupnMRsHuysvWyxJly20LLsT9mKlcJXEYwwxnEzS9ZIjSRlYQghWQMxmMUakB4xYKTqXtY2Neq8a4WuIhaIkrexVltdGUgoy300IBsdDsdK1GHZs1FbOjxOfijjCHDmCQ6LI8+QZAcoM1mI+160MBbtZiBTnDekAw2Imwc8XWYTPEqqEMnVvLHnZFSxzpnzdkarcADkNZjug2LJun0MuDmEjdaO1awfqbFc9tL3NSui/6NhDOmIxM3WvGzOiqCF6xhYySMTeRt7aKBfQbW3tRdypXo1g8Qh+izuqbFYpA0a8iDFJcJ5WHlVLxHoukC/76qi9gDhi5O50EbryBO3I167xPo3hMQ2afDQysOckSMfiRekYfovgo1ZUwsCqwIYLEgBB3BsNqik0dVknHhnjc/R+RATKZSi6lkigW1tbgNiWPyNPLBwwWD4maVgbZEALBvulYkup0O5FafpR+i6OSUyYaGDK9jlzNA0bAAXRo1NwbA2I0Nzre1K6JfozaGVZJzGqoysI4md8xRiyZnYKSLkk6dok7A2rbltyTtsj5ZcdBeiywlp5IBGxNoVciSWNLG7PISxzvmNwDoAo762lFFcrI23yFFFFCBRRRQBRRRQBVBjOhWAlcvJhImJbMezZWYm5ZkHZZjzJGvOiigLyKMKAqgAAAAAWAA2AA2FLoooBLoCCCAQRYg6gg7givHf0icNjw7rHCuWORmDIWZktYdkK5IUeC2ooqptCkz0XobwaHD4dTCmUuozMWZ3a18oLuSxAubC9hc2q/ooqA85/TXgI/oZxAW00eULIpZWAJ2OUjMNTYG9rm1Sf0PcOiGAjxAQddMozvqSQNlF9EX8K2HhRRQG9ooooAqnxPRbBSOZHwmHaRtS5iTOSdzmte/jvXaKAsMFg44UWOFFjRfZRFCqLm5sBoNST608RRRQEfD8PiRiyRRqx3ZUUMfMgXNSaKKAKS6AixAIPI6iiigEwwKgsiqo7lAA+VOUUUAUUUUAUUUUAUUUUAUUUU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AutoShape 10" descr="data:image/jpeg;base64,/9j/4AAQSkZJRgABAQAAAQABAAD/2wCEAAkGBxQTEhUUEhQWFhUVFRUYGBgWFhgYFxccFhcXFxUYFxgYHCggGBwlHRcVITEhJSksMC4uFx8zODMtNygtLisBCgoKDg0OGhAQGy8kICQsLSwuLSwsLC0sLCwtLDcsLCwsLCwsLCwsLCwsLCw0LCwsLCwsLCwsLCwsLCwsLCwsNP/AABEIALMBGgMBIgACEQEDEQH/xAAbAAABBQEBAAAAAAAAAAAAAAAAAgMEBQYBB//EAEkQAAIBAgQCBwQGBgcGBwAAAAECAwARBBIhMQVBBhMiUWFxgTJCkaEUIzNSYrEHFVNygsFDkrLT4fDxFjSTosLRZHODhJTS4//EABoBAQEBAQEBAQAAAAAAAAAAAAABAgMEBQb/xAAwEQACAgEDAQUHAwUAAAAAAAAAAQIRAxIhMQQTQVFhcQUiMoGhseGRwdEUIzNS8P/aAAwDAQACEQMRAD8A9xooooAooooAooooAooooAooooAooooAooooAopueZUUs7BVG5YgAeZNVUnSOL3Fkk8USwPkzlQfjQFzRVTgekEcjBCHjY6ASADMe4MpKk+F71Y4mXIjMfdUt8BegI/EeJxw2zElj7KKLsfId3idKppeOTt7KpGPxEyN6gWA+JqsgJIzubvJZnbz1CjuUXsBTlaoy2PtxGZwQ8hsfuDIT5m9wPI3/Kq+TDoTpH2vv5mUj+MdonyqTS4111qkErxSRVCnENppcKhPqSrG/jS8PxGU6piS3g6ow9coB+dBktoKjzQhtfZbkw3Hn3jwNQF9w/jt2CTqEZjZWBvG55C51VvA/E1d1hYvrEZHGuqtbkRzHyI9K1nA8QZMPE7as0aknvNtT671GjSZOoooqFCiiigCiiigCiiigCiiigCiiigCiiigCiiigCiiuOwAJOgGpoBnGYtIlLyMFUcz47AAak+AqixHGpX+zURL3uMzn+EGy+pPlUGbEGZ+ufYX6peSqfet95hrfkDaks160kZbEScVxSOMsol2JRkVdOd2AGXnb+dWcPSmzWmiEa3AzCQNbMbA2yi4vvbbuqsK75bXP52sL/KmxhEvcjM33m1J2+G3KrRLNlh8fFIbJIjHuVgT8Aak15/jGT2bXk3TIO2pHstfkAe/StDh+OPlXPFrlGbtga21sADz8ay0aTK7H4nr5M7aopPVry006wjmTy7hbvph1DHtAHuB1A9NifGiKMgWI20HkNB8qVWjIw+DjPuhSCCCnZIINwdKveD8WLP1ExDMQcj7ZwB2lZeTAEHxHdVTTYwlmD52DBiylbDLdMnMG+lGEOyYYxMYz7lrHvU+wfhp5g1wChpXY3kYMQAoa1iQCT2gNL68qBQg8SBSOtrkjXpNSi2BrhNdUXpYiG51/wA6VQV0LM6yZVe0jbgAWWwUkZiLmwJHpWu4VxOE5YVDIVUBUcWJCgDsnZrDuNULOaZxDGy29oOhTvzZha35epqBOjc0UUVk2FFFFAFFFFAFFFFAFFFFAFFFFAFFFFAFFFZ/ifE2ZikTZVUkM4tmJG6rfYDYnv276A0FVvSIn6NIBzAU+TMFb5E1mpMOh9oFj3szMfiTekJM3bjDt1QGVlLE3NrkAnULYjS9v52jLY/JvbupNRlzn2SAOWYFifmLfOkYPFEsUcAOvdsRpqPivxrRkmUUUUAIqrfKNWNyeZoJopSJehRFdp8IKSyipYoQCBQzXrjC1cqgKKKKECiiigCgGiigGMTiMg2J7gBeneDzoJM+IupUXiitcsToWuPaYXtblv4hVIliDZb7qbixtuCD8jQFxJx2X3IVt+OSzfBVIHxpzD9I1zBZkaK5sGJDRknYZhsfMCqRFA0At5aU7lDgqwuCCD4g71KNWbKiq/o+rDDxB75gttd7AkLf0tVhWTQUUUUAUUUUAUUUUAUUUUAVT8W48sTdXGpkk5gXsndnIBsfD8qs8T7DXbILG7adnTU66aVisHbqwV2a7f1jfW+p7taqI2T4+PYi92RLcxYg+hzn8qhYduwo5ga33v71/W9KY2FzsKbCu2vZQHa4LN6i4A+daMjtQ8Ja8iHfOTbvV7EH8x6U60L+7KL/AIk0+RqvaMu4DXSQEjMDsALnKeYOm/8AKqjLLVlBFjVW2GMTCTNdidV5ZWZV0vqCNPOrGSNjs5X0B/Mb1GjwbFru1wDcDmxGxcnu5AAChSdXVW9cpRfuqAV1XjSibCmb0E1KLZ1mJrlFFUgUUUUAUUUUB0KTXTGaM5pSy99C7DdFOyLfUU2UNBRykO4Fr1yUG2n52qGa0lZhuifSXW/PTnbn/hUMMaaZrkDUrms+W5sLHe2wva/gTTSFKyQcWE1ikyMDuCbeR90+R+VbLgmP6+FXsAdQwG11NjbwO48CKys0wRddBsABfyAUb+VSui+K6hGDghWJYKBcrqBbTvWxPiD31hm0a+iqmTpDCNizDmyozKPUDX02qygmV1DIQysLgg3BrJscooooAooooAooooCBx3DNJA6J7Ry6bZgGBZfUAj1rH4F7rdtGJOYbWNzcW7xW+vVZj+BRSsX1VjuUNs3mCCCfG160mZkvAzEjqUa57NiCe7TWuQzOQM6EHwIt+enlU/pJwiOKEMmYEsqMb3vmNszX5+VuQ2qthnewuhPipWx9GIIrRnjYlVy1QsNM1yj9k5mOp1IJuMvLY28LVNLAb6VAdopKm+o/1rtAdooooAooooAooooAooooAooooAooooDqsRXRIaTRQAar8USZAiWu3fsN7k/D5irCoOIVlkEiqW3BA3sRY2+C/A99VEe47+r1Hvvm77j+ztTuGiyIFve3pfxPjTceKD6IQTzvpl/eG9/ChkTXOxa29zlQX5WGnxvUKOySqvtMB5kCkR4tCdHUnwYUtERRoiAb7D866CjrqqlT4Aj50A5nNT+izkSTIPZsj25BnLhreeUH499UsWFRJkS7COXs2ViCpuoGU8h2h862nD8AkK5Y1sCbkkkknvJOpNRmlZKooorJoKKKKAKoeP8AFcpESEhrjOwsMosTYHkT2duRq+qtxfBYpJOsYG/MA2DWFhcf9qqrvI77jKpiA+pd2Hulyxtf7jN+YNargGLMkQLG7KSpPfbY+ZBHreo3+y8F/fy8kzHKPIjtactatMHhEiUJGLKL8yTruSTqTVbREmdxmFWVGRxdWFj/ACI7iN71k8TwieEnKplTkV9sfvLzPit79wrYMwAudhWSx3F5JWIVmROQSwax2LtuCd7DakWxJIrWxsZuraEbqwsR5g6iuxvGfYUE+AFOq+a+YFiDYSsbNYciAPrADfVvnS41sNTf4D8hWjAgO3MUuMWGu9LooKCiiioUKKKKA4DXaYmhvqN6Ya43vWkrMt0TSbb02JrmwqKqk7VLhit50aSCbY5RXK7WTQUUl3A3rooDtFFFAFFFFAMnDq3tKrG5Oqg/n8PSmXwC3zIFU+KAjztoQfI1MooCKcIW+0bMPugZU9RufU1KorqmgGFI+kIzAlYstgN2a6ubeWVRfbU1czcYmPsCNB+IM59bMtvnVcZDSalFstcLx9lYLiFUKxAEiXygnYOp1W50vcjyrQVhsQRlYNsRY+ulToeOSmONVygiKIuzAsSzIGIC3HIjUnntRoqZq6Ko+CcXZ5DFIyM2UsCuh0IBDLc66g386vKyaOE1leKcadzaNiiH2cts7ge9cjsJ6X277VoOKxs0MiruVI8+8eo09axM2LQTHW90XKACSLFiQQNQdj/pVRls7NgEfWQZj+IlvmxJ+dLhw3V6ws0RG2Um3qp7Leop8V2tGRc2PnlXLKwAtY9Xdc3Ik89e4G3nTEMeW+t7m/yA/lS2NtaZkn2tr31UiNj9FIjkvS6hQorjG1RUxBHjVSsjdEuio/0nwrgmJOugpTGpD0qXGm9RhM3fUjrR31HnIJ0qozLyD6QaQzE70ZDa/KuVozuLiktUgTjvqJRRqyqVEppl86jE91coolQbskQQ8zUimoHuPKnawza4CiiioUKKK5QHaKKSW1tQCqKKKAQxtc6n8/Soz8RQb39VI+bWFTKabDITcot97gWPxGtAc4fgHxTDQrF7zciOYUn2idrjQXO5qx6TYQrKkgGWPKqFlNrEEkB9drWA8z4Vzh3GXjkWOQlo3IVWJuyk2AueYJIGuuo17tUR31GzSRhOr6xlWFcza6ruh3Vsw9nUbmt2uwvvzqv/AFlErmMC1jYkAZQbXt52I5VOWUEXBBB8ajKio6Q4xhaNCVzC7MNCF2AB5E668rGs+qIg5KPgPPzq/wCkkAsHuQxIQdxub3PkMx9ao0jA5XI5nX4X2qoy+RiTEA2ykHxBuKBie8U1i1vIMoF8rZuXdlJ+fzqNi50hUNLIFBNu3YG+1hb2vStqjm7JckxPlTdU7cdDaRRs3ixWIfBzn/5ab+m4o+7An8UkvzypXSMW+EcpZIr4mXqORtToxJ7qyuI4hOmsmIw6ecRHwvLrTCdIJj9mVm/dw8yg+Tl8nzo4PvQjlj3M10kpNIqi4fxuQ/7xCsQJCgrKJLE6DOLDKCbDc6nWp0vEhnMUSNNKN1jtZL2+0ckLHvexN+4Go1p5NRerjcsFa1ONNcWI+FVwwGMe2aSCAc1VWnb+sSgv6fGujgUnPHYj0jwoHzhNeafVYYvdnZYpsl0A1FPCZ19jFFvCaJDfwvFkt8DTBxzxkDEx5ATYSIc8J7szWBj/AIhblmNWHVYZulIksUlvRZM5O9crl6oMT0pT+gQzfjuEi9JG9r+ENXoSvZHJtLdmgorHv0knP7BfACST/mOS/wAKQnSHEX1eHy6p/wAxJXXsMn+pw/qsKdakbOisi3Sedfcgk8A0kZ+aMKkYXpjHtNFJFt2tJE9SmoHiR8KjxTXKZqOfFJ0pL9TTVIwrbiokMqsoZSGUi4INwR3gjeuTTKgLOwVRuSQAPU1ye52Tos6aknA21qjfjikHKk0luaxMAfFWfKrDyNM/r3/w+I/qx/3lc9UVyzTkaeozMVPhVMvSeMaOJY/34XyjzdQVHqasMNjVmAKOrrfdSCPlzqxp8MNkwYkcxSJpAR41yaICuQICde6tUuSNvg4jNyvUmJCN96WBaistm0qO1yu1yoUgTRGRwpYjLZjlt2TdSoudzoT8KtIsTMhJSdid8stmU+GgBX0NNAU20wBsfjSrF0WXDjBinPWxlJveUO2R8uhIsQG5Agi+24sa0yoAAAAANAANB5VgVmtIGTUiWDJbmzEK4Hmhr0Css0jG43GPiBdmKoxuirYWAPZZja+bS+lrU0vde58d/W1aNuAxZi3aAJvlDEL3mw5eQrEdKuKwwPLDh5M87K2RIgZTGxFgXGy2bXU1UR7cj3G+Kphoy72udFW9ixsTbyAuSeQBqjwvRX6QBLiftW1sY0YqDy+sDZf3Rttra5ppuuWVJ8QjSoliEMiMyW17RsBq4VrAe6o5a6zB9Jo2Qv1c62BIDREFrAmwv32tr3iulSj3HHVCXLVepEfoFAR2mv4GHDFfh1VQsXwNcKuYMpiOjAI0ZFgxFsj5QLi1so3q2Tpzg82R3ZHt7LRsfmgI+dRekHEocRhmWKRWJkhFtVaxmjDWDWPsk8qQnLUMmKGh7DXCejLSRiR3WEuA2WCNM6gi4DSSBszeOUVHxuGMU8UMrtJE7qczWDspuhR8gAIEjQ6gC4ax2N7fBceWNER4putEa9jILtlAUnMWyqL/AHiDVT0kx3WIZZo8kcavdVe7lTbMSwsFIyg2Uk3GhrcHkl6HPIsMK4v6j/SPBwPLHho48jZe31IRSEYH6uxFmLAMdfZCFt8oNrhJ+pURxYOZUF/YEVrnUknrbsTuTuap+g+CYtNNLcvmydo5jmIVpdTqbdiPyhHea2yivDPH2sd268j2xel7Io34uBvDiR5YeRvmgNdg43AxtnKmxNpEeM9kFj7ajYAnyBq6cd1Y/pgzMTGCbDDSn+KZ0gQ+gZ/6xryZOgxxjabOiyu6LM8aU/ZRTy+KREKfJ5MqfOmRimxEoiVxFG8IkByq0jgkq6jMSqleyCCre2K0SG4+VZMYYxzOmpMUhxMVr3aOUlcRGPvWYsQPxR+FV9JjxNSe6ve/uO0ctiOUfBy9W1upYOVB0XKoLMI+SsoBJj2IBKWsVFP0O6OriYc8xkCLaNERyt8qjMSy9rQ9kAEbG99KtumPHBJhZEUAFmSLtEF+04EnZW+SyZ9ze/IVcdE8KY8HCGBVimdgdw0hLsD5FrelfSwzai9L24/n5cHjyY4ymrXG/wDH7jUfQnCfs2/4sl/7VKboNgyLZJPSaUf9VXkeIH3l/rD/AL1IU3218qOcvE6LHDwMfN0FwvuHEIe8Tufk+YfKs9NwPLjVwiSsQyK2eQKzAkSkjsBBbsD516ZMtYHisgTjMLsQq5YwSTYDMmIUb/iKj1rtjyzV03wzz5sGJ1cVyu7zInCZHwWJaByChkVGy6IHkGZGRSbrmvqPAnkbycVi2mnDBR1aSiCMn9o+8gHM6EDuH72kHp+9sTL1epb6G3Z17QYoCLfhkHxFSeH3d8Mh0P0nNYC1uq6jS3LQNXHNLVsbhDTt3Fxw+HrpZY2klKw5lvmALfWSIMxUDXsHa29T16Lwk+1P/wDJm/8AvUXor9rjL7mdyPIyzW9L3rSxqb1zjGNcHRJFWOi8QHZecHv692t6SFh8qpsd0WdCZIJj1i65miXrWy3OUtGUDg69lgRry3ra01MOdVRjfBpxRUriM4DA3BAII2sdQa6Das7+s/orSQFCcsxEZYhYwsgWRAznRRdygFiezYDSlY3jE6FFkiSMuxAKuZzy2UKhGpAvsLjvrumc9DbNL9JPhSRIbgnlWfwOOmklaLOiEIGXPESSOzfQOLG7W9KsocBiWNjPGu/9B/LrjUtIrhJOmXOYd9QOKYtlQlLHKQWvf2QRny252uR5U2/DZx/Tqf8A0P8A9Kr+KtPAgkBWVVJzrkC9nTUG5tz8NfWoqLTexctiCf8ACm6ruBYtZIQUNwt18QF9kHxy2v43qziW5tWjm7uhGFk6qRZFUFlJIHJtO0PB7Xsa9AgxSuqsrCzAEeRFxWJxAAUWGuZAPPMKoWxOIBsmfINFttYbW9LVhqzpF6SV004zM+ImgdpY4kIAWJdHUhCHYr22vmtb2eRBIrPQcQgiMcMQVVY2sOyVsN2U6nzNXP6SpZBjGCowV4IQWFu1lkLhxdfcOh1HLUaVVxTjEhgsccgBtkdgHYWBuEZbFdSL31sa74ZxrwPH1GKbl3tfYnRxgHNueRNjl/d5Dz3pufFWDNyW92Y5VFt+0d/QGq/B4GFwerV4SjFGVHMZUruCI2y/yoeI5I/rBKxUTqrFTa1wUcKose1cE8xflXoc0q8zyKDd33CmlllFlXsnm3YX4MC7/BPOl4bhjKLGVgNwsYCICeet2b1JHhTmP4gEQMLXYEjMbKABmZnPJQN/MDnVTHPjWdchhJNz1chCMwW2ayi5XcbsSLi45UlKMXvuahjyTVx2RZRvHASrXUWADuXYEKNAXa+o1st/KpeB4W+IbM6FIS8T5pMyyMqdrq1jPsqWCks1iQWFtiF9E4BiL4uVTozLDGwH1eQ5ZHI1BkLBgG5AabmtTXxPaHtCKvFBcf8Adx9PpOka/uTe5T4nB9V2YJ5kaR3ZUQRNcsxd2+sRsqgsSTsL25gU+uExQAti1JtrnhRh6ZMlK4O2dTOd5fZ8IwT1YHdcds+LeAqfXzpdTPH7qe/28j3KKe5XZsaPfw7+cciH5ORVJxWKcmRpBEjuII0KuzRx9XI07ySllXKtlXTmRa+taPiWLEUTyEXyKSAN2OyqPEmw9aiQwpDBmxLJp9ZK72y59y3a2sbAdwAFZ/q8rW7+nzL2cSDDipnlEUOKLplYySrFGchuMqRuBlzHXQhrBeVxebPg1gQSK2UoyvJJK5JZL/WZ3Y7ZSxA2uBSuG8bw8zZY37RBZQVZMwG7JmAzDUajvrN9L+K3lMZIEcGQ2JtnlIzAsOaouUgfeIPuiuuKGbqcqxNtev3OeXJDDjc/Ar8ZirhUJLQobxRuuVx7XakI12bQHXmdag4x1lN5I43ttnXOR6veoj49Sfec96qzfMC1IOLPKKQ+ij82FfssWDFjgo818z8pm6nPkm5cfQdOFiLLmhiKjU/VIL22W4HM29AaZ/VsN7iJAfBQPhbakDFEZR9HYZQ2oSIO2Yg3d892tqBtvzOtLXGH9jKPRP5PWoKDtuNfL8GcksipRlfz/I+IrbPKP3ZpV/J6TiHY2TMWJB1lLSaAjQlje1z38zXFxH4HHp/jSSwDuzGwCC19so1Y/GwPkK3ogt0kc+0yvaTb8rsawMfVyxhrfaodBZbO4AFj90hLelbTHYNXc27Mhh9saMLllXUEXtr8TWGxpZpYRGO1mOjArYxtHL2wdRYI3xrTYfjZIeZo2zKsURj0DZ88oygXOpJUAa+0POvhe0v8i09yPsdGpdnqfLZNkjKGKx+jsyyBmhewyoQdyNiXv4XOuuqRFEx7eNnc930vL/YINPrxAOUmVb3hVY1YWs0soQ5xrYghAe6xqXxrDthxmm6uS6SMMkeW3VgEg5ma97/KvE5T5Pb71WgnN1tHJIpC2U9fIbWFlJ7WvrVW5dkD/T54s2pDSKcp2ZdbDQ3Gt6rHkQ5i+FwykEg5lvYjfMSgsF0LH3VYE87cilCNePD4YE3vliIbQZiDYXzBe2V3ykHW9qqjkRUpi+KYoLaYYwTSJl1LQhwFv2lCABioZtDe4Y87UmLFzSyxl8QlgrFXkCqPajcAslgb5drDTNrWn4bhWxCtkWMZFW+e9s7KGC6DQAEXPiNKyeDZMRKxzdXEQJnYi+RMkbELbdmZwoA3LG21d8E201L1s9PTtOLUvWyym4iBiI5FKNlYRsI2Lq6sctgSoG7H17hrWgh4yif0bXB0u8IPeL/WE6XYeRrMY/CoBe88K3FpJ4kyDmC3Vyl4++7J2eYqNj0khI+kgKX1VwbxS31vG40N+7Q+FehJN02eiEMU3Wo20nTBbG0Q9ZV/kDeqLE9LizECIhuV5eyw/dy2Ycjz8qo5MBiDD14yrFr2rgC4F8t7MWOmW9gM2njULBMZVJbVDbLcANfW7AqdBtY6HekYxfBqODFJ0rLXAY4xSuUDxRSEFhHkkYFRYWzgAd2x0AHK9aHgXSmC1ppcjBnAMqmO4zHISxAS5W17aVkVYqQG1B2bnfua2nkf8lZVmZY0tmfQZra+ABI8ySbAA+VacElZcnSY2tV0eox4SWcgxWIN8rg3Rb6dYW5mx0ArYYbhkaIqBbhVCi++gtrXifRTiOOwmJXBQNGHnYkRtZ4o2XNnLLZcgIXMcjHNde+veBXCR43DSR8dgIplyyxq43AYA2PeO4+IrF9Luhoyq+GWQgE54w3W6HZkSfMvZt7K2JDaagA72iskPD8BwXEStkGDYvnIaRVkwpA+8XkBDCw2UqeVqkDoli42YiLEqTmtpBIva3IImbLcgXvbbWvaKK1qfcYcIvlHhuK4ZNFLGuMUK1oCq6H6oz9rMVupa6xBwpIFhrZqk4bFN1cccqEHCyvJJIwtoVkH1f3y+flyJub6H1jjXBIMUgSdM4BJU3KspIsSrKQRcaGx1qJheiuHRlch5ChBXrHLBSNjl0UkciQSK053zyRY9Oy4PNuDcNlhi+jEq3VyyHKHMfWCRS0ihhqHikkI7rqNQdtLhYZBAqSNmk6oKzci2WzH1NzU3pnwVljlngVXBZZJYXiMoa1lkeNcwIYIL5R7RXvJJwzY4BlURYZkZFeNklmhRwSbhcrMLgBTpyYV87L0Usr91998HdZVHk1HAmvhoPCGMeqoFPzBqRjWYRuYxdwjFR3tY5Rr41Q9HeETYiPrcPhkSMuwDfrLFjNY9pkHVEFc19eZB86sp+j+NHsjED/y8Th3HxnjBrhPoMjm3a5NrIqIXEnkkgLFWyjEQst1Ks0YkiYlkOqkHMPJb86q+lmID4iNH7UMCNM6adtlUsoI8Pq9D+0qxx/A8SkLyTYcuqKSWxOJDBRsXCQgrcb7DY6iqTE4ZU6oSMSHzxSSk63lQKrk+LJGo8xXr6bonGet1tf1OWXLtpLHpK7RZMwvKkmFdOrBJvJJ1bKBub2ddNSGGl6peL4Zf1g4xHWRRyMsmYoVbIYsoIDqSBnjI2vrV5wzh0+IxsAnKlxLFIervYRYUtIHN/ZLStH2b/zrfdMOja4tYmCI0kMmZc5K5lItJGWUEgHQ7HVVr2J6cmt81Wx58mNThpXje/B4xjhB1x6jrngCjdjGzMQwNi6XsCFOoscxpXC+HSzXVMrMiqWJOUG9xcaHmDWh4u2Gw8jxPw5c6b55FKm4Qgje4+sXlvfuo4PHHiZEjTh+BUuzjX6zKEvmYgRLYaDn7y99eyPVOMfdv1bPE+gjOXv1XglX1Kv/AGZxX3Yv+Kf7uqdnyOBIqt1cjCSPrCmbLcWEgFxrlbbUC3OvVB0Eb9jw4f8At2P/AFCn06GyDZcAPLCt/eVldbN2pbr9P2Nv2biVOGzT9fo2eY8K4phI0K4jCJO5P2imK9iALHOwK2INrXqpZbmDL2h1sSNrmsC6XBI30G/hXsuJ6LTqjsowbMFYqowpGYgEhbmXS50rC4PiRxRyZoVK9aVWOPq+2o6tS/aJ2eTs6WtWY5lctK+Lz/Bp9K/c1S+Hy/IrH8GQvi5Bcyxx2U3AWzSnDSO1hv1THtX0tflVTgMITikjiZQsmIkmRlsQqplhBykWNi5cctR3V6B+jLDO8k80iFRkEZDWs0jO8k4G4Ki6C4J3I3BpzppwiKCfC4iONI41E0blECqDIY3VpCo0X6pludAWHfXCTt7nrUdjEcGhLowszMuZ3yLdh17pOsiqOQYsRYG2lWuIWWUq0keImsrKPqcgs9s91IW5OUa/C1zUOJ47hsI5WVyIoWjIZmsFjUAah4+yG1BFgW8a9FXolJcX4hiiOYyYQX9Rh71yyYEnzySK1I8qx+DwwJ62KYHYgyON7gggSeJ08TSsJw2Br9XBiX01yvK/le0h/wAivSF6GTAZVxUZFzq+GzNYkkXIlAJ13sKoOlPBnwJjmXEmIOjJNMkUKpdWzRBs6OEFmk1vqfSosSe1sONeJV2mUPkixkauO2FjUA2ULe7AleyANCNqYwfRDE4YpLIIupnMRsHuysvWyxJly20LLsT9mKlcJXEYwwxnEzS9ZIjSRlYQghWQMxmMUakB4xYKTqXtY2Neq8a4WuIhaIkrexVltdGUgoy300IBsdDsdK1GHZs1FbOjxOfijjCHDmCQ6LI8+QZAcoM1mI+160MBbtZiBTnDekAw2Imwc8XWYTPEqqEMnVvLHnZFSxzpnzdkarcADkNZjug2LJun0MuDmEjdaO1awfqbFc9tL3NSui/6NhDOmIxM3WvGzOiqCF6xhYySMTeRt7aKBfQbW3tRdypXo1g8Qh+izuqbFYpA0a8iDFJcJ5WHlVLxHoukC/76qi9gDhi5O50EbryBO3I167xPo3hMQ2afDQysOckSMfiRekYfovgo1ZUwsCqwIYLEgBB3BsNqik0dVknHhnjc/R+RATKZSi6lkigW1tbgNiWPyNPLBwwWD4maVgbZEALBvulYkup0O5FafpR+i6OSUyYaGDK9jlzNA0bAAXRo1NwbA2I0Nzre1K6JfozaGVZJzGqoysI4md8xRiyZnYKSLkk6dok7A2rbltyTtsj5ZcdBeiywlp5IBGxNoVciSWNLG7PISxzvmNwDoAo762lFFcrI23yFFFFCBRRRQBRRRQBVBjOhWAlcvJhImJbMezZWYm5ZkHZZjzJGvOiigLyKMKAqgAAAAAWAA2AA2FLoooBLoCCCAQRYg6gg7givHf0icNjw7rHCuWORmDIWZktYdkK5IUeC2ooqptCkz0XobwaHD4dTCmUuozMWZ3a18oLuSxAubC9hc2q/ooqA85/TXgI/oZxAW00eULIpZWAJ2OUjMNTYG9rm1Sf0PcOiGAjxAQddMozvqSQNlF9EX8K2HhRRQG9ooooAqnxPRbBSOZHwmHaRtS5iTOSdzmte/jvXaKAsMFg44UWOFFjRfZRFCqLm5sBoNST608RRRQEfD8PiRiyRRqx3ZUUMfMgXNSaKKAKS6AixAIPI6iiigEwwKgsiqo7lAA+VOUUUAUUUUAUUUUAUUUUAUUUU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AutoShape 12" descr="data:image/jpeg;base64,/9j/4AAQSkZJRgABAQAAAQABAAD/2wCEAAkGBxQTEhUUEhQWFhUVFRUYGBgWFhgYFxccFhcXFxUYFxgYHCggGBwlHRcVITEhJSksMC4uFx8zODMtNygtLisBCgoKDg0OGhAQGy8kICQsLSwuLSwsLC0sLCwtLDcsLCwsLCwsLCwsLCwsLCw0LCwsLCwsLCwsLCwsLCwsLCwsNP/AABEIALMBGgMBIgACEQEDEQH/xAAbAAABBQEBAAAAAAAAAAAAAAAAAgMEBQYBB//EAEkQAAIBAgQCBwQGBgcGBwAAAAECAwARBBIhMQVBBhMiUWFxgTJCkaEUIzNSYrEHFVNygsFDkrLT4fDxFjSTosLRZHODhJTS4//EABoBAQEBAQEBAQAAAAAAAAAAAAABAgMEBQb/xAAwEQACAgEDAQUHAwUAAAAAAAAAAQIRAxIhMQQTQVFhcQUiMoGhseGRwdEUIzNS8P/aAAwDAQACEQMRAD8A9xooooAooooAooooAooooAooooAooooAooooAopueZUUs7BVG5YgAeZNVUnSOL3Fkk8USwPkzlQfjQFzRVTgekEcjBCHjY6ASADMe4MpKk+F71Y4mXIjMfdUt8BegI/EeJxw2zElj7KKLsfId3idKppeOTt7KpGPxEyN6gWA+JqsgJIzubvJZnbz1CjuUXsBTlaoy2PtxGZwQ8hsfuDIT5m9wPI3/Kq+TDoTpH2vv5mUj+MdonyqTS4111qkErxSRVCnENppcKhPqSrG/jS8PxGU6piS3g6ow9coB+dBktoKjzQhtfZbkw3Hn3jwNQF9w/jt2CTqEZjZWBvG55C51VvA/E1d1hYvrEZHGuqtbkRzHyI9K1nA8QZMPE7as0aknvNtT671GjSZOoooqFCiiigCiiigCiiigCiiigCiiigCiiigCiiigCiiuOwAJOgGpoBnGYtIlLyMFUcz47AAak+AqixHGpX+zURL3uMzn+EGy+pPlUGbEGZ+ufYX6peSqfet95hrfkDaks160kZbEScVxSOMsol2JRkVdOd2AGXnb+dWcPSmzWmiEa3AzCQNbMbA2yi4vvbbuqsK75bXP52sL/KmxhEvcjM33m1J2+G3KrRLNlh8fFIbJIjHuVgT8Aak15/jGT2bXk3TIO2pHstfkAe/StDh+OPlXPFrlGbtga21sADz8ay0aTK7H4nr5M7aopPVry006wjmTy7hbvph1DHtAHuB1A9NifGiKMgWI20HkNB8qVWjIw+DjPuhSCCCnZIINwdKveD8WLP1ExDMQcj7ZwB2lZeTAEHxHdVTTYwlmD52DBiylbDLdMnMG+lGEOyYYxMYz7lrHvU+wfhp5g1wChpXY3kYMQAoa1iQCT2gNL68qBQg8SBSOtrkjXpNSi2BrhNdUXpYiG51/wA6VQV0LM6yZVe0jbgAWWwUkZiLmwJHpWu4VxOE5YVDIVUBUcWJCgDsnZrDuNULOaZxDGy29oOhTvzZha35epqBOjc0UUVk2FFFFAFFFFAFFFFAFFFFAFFFFAFFFFAFFFZ/ifE2ZikTZVUkM4tmJG6rfYDYnv276A0FVvSIn6NIBzAU+TMFb5E1mpMOh9oFj3szMfiTekJM3bjDt1QGVlLE3NrkAnULYjS9v52jLY/JvbupNRlzn2SAOWYFifmLfOkYPFEsUcAOvdsRpqPivxrRkmUUUUAIqrfKNWNyeZoJopSJehRFdp8IKSyipYoQCBQzXrjC1cqgKKKKECiiigCgGiigGMTiMg2J7gBeneDzoJM+IupUXiitcsToWuPaYXtblv4hVIliDZb7qbixtuCD8jQFxJx2X3IVt+OSzfBVIHxpzD9I1zBZkaK5sGJDRknYZhsfMCqRFA0At5aU7lDgqwuCCD4g71KNWbKiq/o+rDDxB75gttd7AkLf0tVhWTQUUUUAUUUUAUUUUAUUUUAVT8W48sTdXGpkk5gXsndnIBsfD8qs8T7DXbILG7adnTU66aVisHbqwV2a7f1jfW+p7taqI2T4+PYi92RLcxYg+hzn8qhYduwo5ga33v71/W9KY2FzsKbCu2vZQHa4LN6i4A+daMjtQ8Ja8iHfOTbvV7EH8x6U60L+7KL/AIk0+RqvaMu4DXSQEjMDsALnKeYOm/8AKqjLLVlBFjVW2GMTCTNdidV5ZWZV0vqCNPOrGSNjs5X0B/Mb1GjwbFru1wDcDmxGxcnu5AAChSdXVW9cpRfuqAV1XjSibCmb0E1KLZ1mJrlFFUgUUUUAUUUUB0KTXTGaM5pSy99C7DdFOyLfUU2UNBRykO4Fr1yUG2n52qGa0lZhuifSXW/PTnbn/hUMMaaZrkDUrms+W5sLHe2wva/gTTSFKyQcWE1ikyMDuCbeR90+R+VbLgmP6+FXsAdQwG11NjbwO48CKys0wRddBsABfyAUb+VSui+K6hGDghWJYKBcrqBbTvWxPiD31hm0a+iqmTpDCNizDmyozKPUDX02qygmV1DIQysLgg3BrJscooooAooooAooooCBx3DNJA6J7Ry6bZgGBZfUAj1rH4F7rdtGJOYbWNzcW7xW+vVZj+BRSsX1VjuUNs3mCCCfG160mZkvAzEjqUa57NiCe7TWuQzOQM6EHwIt+enlU/pJwiOKEMmYEsqMb3vmNszX5+VuQ2qthnewuhPipWx9GIIrRnjYlVy1QsNM1yj9k5mOp1IJuMvLY28LVNLAb6VAdopKm+o/1rtAdooooAooooAooooAooooAooooAooooDqsRXRIaTRQAar8USZAiWu3fsN7k/D5irCoOIVlkEiqW3BA3sRY2+C/A99VEe47+r1Hvvm77j+ztTuGiyIFve3pfxPjTceKD6IQTzvpl/eG9/ChkTXOxa29zlQX5WGnxvUKOySqvtMB5kCkR4tCdHUnwYUtERRoiAb7D866CjrqqlT4Aj50A5nNT+izkSTIPZsj25BnLhreeUH499UsWFRJkS7COXs2ViCpuoGU8h2h862nD8AkK5Y1sCbkkkknvJOpNRmlZKooorJoKKKKAKoeP8AFcpESEhrjOwsMosTYHkT2duRq+qtxfBYpJOsYG/MA2DWFhcf9qqrvI77jKpiA+pd2Hulyxtf7jN+YNargGLMkQLG7KSpPfbY+ZBHreo3+y8F/fy8kzHKPIjtactatMHhEiUJGLKL8yTruSTqTVbREmdxmFWVGRxdWFj/ACI7iN71k8TwieEnKplTkV9sfvLzPit79wrYMwAudhWSx3F5JWIVmROQSwax2LtuCd7DakWxJIrWxsZuraEbqwsR5g6iuxvGfYUE+AFOq+a+YFiDYSsbNYciAPrADfVvnS41sNTf4D8hWjAgO3MUuMWGu9LooKCiiioUKKKKA4DXaYmhvqN6Ya43vWkrMt0TSbb02JrmwqKqk7VLhit50aSCbY5RXK7WTQUUl3A3rooDtFFFAFFFFAMnDq3tKrG5Oqg/n8PSmXwC3zIFU+KAjztoQfI1MooCKcIW+0bMPugZU9RufU1KorqmgGFI+kIzAlYstgN2a6ubeWVRfbU1czcYmPsCNB+IM59bMtvnVcZDSalFstcLx9lYLiFUKxAEiXygnYOp1W50vcjyrQVhsQRlYNsRY+ulToeOSmONVygiKIuzAsSzIGIC3HIjUnntRoqZq6Ko+CcXZ5DFIyM2UsCuh0IBDLc66g386vKyaOE1leKcadzaNiiH2cts7ge9cjsJ6X277VoOKxs0MiruVI8+8eo09axM2LQTHW90XKACSLFiQQNQdj/pVRls7NgEfWQZj+IlvmxJ+dLhw3V6ws0RG2Um3qp7Leop8V2tGRc2PnlXLKwAtY9Xdc3Ik89e4G3nTEMeW+t7m/yA/lS2NtaZkn2tr31UiNj9FIjkvS6hQorjG1RUxBHjVSsjdEuio/0nwrgmJOugpTGpD0qXGm9RhM3fUjrR31HnIJ0qozLyD6QaQzE70ZDa/KuVozuLiktUgTjvqJRRqyqVEppl86jE91coolQbskQQ8zUimoHuPKnawza4CiiioUKKK5QHaKKSW1tQCqKKKAQxtc6n8/Soz8RQb39VI+bWFTKabDITcot97gWPxGtAc4fgHxTDQrF7zciOYUn2idrjQXO5qx6TYQrKkgGWPKqFlNrEEkB9drWA8z4Vzh3GXjkWOQlo3IVWJuyk2AueYJIGuuo17tUR31GzSRhOr6xlWFcza6ruh3Vsw9nUbmt2uwvvzqv/AFlErmMC1jYkAZQbXt52I5VOWUEXBBB8ajKio6Q4xhaNCVzC7MNCF2AB5E668rGs+qIg5KPgPPzq/wCkkAsHuQxIQdxub3PkMx9ao0jA5XI5nX4X2qoy+RiTEA2ykHxBuKBie8U1i1vIMoF8rZuXdlJ+fzqNi50hUNLIFBNu3YG+1hb2vStqjm7JckxPlTdU7cdDaRRs3ixWIfBzn/5ab+m4o+7An8UkvzypXSMW+EcpZIr4mXqORtToxJ7qyuI4hOmsmIw6ecRHwvLrTCdIJj9mVm/dw8yg+Tl8nzo4PvQjlj3M10kpNIqi4fxuQ/7xCsQJCgrKJLE6DOLDKCbDc6nWp0vEhnMUSNNKN1jtZL2+0ckLHvexN+4Go1p5NRerjcsFa1ONNcWI+FVwwGMe2aSCAc1VWnb+sSgv6fGujgUnPHYj0jwoHzhNeafVYYvdnZYpsl0A1FPCZ19jFFvCaJDfwvFkt8DTBxzxkDEx5ATYSIc8J7szWBj/AIhblmNWHVYZulIksUlvRZM5O9crl6oMT0pT+gQzfjuEi9JG9r+ENXoSvZHJtLdmgorHv0knP7BfACST/mOS/wAKQnSHEX1eHy6p/wAxJXXsMn+pw/qsKdakbOisi3Sedfcgk8A0kZ+aMKkYXpjHtNFJFt2tJE9SmoHiR8KjxTXKZqOfFJ0pL9TTVIwrbiokMqsoZSGUi4INwR3gjeuTTKgLOwVRuSQAPU1ye52Tos6aknA21qjfjikHKk0luaxMAfFWfKrDyNM/r3/w+I/qx/3lc9UVyzTkaeozMVPhVMvSeMaOJY/34XyjzdQVHqasMNjVmAKOrrfdSCPlzqxp8MNkwYkcxSJpAR41yaICuQICde6tUuSNvg4jNyvUmJCN96WBaistm0qO1yu1yoUgTRGRwpYjLZjlt2TdSoudzoT8KtIsTMhJSdid8stmU+GgBX0NNAU20wBsfjSrF0WXDjBinPWxlJveUO2R8uhIsQG5Agi+24sa0yoAAAAANAANB5VgVmtIGTUiWDJbmzEK4Hmhr0Css0jG43GPiBdmKoxuirYWAPZZja+bS+lrU0vde58d/W1aNuAxZi3aAJvlDEL3mw5eQrEdKuKwwPLDh5M87K2RIgZTGxFgXGy2bXU1UR7cj3G+Kphoy72udFW9ixsTbyAuSeQBqjwvRX6QBLiftW1sY0YqDy+sDZf3Rttra5ppuuWVJ8QjSoliEMiMyW17RsBq4VrAe6o5a6zB9Jo2Qv1c62BIDREFrAmwv32tr3iulSj3HHVCXLVepEfoFAR2mv4GHDFfh1VQsXwNcKuYMpiOjAI0ZFgxFsj5QLi1so3q2Tpzg82R3ZHt7LRsfmgI+dRekHEocRhmWKRWJkhFtVaxmjDWDWPsk8qQnLUMmKGh7DXCejLSRiR3WEuA2WCNM6gi4DSSBszeOUVHxuGMU8UMrtJE7qczWDspuhR8gAIEjQ6gC4ax2N7fBceWNER4putEa9jILtlAUnMWyqL/AHiDVT0kx3WIZZo8kcavdVe7lTbMSwsFIyg2Uk3GhrcHkl6HPIsMK4v6j/SPBwPLHho48jZe31IRSEYH6uxFmLAMdfZCFt8oNrhJ+pURxYOZUF/YEVrnUknrbsTuTuap+g+CYtNNLcvmydo5jmIVpdTqbdiPyhHea2yivDPH2sd268j2xel7Io34uBvDiR5YeRvmgNdg43AxtnKmxNpEeM9kFj7ajYAnyBq6cd1Y/pgzMTGCbDDSn+KZ0gQ+gZ/6xryZOgxxjabOiyu6LM8aU/ZRTy+KREKfJ5MqfOmRimxEoiVxFG8IkByq0jgkq6jMSqleyCCre2K0SG4+VZMYYxzOmpMUhxMVr3aOUlcRGPvWYsQPxR+FV9JjxNSe6ve/uO0ctiOUfBy9W1upYOVB0XKoLMI+SsoBJj2IBKWsVFP0O6OriYc8xkCLaNERyt8qjMSy9rQ9kAEbG99KtumPHBJhZEUAFmSLtEF+04EnZW+SyZ9ze/IVcdE8KY8HCGBVimdgdw0hLsD5FrelfSwzai9L24/n5cHjyY4ymrXG/wDH7jUfQnCfs2/4sl/7VKboNgyLZJPSaUf9VXkeIH3l/rD/AL1IU3218qOcvE6LHDwMfN0FwvuHEIe8Tufk+YfKs9NwPLjVwiSsQyK2eQKzAkSkjsBBbsD516ZMtYHisgTjMLsQq5YwSTYDMmIUb/iKj1rtjyzV03wzz5sGJ1cVyu7zInCZHwWJaByChkVGy6IHkGZGRSbrmvqPAnkbycVi2mnDBR1aSiCMn9o+8gHM6EDuH72kHp+9sTL1epb6G3Z17QYoCLfhkHxFSeH3d8Mh0P0nNYC1uq6jS3LQNXHNLVsbhDTt3Fxw+HrpZY2klKw5lvmALfWSIMxUDXsHa29T16Lwk+1P/wDJm/8AvUXor9rjL7mdyPIyzW9L3rSxqb1zjGNcHRJFWOi8QHZecHv692t6SFh8qpsd0WdCZIJj1i65miXrWy3OUtGUDg69lgRry3ra01MOdVRjfBpxRUriM4DA3BAII2sdQa6Das7+s/orSQFCcsxEZYhYwsgWRAznRRdygFiezYDSlY3jE6FFkiSMuxAKuZzy2UKhGpAvsLjvrumc9DbNL9JPhSRIbgnlWfwOOmklaLOiEIGXPESSOzfQOLG7W9KsocBiWNjPGu/9B/LrjUtIrhJOmXOYd9QOKYtlQlLHKQWvf2QRny252uR5U2/DZx/Tqf8A0P8A9Kr+KtPAgkBWVVJzrkC9nTUG5tz8NfWoqLTexctiCf8ACm6ruBYtZIQUNwt18QF9kHxy2v43qziW5tWjm7uhGFk6qRZFUFlJIHJtO0PB7Xsa9AgxSuqsrCzAEeRFxWJxAAUWGuZAPPMKoWxOIBsmfINFttYbW9LVhqzpF6SV004zM+ImgdpY4kIAWJdHUhCHYr22vmtb2eRBIrPQcQgiMcMQVVY2sOyVsN2U6nzNXP6SpZBjGCowV4IQWFu1lkLhxdfcOh1HLUaVVxTjEhgsccgBtkdgHYWBuEZbFdSL31sa74ZxrwPH1GKbl3tfYnRxgHNueRNjl/d5Dz3pufFWDNyW92Y5VFt+0d/QGq/B4GFwerV4SjFGVHMZUruCI2y/yoeI5I/rBKxUTqrFTa1wUcKose1cE8xflXoc0q8zyKDd33CmlllFlXsnm3YX4MC7/BPOl4bhjKLGVgNwsYCICeet2b1JHhTmP4gEQMLXYEjMbKABmZnPJQN/MDnVTHPjWdchhJNz1chCMwW2ayi5XcbsSLi45UlKMXvuahjyTVx2RZRvHASrXUWADuXYEKNAXa+o1st/KpeB4W+IbM6FIS8T5pMyyMqdrq1jPsqWCks1iQWFtiF9E4BiL4uVTozLDGwH1eQ5ZHI1BkLBgG5AabmtTXxPaHtCKvFBcf8Adx9PpOka/uTe5T4nB9V2YJ5kaR3ZUQRNcsxd2+sRsqgsSTsL25gU+uExQAti1JtrnhRh6ZMlK4O2dTOd5fZ8IwT1YHdcds+LeAqfXzpdTPH7qe/28j3KKe5XZsaPfw7+cciH5ORVJxWKcmRpBEjuII0KuzRx9XI07ySllXKtlXTmRa+taPiWLEUTyEXyKSAN2OyqPEmw9aiQwpDBmxLJp9ZK72y59y3a2sbAdwAFZ/q8rW7+nzL2cSDDipnlEUOKLplYySrFGchuMqRuBlzHXQhrBeVxebPg1gQSK2UoyvJJK5JZL/WZ3Y7ZSxA2uBSuG8bw8zZY37RBZQVZMwG7JmAzDUajvrN9L+K3lMZIEcGQ2JtnlIzAsOaouUgfeIPuiuuKGbqcqxNtev3OeXJDDjc/Ar8ZirhUJLQobxRuuVx7XakI12bQHXmdag4x1lN5I43ttnXOR6veoj49Sfec96qzfMC1IOLPKKQ+ij82FfssWDFjgo818z8pm6nPkm5cfQdOFiLLmhiKjU/VIL22W4HM29AaZ/VsN7iJAfBQPhbakDFEZR9HYZQ2oSIO2Yg3d892tqBtvzOtLXGH9jKPRP5PWoKDtuNfL8GcksipRlfz/I+IrbPKP3ZpV/J6TiHY2TMWJB1lLSaAjQlje1z38zXFxH4HHp/jSSwDuzGwCC19so1Y/GwPkK3ogt0kc+0yvaTb8rsawMfVyxhrfaodBZbO4AFj90hLelbTHYNXc27Mhh9saMLllXUEXtr8TWGxpZpYRGO1mOjArYxtHL2wdRYI3xrTYfjZIeZo2zKsURj0DZ88oygXOpJUAa+0POvhe0v8i09yPsdGpdnqfLZNkjKGKx+jsyyBmhewyoQdyNiXv4XOuuqRFEx7eNnc930vL/YINPrxAOUmVb3hVY1YWs0soQ5xrYghAe6xqXxrDthxmm6uS6SMMkeW3VgEg5ma97/KvE5T5Pb71WgnN1tHJIpC2U9fIbWFlJ7WvrVW5dkD/T54s2pDSKcp2ZdbDQ3Gt6rHkQ5i+FwykEg5lvYjfMSgsF0LH3VYE87cilCNePD4YE3vliIbQZiDYXzBe2V3ykHW9qqjkRUpi+KYoLaYYwTSJl1LQhwFv2lCABioZtDe4Y87UmLFzSyxl8QlgrFXkCqPajcAslgb5drDTNrWn4bhWxCtkWMZFW+e9s7KGC6DQAEXPiNKyeDZMRKxzdXEQJnYi+RMkbELbdmZwoA3LG21d8E201L1s9PTtOLUvWyym4iBiI5FKNlYRsI2Lq6sctgSoG7H17hrWgh4yif0bXB0u8IPeL/WE6XYeRrMY/CoBe88K3FpJ4kyDmC3Vyl4++7J2eYqNj0khI+kgKX1VwbxS31vG40N+7Q+FehJN02eiEMU3Wo20nTBbG0Q9ZV/kDeqLE9LizECIhuV5eyw/dy2Ycjz8qo5MBiDD14yrFr2rgC4F8t7MWOmW9gM2njULBMZVJbVDbLcANfW7AqdBtY6HekYxfBqODFJ0rLXAY4xSuUDxRSEFhHkkYFRYWzgAd2x0AHK9aHgXSmC1ppcjBnAMqmO4zHISxAS5W17aVkVYqQG1B2bnfua2nkf8lZVmZY0tmfQZra+ABI8ySbAA+VacElZcnSY2tV0eox4SWcgxWIN8rg3Rb6dYW5mx0ArYYbhkaIqBbhVCi++gtrXifRTiOOwmJXBQNGHnYkRtZ4o2XNnLLZcgIXMcjHNde+veBXCR43DSR8dgIplyyxq43AYA2PeO4+IrF9Luhoyq+GWQgE54w3W6HZkSfMvZt7K2JDaagA72iskPD8BwXEStkGDYvnIaRVkwpA+8XkBDCw2UqeVqkDoli42YiLEqTmtpBIva3IImbLcgXvbbWvaKK1qfcYcIvlHhuK4ZNFLGuMUK1oCq6H6oz9rMVupa6xBwpIFhrZqk4bFN1cccqEHCyvJJIwtoVkH1f3y+flyJub6H1jjXBIMUgSdM4BJU3KspIsSrKQRcaGx1qJheiuHRlch5ChBXrHLBSNjl0UkciQSK053zyRY9Oy4PNuDcNlhi+jEq3VyyHKHMfWCRS0ihhqHikkI7rqNQdtLhYZBAqSNmk6oKzci2WzH1NzU3pnwVljlngVXBZZJYXiMoa1lkeNcwIYIL5R7RXvJJwzY4BlURYZkZFeNklmhRwSbhcrMLgBTpyYV87L0Usr91998HdZVHk1HAmvhoPCGMeqoFPzBqRjWYRuYxdwjFR3tY5Rr41Q9HeETYiPrcPhkSMuwDfrLFjNY9pkHVEFc19eZB86sp+j+NHsjED/y8Th3HxnjBrhPoMjm3a5NrIqIXEnkkgLFWyjEQst1Ks0YkiYlkOqkHMPJb86q+lmID4iNH7UMCNM6adtlUsoI8Pq9D+0qxx/A8SkLyTYcuqKSWxOJDBRsXCQgrcb7DY6iqTE4ZU6oSMSHzxSSk63lQKrk+LJGo8xXr6bonGet1tf1OWXLtpLHpK7RZMwvKkmFdOrBJvJJ1bKBub2ddNSGGl6peL4Zf1g4xHWRRyMsmYoVbIYsoIDqSBnjI2vrV5wzh0+IxsAnKlxLFIervYRYUtIHN/ZLStH2b/zrfdMOja4tYmCI0kMmZc5K5lItJGWUEgHQ7HVVr2J6cmt81Wx58mNThpXje/B4xjhB1x6jrngCjdjGzMQwNi6XsCFOoscxpXC+HSzXVMrMiqWJOUG9xcaHmDWh4u2Gw8jxPw5c6b55FKm4Qgje4+sXlvfuo4PHHiZEjTh+BUuzjX6zKEvmYgRLYaDn7y99eyPVOMfdv1bPE+gjOXv1XglX1Kv/AGZxX3Yv+Kf7uqdnyOBIqt1cjCSPrCmbLcWEgFxrlbbUC3OvVB0Eb9jw4f8At2P/AFCn06GyDZcAPLCt/eVldbN2pbr9P2Nv2biVOGzT9fo2eY8K4phI0K4jCJO5P2imK9iALHOwK2INrXqpZbmDL2h1sSNrmsC6XBI30G/hXsuJ6LTqjsowbMFYqowpGYgEhbmXS50rC4PiRxRyZoVK9aVWOPq+2o6tS/aJ2eTs6WtWY5lctK+Lz/Bp9K/c1S+Hy/IrH8GQvi5Bcyxx2U3AWzSnDSO1hv1THtX0tflVTgMITikjiZQsmIkmRlsQqplhBykWNi5cctR3V6B+jLDO8k80iFRkEZDWs0jO8k4G4Ki6C4J3I3BpzppwiKCfC4iONI41E0blECqDIY3VpCo0X6pludAWHfXCTt7nrUdjEcGhLowszMuZ3yLdh17pOsiqOQYsRYG2lWuIWWUq0keImsrKPqcgs9s91IW5OUa/C1zUOJ47hsI5WVyIoWjIZmsFjUAah4+yG1BFgW8a9FXolJcX4hiiOYyYQX9Rh71yyYEnzySK1I8qx+DwwJ62KYHYgyON7gggSeJ08TSsJw2Br9XBiX01yvK/le0h/wAivSF6GTAZVxUZFzq+GzNYkkXIlAJ13sKoOlPBnwJjmXEmIOjJNMkUKpdWzRBs6OEFmk1vqfSosSe1sONeJV2mUPkixkauO2FjUA2ULe7AleyANCNqYwfRDE4YpLIIupnMRsHuysvWyxJly20LLsT9mKlcJXEYwwxnEzS9ZIjSRlYQghWQMxmMUakB4xYKTqXtY2Neq8a4WuIhaIkrexVltdGUgoy300IBsdDsdK1GHZs1FbOjxOfijjCHDmCQ6LI8+QZAcoM1mI+160MBbtZiBTnDekAw2Imwc8XWYTPEqqEMnVvLHnZFSxzpnzdkarcADkNZjug2LJun0MuDmEjdaO1awfqbFc9tL3NSui/6NhDOmIxM3WvGzOiqCF6xhYySMTeRt7aKBfQbW3tRdypXo1g8Qh+izuqbFYpA0a8iDFJcJ5WHlVLxHoukC/76qi9gDhi5O50EbryBO3I167xPo3hMQ2afDQysOckSMfiRekYfovgo1ZUwsCqwIYLEgBB3BsNqik0dVknHhnjc/R+RATKZSi6lkigW1tbgNiWPyNPLBwwWD4maVgbZEALBvulYkup0O5FafpR+i6OSUyYaGDK9jlzNA0bAAXRo1NwbA2I0Nzre1K6JfozaGVZJzGqoysI4md8xRiyZnYKSLkk6dok7A2rbltyTtsj5ZcdBeiywlp5IBGxNoVciSWNLG7PISxzvmNwDoAo762lFFcrI23yFFFFCBRRRQBRRRQBVBjOhWAlcvJhImJbMezZWYm5ZkHZZjzJGvOiigLyKMKAqgAAAAAWAA2AA2FLoooBLoCCCAQRYg6gg7givHf0icNjw7rHCuWORmDIWZktYdkK5IUeC2ooqptCkz0XobwaHD4dTCmUuozMWZ3a18oLuSxAubC9hc2q/ooqA85/TXgI/oZxAW00eULIpZWAJ2OUjMNTYG9rm1Sf0PcOiGAjxAQddMozvqSQNlF9EX8K2HhRRQG9ooooAqnxPRbBSOZHwmHaRtS5iTOSdzmte/jvXaKAsMFg44UWOFFjRfZRFCqLm5sBoNST608RRRQEfD8PiRiyRRqx3ZUUMfMgXNSaKKAKS6AixAIPI6iiigEwwKgsiqo7lAA+VOUUUAUUUUAUUUUAUUUUAUUUUB//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9" name="Group 8"/>
          <p:cNvGrpSpPr/>
          <p:nvPr/>
        </p:nvGrpSpPr>
        <p:grpSpPr>
          <a:xfrm>
            <a:off x="76201" y="457200"/>
            <a:ext cx="9043916" cy="1054971"/>
            <a:chOff x="-326657" y="3869332"/>
            <a:chExt cx="9043916" cy="1054971"/>
          </a:xfrm>
        </p:grpSpPr>
        <p:sp>
          <p:nvSpPr>
            <p:cNvPr id="7" name="Rectangle 6"/>
            <p:cNvSpPr/>
            <p:nvPr/>
          </p:nvSpPr>
          <p:spPr>
            <a:xfrm>
              <a:off x="-326657" y="4478932"/>
              <a:ext cx="9043916" cy="369332"/>
            </a:xfrm>
            <a:prstGeom prst="rect">
              <a:avLst/>
            </a:prstGeom>
          </p:spPr>
          <p:txBody>
            <a:bodyPr wrap="square">
              <a:spAutoFit/>
            </a:bodyPr>
            <a:lstStyle/>
            <a:p>
              <a:pPr algn="ctr"/>
              <a:r>
                <a:rPr lang="en-US" dirty="0">
                  <a:solidFill>
                    <a:prstClr val="black"/>
                  </a:solidFill>
                </a:rPr>
                <a:t>      IEPOX-SOA = SOA derived from isoprene </a:t>
              </a:r>
              <a:r>
                <a:rPr lang="en-US" dirty="0" err="1">
                  <a:solidFill>
                    <a:prstClr val="black"/>
                  </a:solidFill>
                </a:rPr>
                <a:t>epoxydiols</a:t>
              </a:r>
              <a:r>
                <a:rPr lang="en-US" dirty="0">
                  <a:solidFill>
                    <a:prstClr val="black"/>
                  </a:solidFill>
                </a:rPr>
                <a:t> (IEPOX):</a:t>
              </a:r>
            </a:p>
          </p:txBody>
        </p:sp>
        <p:grpSp>
          <p:nvGrpSpPr>
            <p:cNvPr id="65" name="Group 64"/>
            <p:cNvGrpSpPr/>
            <p:nvPr/>
          </p:nvGrpSpPr>
          <p:grpSpPr>
            <a:xfrm>
              <a:off x="7284085" y="3869332"/>
              <a:ext cx="1304657" cy="1054971"/>
              <a:chOff x="6683742" y="1061761"/>
              <a:chExt cx="1304657" cy="1054971"/>
            </a:xfrm>
          </p:grpSpPr>
          <p:grpSp>
            <p:nvGrpSpPr>
              <p:cNvPr id="66" name="Group 65"/>
              <p:cNvGrpSpPr/>
              <p:nvPr/>
            </p:nvGrpSpPr>
            <p:grpSpPr>
              <a:xfrm>
                <a:off x="6693979" y="1061761"/>
                <a:ext cx="1217846" cy="718400"/>
                <a:chOff x="-4209494" y="1198913"/>
                <a:chExt cx="1217846" cy="718400"/>
              </a:xfrm>
            </p:grpSpPr>
            <p:pic>
              <p:nvPicPr>
                <p:cNvPr id="69"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5856" t="3048" r="30786" b="84588"/>
                <a:stretch/>
              </p:blipFill>
              <p:spPr bwMode="auto">
                <a:xfrm>
                  <a:off x="-4209494" y="1198913"/>
                  <a:ext cx="1217846" cy="71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Rectangle 69"/>
                <p:cNvSpPr/>
                <p:nvPr/>
              </p:nvSpPr>
              <p:spPr>
                <a:xfrm>
                  <a:off x="-4209494" y="1524316"/>
                  <a:ext cx="228221" cy="190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7" name="TextBox 66"/>
              <p:cNvSpPr txBox="1"/>
              <p:nvPr/>
            </p:nvSpPr>
            <p:spPr>
              <a:xfrm>
                <a:off x="6683742" y="1747400"/>
                <a:ext cx="1304657" cy="369332"/>
              </a:xfrm>
              <a:prstGeom prst="rect">
                <a:avLst/>
              </a:prstGeom>
              <a:noFill/>
            </p:spPr>
            <p:txBody>
              <a:bodyPr wrap="square" rtlCol="0">
                <a:spAutoFit/>
              </a:bodyPr>
              <a:lstStyle/>
              <a:p>
                <a:pPr algn="ctr"/>
                <a:r>
                  <a:rPr lang="en-US" dirty="0">
                    <a:solidFill>
                      <a:srgbClr val="C00000"/>
                    </a:solidFill>
                  </a:rPr>
                  <a:t>IEPOX</a:t>
                </a:r>
              </a:p>
            </p:txBody>
          </p:sp>
        </p:grpSp>
      </p:grpSp>
      <p:sp>
        <p:nvSpPr>
          <p:cNvPr id="8" name="TextBox 7"/>
          <p:cNvSpPr txBox="1"/>
          <p:nvPr/>
        </p:nvSpPr>
        <p:spPr>
          <a:xfrm>
            <a:off x="6790437" y="6547948"/>
            <a:ext cx="2438703" cy="307777"/>
          </a:xfrm>
          <a:prstGeom prst="rect">
            <a:avLst/>
          </a:prstGeom>
          <a:noFill/>
        </p:spPr>
        <p:txBody>
          <a:bodyPr wrap="square" rtlCol="0">
            <a:spAutoFit/>
          </a:bodyPr>
          <a:lstStyle/>
          <a:p>
            <a:r>
              <a:rPr lang="en-US" sz="1400" dirty="0">
                <a:solidFill>
                  <a:prstClr val="black"/>
                </a:solidFill>
              </a:rPr>
              <a:t>[Hu et al., 2015]</a:t>
            </a:r>
          </a:p>
        </p:txBody>
      </p:sp>
      <p:sp>
        <p:nvSpPr>
          <p:cNvPr id="4" name="Oval 3"/>
          <p:cNvSpPr/>
          <p:nvPr/>
        </p:nvSpPr>
        <p:spPr>
          <a:xfrm>
            <a:off x="2453390" y="4740166"/>
            <a:ext cx="975610" cy="9748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6782" y="1475191"/>
            <a:ext cx="8903335" cy="338554"/>
          </a:xfrm>
          <a:prstGeom prst="rect">
            <a:avLst/>
          </a:prstGeom>
        </p:spPr>
        <p:txBody>
          <a:bodyPr wrap="none">
            <a:spAutoFit/>
          </a:bodyPr>
          <a:lstStyle/>
          <a:p>
            <a:r>
              <a:rPr lang="en-US" sz="1600" dirty="0">
                <a:solidFill>
                  <a:prstClr val="black"/>
                </a:solidFill>
              </a:rPr>
              <a:t> IEPOX-SOA factor: estimated from positive matrix factorization (PMF) of AMS organic mass spectra  </a:t>
            </a:r>
            <a:endParaRPr lang="en-US" sz="1600" dirty="0"/>
          </a:p>
        </p:txBody>
      </p:sp>
    </p:spTree>
    <p:extLst>
      <p:ext uri="{BB962C8B-B14F-4D97-AF65-F5344CB8AC3E}">
        <p14:creationId xmlns:p14="http://schemas.microsoft.com/office/powerpoint/2010/main" val="37095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11.2|19|59.4|51.8"/>
</p:tagLst>
</file>

<file path=ppt/theme/_rels/theme10.xml.rels><?xml version="1.0" encoding="UTF-8" standalone="yes"?>
<Relationships xmlns="http://schemas.openxmlformats.org/package/2006/relationships"><Relationship Id="rId1" Type="http://schemas.openxmlformats.org/officeDocument/2006/relationships/image" Target="../media/image12.jpeg"/></Relationships>
</file>

<file path=ppt/theme/_rels/them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lar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janaina-qualify" id="{A60041BC-3AB1-324E-A976-43821D86467C}" vid="{5693CFB3-9CE3-EE43-8ACB-BDC1FF8471CA}"/>
    </a:ext>
  </a:extLst>
</a:theme>
</file>

<file path=docProps/app.xml><?xml version="1.0" encoding="utf-8"?>
<Properties xmlns="http://schemas.openxmlformats.org/officeDocument/2006/extended-properties" xmlns:vt="http://schemas.openxmlformats.org/officeDocument/2006/docPropsVTypes">
  <Template>Office Theme</Template>
  <TotalTime>2541</TotalTime>
  <Words>3896</Words>
  <Application>Microsoft Office PowerPoint</Application>
  <PresentationFormat>On-screen Show (4:3)</PresentationFormat>
  <Paragraphs>490</Paragraphs>
  <Slides>66</Slides>
  <Notes>28</Notes>
  <HiddenSlides>0</HiddenSlides>
  <MMClips>0</MMClips>
  <ScaleCrop>false</ScaleCrop>
  <HeadingPairs>
    <vt:vector size="8" baseType="variant">
      <vt:variant>
        <vt:lpstr>Fonts Used</vt:lpstr>
      </vt:variant>
      <vt:variant>
        <vt:i4>13</vt:i4>
      </vt:variant>
      <vt:variant>
        <vt:lpstr>Theme</vt:lpstr>
      </vt:variant>
      <vt:variant>
        <vt:i4>10</vt:i4>
      </vt:variant>
      <vt:variant>
        <vt:lpstr>Embedded OLE Servers</vt:lpstr>
      </vt:variant>
      <vt:variant>
        <vt:i4>1</vt:i4>
      </vt:variant>
      <vt:variant>
        <vt:lpstr>Slide Titles</vt:lpstr>
      </vt:variant>
      <vt:variant>
        <vt:i4>66</vt:i4>
      </vt:variant>
    </vt:vector>
  </HeadingPairs>
  <TitlesOfParts>
    <vt:vector size="90" baseType="lpstr">
      <vt:lpstr>AdvOTd369e91e</vt:lpstr>
      <vt:lpstr>Arial</vt:lpstr>
      <vt:lpstr>Calibri</vt:lpstr>
      <vt:lpstr>Calibri Light</vt:lpstr>
      <vt:lpstr>Cambria</vt:lpstr>
      <vt:lpstr>Futura Book</vt:lpstr>
      <vt:lpstr>Georgia</vt:lpstr>
      <vt:lpstr>Goudy Old Style</vt:lpstr>
      <vt:lpstr>Myriad Pro</vt:lpstr>
      <vt:lpstr>Symbol</vt:lpstr>
      <vt:lpstr>Times New Roman</vt:lpstr>
      <vt:lpstr>Wingdings</vt:lpstr>
      <vt:lpstr>Wingdings 2</vt:lpstr>
      <vt:lpstr>Office Theme</vt:lpstr>
      <vt:lpstr>2_Office Theme</vt:lpstr>
      <vt:lpstr>3_Office Theme</vt:lpstr>
      <vt:lpstr>7_Office Theme</vt:lpstr>
      <vt:lpstr>23_Office Theme</vt:lpstr>
      <vt:lpstr>1_Office Theme</vt:lpstr>
      <vt:lpstr>4_Office Theme</vt:lpstr>
      <vt:lpstr>6_Office Theme</vt:lpstr>
      <vt:lpstr>Civic</vt:lpstr>
      <vt:lpstr>Clarity</vt:lpstr>
      <vt:lpstr>ChemDraw.Document.6.0</vt:lpstr>
      <vt:lpstr>PowerPoint Presentation</vt:lpstr>
      <vt:lpstr>PowerPoint Presentation</vt:lpstr>
      <vt:lpstr>PowerPoint Presentation</vt:lpstr>
      <vt:lpstr>PowerPoint Presentation</vt:lpstr>
      <vt:lpstr>PowerPoint Presentation</vt:lpstr>
      <vt:lpstr>PowerPoint Presentation</vt:lpstr>
      <vt:lpstr>Atmospheric importance of isoprene</vt:lpstr>
      <vt:lpstr>PowerPoint Presentation</vt:lpstr>
      <vt:lpstr>Atmospheric importance of IEPOX-SOA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hygroscopicity parameter g  versus the organic mass fraction </vt:lpstr>
      <vt:lpstr>PowerPoint Presentation</vt:lpstr>
      <vt:lpstr>PowerPoint Presentation</vt:lpstr>
      <vt:lpstr>Influence of anthropogenic emissions on isoprene-derived particulate matter in central Amazonia</vt:lpstr>
      <vt:lpstr>The T3 research site</vt:lpstr>
      <vt:lpstr>Aerosol Mass Spectrometry</vt:lpstr>
      <vt:lpstr>PowerPoint Presentation</vt:lpstr>
      <vt:lpstr>PowerPoint Presentation</vt:lpstr>
      <vt:lpstr>Particle composition at T3</vt:lpstr>
      <vt:lpstr>Wet season aerosol composition in central Amazonia</vt:lpstr>
      <vt:lpstr>3.2. Source apportionment of organic PM</vt:lpstr>
      <vt:lpstr>Fac 91 (parenthesis)</vt:lpstr>
      <vt:lpstr>Shifts in aerosols with anthrop. influences</vt:lpstr>
      <vt:lpstr>Deriving a pollution index with Cluster analysis</vt:lpstr>
      <vt:lpstr>Shifts in PM with anthrop. influences</vt:lpstr>
      <vt:lpstr>Shifts in aerosols with anthrop. influences</vt:lpstr>
      <vt:lpstr>Shifts in aerosols with anthrop. influences</vt:lpstr>
      <vt:lpstr>Source apportionment of organic PM</vt:lpstr>
      <vt:lpstr>Source apportionment of organic PM – AMS + SV-TAG + PTR+ Others</vt:lpstr>
      <vt:lpstr>Shifts in aerosols with anthrop. influences</vt:lpstr>
      <vt:lpstr>PowerPoint Presentation</vt:lpstr>
      <vt:lpstr>3.3. Shifts in PM with anthrop. influences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particles are produced in Amazonia?</vt:lpstr>
      <vt:lpstr>Central Questions</vt:lpstr>
      <vt:lpstr>PowerPoint Presentation</vt:lpstr>
      <vt:lpstr>Aging of organic aerosol – AC 13 Altitude &amp; f82 dependence</vt:lpstr>
      <vt:lpstr>PowerPoint Presentation</vt:lpstr>
      <vt:lpstr>PowerPoint Presentation</vt:lpstr>
      <vt:lpstr>PowerPoint Presentation</vt:lpstr>
      <vt:lpstr>Convective precipitation brings these particles down to the surface</vt:lpstr>
      <vt:lpstr>PowerPoint Presentation</vt:lpstr>
      <vt:lpstr>PowerPoint Presentation</vt:lpstr>
      <vt:lpstr>Aerosol Hygroscopicity</vt:lpstr>
      <vt:lpstr>PowerPoint Presentation</vt:lpstr>
      <vt:lpstr>Aerossóis Carbonáceos</vt:lpstr>
      <vt:lpstr>PowerPoint Presentation</vt:lpstr>
      <vt:lpstr>Amazonia: Liquid Organic Particulate Matter Aerosols are part of the liquid atmosphere (not the solid one)…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Paulo Artaxo</cp:lastModifiedBy>
  <cp:revision>343</cp:revision>
  <dcterms:created xsi:type="dcterms:W3CDTF">2015-05-14T00:13:40Z</dcterms:created>
  <dcterms:modified xsi:type="dcterms:W3CDTF">2019-08-01T16:28:12Z</dcterms:modified>
</cp:coreProperties>
</file>