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7" r:id="rId3"/>
    <p:sldMasterId id="2147483723" r:id="rId4"/>
    <p:sldMasterId id="2147483731" r:id="rId5"/>
  </p:sldMasterIdLst>
  <p:notesMasterIdLst>
    <p:notesMasterId r:id="rId38"/>
  </p:notesMasterIdLst>
  <p:sldIdLst>
    <p:sldId id="373" r:id="rId6"/>
    <p:sldId id="602" r:id="rId7"/>
    <p:sldId id="600" r:id="rId8"/>
    <p:sldId id="595" r:id="rId9"/>
    <p:sldId id="579" r:id="rId10"/>
    <p:sldId id="563" r:id="rId11"/>
    <p:sldId id="569" r:id="rId12"/>
    <p:sldId id="561" r:id="rId13"/>
    <p:sldId id="502" r:id="rId14"/>
    <p:sldId id="605" r:id="rId15"/>
    <p:sldId id="598" r:id="rId16"/>
    <p:sldId id="540" r:id="rId17"/>
    <p:sldId id="551" r:id="rId18"/>
    <p:sldId id="545" r:id="rId19"/>
    <p:sldId id="543" r:id="rId20"/>
    <p:sldId id="544" r:id="rId21"/>
    <p:sldId id="606" r:id="rId22"/>
    <p:sldId id="587" r:id="rId23"/>
    <p:sldId id="571" r:id="rId24"/>
    <p:sldId id="599" r:id="rId25"/>
    <p:sldId id="586" r:id="rId26"/>
    <p:sldId id="581" r:id="rId27"/>
    <p:sldId id="601" r:id="rId28"/>
    <p:sldId id="603" r:id="rId29"/>
    <p:sldId id="546" r:id="rId30"/>
    <p:sldId id="547" r:id="rId31"/>
    <p:sldId id="572" r:id="rId32"/>
    <p:sldId id="574" r:id="rId33"/>
    <p:sldId id="566" r:id="rId34"/>
    <p:sldId id="576" r:id="rId35"/>
    <p:sldId id="604" r:id="rId36"/>
    <p:sldId id="422" r:id="rId37"/>
  </p:sldIdLst>
  <p:sldSz cx="9144000" cy="6858000" type="screen4x3"/>
  <p:notesSz cx="6858000" cy="9144000"/>
  <p:defaultTex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26" autoAdjust="0"/>
    <p:restoredTop sz="94864" autoAdjust="0"/>
  </p:normalViewPr>
  <p:slideViewPr>
    <p:cSldViewPr>
      <p:cViewPr varScale="1">
        <p:scale>
          <a:sx n="78" d="100"/>
          <a:sy n="78" d="100"/>
        </p:scale>
        <p:origin x="-912" y="-84"/>
      </p:cViewPr>
      <p:guideLst>
        <p:guide orient="horz" pos="2160"/>
        <p:guide pos="2880"/>
      </p:guideLst>
    </p:cSldViewPr>
  </p:slideViewPr>
  <p:notesTextViewPr>
    <p:cViewPr>
      <p:scale>
        <a:sx n="100" d="100"/>
        <a:sy n="100" d="100"/>
      </p:scale>
      <p:origin x="0" y="0"/>
    </p:cViewPr>
  </p:notesTextViewPr>
  <p:sorterViewPr>
    <p:cViewPr>
      <p:scale>
        <a:sx n="57" d="100"/>
        <a:sy n="5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rts/_rels/chart1.xml.rels><?xml version="1.0" encoding="UTF-8" standalone="yes"?>
<Relationships xmlns="http://schemas.openxmlformats.org/package/2006/relationships"><Relationship Id="rId1" Type="http://schemas.openxmlformats.org/officeDocument/2006/relationships/oleObject" Target="file:///D:\Dropbox\Paulo\Deforestation%20in%20Amazonia%201977-2012%20Dec%20201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C:\Downloads\Pen_Drive\Faraday%20Discussions%20Paper\Data%20and%20plots%20for%20Faraday%20Discussion%20Paper\XRF_Elemental_Concentrations_AM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a:pPr>
            <a:r>
              <a:rPr lang="en-US" sz="1600" b="1"/>
              <a:t>Desmatamento na Amazônia 1977-2013 em km² por ano</a:t>
            </a:r>
          </a:p>
        </c:rich>
      </c:tx>
      <c:layout>
        <c:manualLayout>
          <c:xMode val="edge"/>
          <c:yMode val="edge"/>
          <c:x val="0.1579034794129833"/>
          <c:y val="8.1008589658775852E-3"/>
        </c:manualLayout>
      </c:layout>
      <c:overlay val="0"/>
      <c:spPr>
        <a:noFill/>
        <a:ln w="25400">
          <a:noFill/>
        </a:ln>
      </c:spPr>
    </c:title>
    <c:autoTitleDeleted val="0"/>
    <c:plotArea>
      <c:layout>
        <c:manualLayout>
          <c:layoutTarget val="inner"/>
          <c:xMode val="edge"/>
          <c:yMode val="edge"/>
          <c:x val="0.1104247501234378"/>
          <c:y val="0.12584087926509185"/>
          <c:w val="0.86088686690181959"/>
          <c:h val="0.67366141732283469"/>
        </c:manualLayout>
      </c:layout>
      <c:barChart>
        <c:barDir val="col"/>
        <c:grouping val="clustered"/>
        <c:varyColors val="0"/>
        <c:ser>
          <c:idx val="0"/>
          <c:order val="0"/>
          <c:spPr>
            <a:solidFill>
              <a:srgbClr val="FF0000"/>
            </a:solidFill>
            <a:ln w="12700">
              <a:solidFill>
                <a:srgbClr val="000000"/>
              </a:solidFill>
              <a:prstDash val="solid"/>
            </a:ln>
            <a:scene3d>
              <a:camera prst="orthographicFront"/>
              <a:lightRig rig="threePt" dir="t"/>
            </a:scene3d>
            <a:sp3d>
              <a:bevelT/>
            </a:sp3d>
          </c:spPr>
          <c:invertIfNegative val="0"/>
          <c:cat>
            <c:strRef>
              <c:f>'Data 2012'!$A$6:$A$31</c:f>
              <c:strCache>
                <c:ptCount val="26"/>
                <c:pt idx="0">
                  <c:v>77/88*</c:v>
                </c:pt>
                <c:pt idx="1">
                  <c:v>88/89</c:v>
                </c:pt>
                <c:pt idx="2">
                  <c:v>89/90</c:v>
                </c:pt>
                <c:pt idx="3">
                  <c:v>90/91</c:v>
                </c:pt>
                <c:pt idx="4">
                  <c:v>91/92</c:v>
                </c:pt>
                <c:pt idx="5">
                  <c:v>92/93</c:v>
                </c:pt>
                <c:pt idx="6">
                  <c:v>92/94</c:v>
                </c:pt>
                <c:pt idx="7">
                  <c:v>94/95</c:v>
                </c:pt>
                <c:pt idx="8">
                  <c:v>95/96</c:v>
                </c:pt>
                <c:pt idx="9">
                  <c:v>96/97</c:v>
                </c:pt>
                <c:pt idx="10">
                  <c:v>97/98</c:v>
                </c:pt>
                <c:pt idx="11">
                  <c:v>98/99</c:v>
                </c:pt>
                <c:pt idx="12">
                  <c:v>99/00</c:v>
                </c:pt>
                <c:pt idx="13">
                  <c:v>00/01</c:v>
                </c:pt>
                <c:pt idx="14">
                  <c:v>01/02</c:v>
                </c:pt>
                <c:pt idx="15">
                  <c:v>02/03</c:v>
                </c:pt>
                <c:pt idx="16">
                  <c:v>03/04</c:v>
                </c:pt>
                <c:pt idx="17">
                  <c:v>04/05</c:v>
                </c:pt>
                <c:pt idx="18">
                  <c:v>05/06</c:v>
                </c:pt>
                <c:pt idx="19">
                  <c:v>06/07</c:v>
                </c:pt>
                <c:pt idx="20">
                  <c:v>07/08</c:v>
                </c:pt>
                <c:pt idx="21">
                  <c:v>08/09</c:v>
                </c:pt>
                <c:pt idx="22">
                  <c:v>09/10</c:v>
                </c:pt>
                <c:pt idx="23">
                  <c:v>10/11</c:v>
                </c:pt>
                <c:pt idx="24">
                  <c:v>11/12</c:v>
                </c:pt>
                <c:pt idx="25">
                  <c:v>12/13</c:v>
                </c:pt>
              </c:strCache>
            </c:strRef>
          </c:cat>
          <c:val>
            <c:numRef>
              <c:f>'Data 2012'!$B$6:$B$31</c:f>
              <c:numCache>
                <c:formatCode>0</c:formatCode>
                <c:ptCount val="26"/>
                <c:pt idx="0">
                  <c:v>21050</c:v>
                </c:pt>
                <c:pt idx="1">
                  <c:v>17770</c:v>
                </c:pt>
                <c:pt idx="2">
                  <c:v>13730</c:v>
                </c:pt>
                <c:pt idx="3">
                  <c:v>11130</c:v>
                </c:pt>
                <c:pt idx="4">
                  <c:v>13786</c:v>
                </c:pt>
                <c:pt idx="5">
                  <c:v>14896</c:v>
                </c:pt>
                <c:pt idx="6">
                  <c:v>14896</c:v>
                </c:pt>
                <c:pt idx="7">
                  <c:v>29059</c:v>
                </c:pt>
                <c:pt idx="8">
                  <c:v>18161</c:v>
                </c:pt>
                <c:pt idx="9">
                  <c:v>13227</c:v>
                </c:pt>
                <c:pt idx="10">
                  <c:v>17383</c:v>
                </c:pt>
                <c:pt idx="11">
                  <c:v>17259</c:v>
                </c:pt>
                <c:pt idx="12">
                  <c:v>18226</c:v>
                </c:pt>
                <c:pt idx="13">
                  <c:v>18165</c:v>
                </c:pt>
                <c:pt idx="14">
                  <c:v>21651</c:v>
                </c:pt>
                <c:pt idx="15">
                  <c:v>25396</c:v>
                </c:pt>
                <c:pt idx="16">
                  <c:v>27771</c:v>
                </c:pt>
                <c:pt idx="17">
                  <c:v>19014</c:v>
                </c:pt>
                <c:pt idx="18">
                  <c:v>14286</c:v>
                </c:pt>
                <c:pt idx="19">
                  <c:v>11651</c:v>
                </c:pt>
                <c:pt idx="20">
                  <c:v>12911</c:v>
                </c:pt>
                <c:pt idx="21">
                  <c:v>7464</c:v>
                </c:pt>
                <c:pt idx="22">
                  <c:v>7000</c:v>
                </c:pt>
                <c:pt idx="23">
                  <c:v>6418</c:v>
                </c:pt>
                <c:pt idx="24">
                  <c:v>4571</c:v>
                </c:pt>
                <c:pt idx="25">
                  <c:v>5843</c:v>
                </c:pt>
              </c:numCache>
            </c:numRef>
          </c:val>
        </c:ser>
        <c:dLbls>
          <c:showLegendKey val="0"/>
          <c:showVal val="0"/>
          <c:showCatName val="0"/>
          <c:showSerName val="0"/>
          <c:showPercent val="0"/>
          <c:showBubbleSize val="0"/>
        </c:dLbls>
        <c:gapWidth val="40"/>
        <c:axId val="49751936"/>
        <c:axId val="49753472"/>
      </c:barChart>
      <c:catAx>
        <c:axId val="49751936"/>
        <c:scaling>
          <c:orientation val="minMax"/>
        </c:scaling>
        <c:delete val="0"/>
        <c:axPos val="b"/>
        <c:numFmt formatCode="@" sourceLinked="1"/>
        <c:majorTickMark val="out"/>
        <c:minorTickMark val="none"/>
        <c:tickLblPos val="nextTo"/>
        <c:spPr>
          <a:ln w="3175">
            <a:solidFill>
              <a:srgbClr val="000000"/>
            </a:solidFill>
            <a:prstDash val="solid"/>
          </a:ln>
        </c:spPr>
        <c:txPr>
          <a:bodyPr rot="-5400000" vert="horz"/>
          <a:lstStyle/>
          <a:p>
            <a:pPr>
              <a:defRPr sz="1200"/>
            </a:pPr>
            <a:endParaRPr lang="en-US"/>
          </a:p>
        </c:txPr>
        <c:crossAx val="49753472"/>
        <c:crosses val="autoZero"/>
        <c:auto val="1"/>
        <c:lblAlgn val="ctr"/>
        <c:lblOffset val="100"/>
        <c:tickLblSkip val="1"/>
        <c:tickMarkSkip val="1"/>
        <c:noMultiLvlLbl val="0"/>
      </c:catAx>
      <c:valAx>
        <c:axId val="49753472"/>
        <c:scaling>
          <c:orientation val="minMax"/>
          <c:max val="30000"/>
          <c:min val="0"/>
        </c:scaling>
        <c:delete val="0"/>
        <c:axPos val="l"/>
        <c:majorGridlines>
          <c:spPr>
            <a:ln w="9525">
              <a:solidFill>
                <a:srgbClr val="000000"/>
              </a:solidFill>
              <a:prstDash val="dash"/>
            </a:ln>
          </c:spPr>
        </c:majorGridlines>
        <c:title>
          <c:tx>
            <c:rich>
              <a:bodyPr/>
              <a:lstStyle/>
              <a:p>
                <a:pPr>
                  <a:defRPr sz="1100" b="1"/>
                </a:pPr>
                <a:r>
                  <a:rPr lang="en-US" sz="1100" b="1"/>
                  <a:t>Desmatamento (km² por ano)</a:t>
                </a:r>
              </a:p>
            </c:rich>
          </c:tx>
          <c:layout>
            <c:manualLayout>
              <c:xMode val="edge"/>
              <c:yMode val="edge"/>
              <c:x val="1.3514169193314409E-2"/>
              <c:y val="0.12460892388451443"/>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100"/>
            </a:pPr>
            <a:endParaRPr lang="en-US"/>
          </a:p>
        </c:txPr>
        <c:crossAx val="49751936"/>
        <c:crosses val="autoZero"/>
        <c:crossBetween val="between"/>
        <c:majorUnit val="4000"/>
      </c:valAx>
      <c:spPr>
        <a:noFill/>
        <a:ln w="38100">
          <a:solidFill>
            <a:srgbClr val="000000"/>
          </a:solidFill>
          <a:prstDash val="solid"/>
        </a:ln>
      </c:spPr>
    </c:plotArea>
    <c:plotVisOnly val="1"/>
    <c:dispBlanksAs val="gap"/>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a:t>Manaus TT34 ZF2 PM10, fine and coarse mode aerosol 2008-2012</a:t>
            </a:r>
          </a:p>
        </c:rich>
      </c:tx>
      <c:layout>
        <c:manualLayout>
          <c:xMode val="edge"/>
          <c:yMode val="edge"/>
          <c:x val="0.14101270527024831"/>
          <c:y val="2.9256620733102709E-4"/>
        </c:manualLayout>
      </c:layout>
      <c:overlay val="1"/>
    </c:title>
    <c:autoTitleDeleted val="0"/>
    <c:plotArea>
      <c:layout>
        <c:manualLayout>
          <c:layoutTarget val="inner"/>
          <c:xMode val="edge"/>
          <c:yMode val="edge"/>
          <c:x val="9.8080389287622222E-2"/>
          <c:y val="0.12919442530824896"/>
          <c:w val="0.87546059508048224"/>
          <c:h val="0.72814138780822391"/>
        </c:manualLayout>
      </c:layout>
      <c:barChart>
        <c:barDir val="col"/>
        <c:grouping val="stacked"/>
        <c:varyColors val="0"/>
        <c:ser>
          <c:idx val="1"/>
          <c:order val="0"/>
          <c:tx>
            <c:v>Coarse</c:v>
          </c:tx>
          <c:spPr>
            <a:solidFill>
              <a:schemeClr val="accent6">
                <a:lumMod val="50000"/>
              </a:schemeClr>
            </a:solidFill>
            <a:ln w="3175">
              <a:noFill/>
            </a:ln>
          </c:spPr>
          <c:invertIfNegative val="0"/>
          <c:cat>
            <c:numRef>
              <c:f>Resultados!$B$6:$B$217</c:f>
              <c:numCache>
                <c:formatCode>[$-409]d/mmm/yy;@</c:formatCode>
                <c:ptCount val="212"/>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39659.881250000006</c:v>
                </c:pt>
                <c:pt idx="38">
                  <c:v>39663.353472222225</c:v>
                </c:pt>
                <c:pt idx="39">
                  <c:v>39666.814236111109</c:v>
                </c:pt>
                <c:pt idx="40">
                  <c:v>39673.90347222222</c:v>
                </c:pt>
                <c:pt idx="41">
                  <c:v>39679.083680555559</c:v>
                </c:pt>
                <c:pt idx="42">
                  <c:v>39682.663888888885</c:v>
                </c:pt>
                <c:pt idx="43">
                  <c:v>39684.657291666663</c:v>
                </c:pt>
                <c:pt idx="44">
                  <c:v>39689.559722222228</c:v>
                </c:pt>
                <c:pt idx="45">
                  <c:v>39696.970833333333</c:v>
                </c:pt>
                <c:pt idx="46">
                  <c:v>39701.824999999997</c:v>
                </c:pt>
                <c:pt idx="47">
                  <c:v>39705.926388888889</c:v>
                </c:pt>
                <c:pt idx="48">
                  <c:v>39709.467013888891</c:v>
                </c:pt>
                <c:pt idx="49">
                  <c:v>39712.392361111109</c:v>
                </c:pt>
                <c:pt idx="50">
                  <c:v>39715.864583333336</c:v>
                </c:pt>
                <c:pt idx="51">
                  <c:v>39719.355902777781</c:v>
                </c:pt>
                <c:pt idx="52">
                  <c:v>39722.875</c:v>
                </c:pt>
                <c:pt idx="53">
                  <c:v>39726.404513888891</c:v>
                </c:pt>
                <c:pt idx="54">
                  <c:v>40167.644097222219</c:v>
                </c:pt>
                <c:pt idx="55">
                  <c:v>40173.194444444445</c:v>
                </c:pt>
                <c:pt idx="56">
                  <c:v>40180.203125</c:v>
                </c:pt>
                <c:pt idx="57">
                  <c:v>40184.710069444445</c:v>
                </c:pt>
                <c:pt idx="58">
                  <c:v>40188.251736111109</c:v>
                </c:pt>
                <c:pt idx="59">
                  <c:v>40192.194444444445</c:v>
                </c:pt>
                <c:pt idx="60">
                  <c:v>40195.637152777781</c:v>
                </c:pt>
                <c:pt idx="61">
                  <c:v>40199.150347222225</c:v>
                </c:pt>
                <c:pt idx="62">
                  <c:v>40202.622569444444</c:v>
                </c:pt>
                <c:pt idx="63">
                  <c:v>40206.158333333333</c:v>
                </c:pt>
                <c:pt idx="64">
                  <c:v>40209.671527777777</c:v>
                </c:pt>
                <c:pt idx="65">
                  <c:v>40213.127083333333</c:v>
                </c:pt>
                <c:pt idx="66">
                  <c:v>40216.613888888889</c:v>
                </c:pt>
                <c:pt idx="67">
                  <c:v>40220.133680555555</c:v>
                </c:pt>
                <c:pt idx="68">
                  <c:v>40224.660416666666</c:v>
                </c:pt>
                <c:pt idx="69">
                  <c:v>40230.652777777781</c:v>
                </c:pt>
                <c:pt idx="70">
                  <c:v>40234.712847222225</c:v>
                </c:pt>
                <c:pt idx="71">
                  <c:v>40238.699652777781</c:v>
                </c:pt>
                <c:pt idx="72">
                  <c:v>40244.206597222219</c:v>
                </c:pt>
                <c:pt idx="73">
                  <c:v>40247.661805555559</c:v>
                </c:pt>
                <c:pt idx="74">
                  <c:v>40251.614236111112</c:v>
                </c:pt>
                <c:pt idx="75">
                  <c:v>40255.64340277778</c:v>
                </c:pt>
                <c:pt idx="76">
                  <c:v>40258.645833333336</c:v>
                </c:pt>
                <c:pt idx="77">
                  <c:v>40262.169444444444</c:v>
                </c:pt>
                <c:pt idx="78">
                  <c:v>40265.681944444441</c:v>
                </c:pt>
                <c:pt idx="79">
                  <c:v>40268.655902777777</c:v>
                </c:pt>
                <c:pt idx="80">
                  <c:v>40272.217013888891</c:v>
                </c:pt>
                <c:pt idx="81">
                  <c:v>40276.240972222222</c:v>
                </c:pt>
                <c:pt idx="82">
                  <c:v>40283.159722222219</c:v>
                </c:pt>
                <c:pt idx="83">
                  <c:v>40288.153124999997</c:v>
                </c:pt>
                <c:pt idx="84">
                  <c:v>40293.597222222219</c:v>
                </c:pt>
                <c:pt idx="85">
                  <c:v>40297.125</c:v>
                </c:pt>
                <c:pt idx="86">
                  <c:v>40301.677083333336</c:v>
                </c:pt>
                <c:pt idx="87">
                  <c:v>40307.180555555555</c:v>
                </c:pt>
                <c:pt idx="88">
                  <c:v>40310.644097222219</c:v>
                </c:pt>
                <c:pt idx="89">
                  <c:v>40314.116319444445</c:v>
                </c:pt>
                <c:pt idx="90">
                  <c:v>40318.119791666664</c:v>
                </c:pt>
                <c:pt idx="91">
                  <c:v>40323.154513888891</c:v>
                </c:pt>
                <c:pt idx="92">
                  <c:v>40328.65625</c:v>
                </c:pt>
                <c:pt idx="93">
                  <c:v>40332.126736111109</c:v>
                </c:pt>
                <c:pt idx="94">
                  <c:v>40335.635416666664</c:v>
                </c:pt>
                <c:pt idx="95">
                  <c:v>40339.152083333334</c:v>
                </c:pt>
                <c:pt idx="96">
                  <c:v>40342.203125</c:v>
                </c:pt>
                <c:pt idx="97">
                  <c:v>40345.6875</c:v>
                </c:pt>
                <c:pt idx="98">
                  <c:v>40349.696180555555</c:v>
                </c:pt>
                <c:pt idx="99">
                  <c:v>40355.194444444445</c:v>
                </c:pt>
                <c:pt idx="100">
                  <c:v>40361.640625</c:v>
                </c:pt>
                <c:pt idx="101">
                  <c:v>40366.652777777781</c:v>
                </c:pt>
                <c:pt idx="102">
                  <c:v>40409.673611111109</c:v>
                </c:pt>
                <c:pt idx="103">
                  <c:v>40412.65625</c:v>
                </c:pt>
                <c:pt idx="104">
                  <c:v>40417.670138888891</c:v>
                </c:pt>
                <c:pt idx="105">
                  <c:v>40422.204861111109</c:v>
                </c:pt>
                <c:pt idx="106">
                  <c:v>40426.685763888891</c:v>
                </c:pt>
                <c:pt idx="107">
                  <c:v>40430.65625</c:v>
                </c:pt>
                <c:pt idx="108">
                  <c:v>40433.659722222219</c:v>
                </c:pt>
                <c:pt idx="109">
                  <c:v>40437.185763888891</c:v>
                </c:pt>
                <c:pt idx="110">
                  <c:v>40440.671875</c:v>
                </c:pt>
                <c:pt idx="111">
                  <c:v>40444.130208333336</c:v>
                </c:pt>
                <c:pt idx="112">
                  <c:v>40447.651041666664</c:v>
                </c:pt>
                <c:pt idx="113">
                  <c:v>40453.197916666664</c:v>
                </c:pt>
                <c:pt idx="114">
                  <c:v>40458.170138888891</c:v>
                </c:pt>
                <c:pt idx="115">
                  <c:v>40461.15625</c:v>
                </c:pt>
                <c:pt idx="116">
                  <c:v>40466.671875</c:v>
                </c:pt>
                <c:pt idx="117">
                  <c:v>40474.154513888891</c:v>
                </c:pt>
                <c:pt idx="118">
                  <c:v>40479.164930555555</c:v>
                </c:pt>
                <c:pt idx="119">
                  <c:v>40483.149305555555</c:v>
                </c:pt>
                <c:pt idx="120">
                  <c:v>40486.727430555555</c:v>
                </c:pt>
                <c:pt idx="121">
                  <c:v>40489.677083333336</c:v>
                </c:pt>
                <c:pt idx="122">
                  <c:v>40492.697916666664</c:v>
                </c:pt>
                <c:pt idx="123">
                  <c:v>40497.149305555555</c:v>
                </c:pt>
                <c:pt idx="124">
                  <c:v>40504.677083333336</c:v>
                </c:pt>
                <c:pt idx="125">
                  <c:v>40512.213541666664</c:v>
                </c:pt>
                <c:pt idx="126">
                  <c:v>40517.659722222219</c:v>
                </c:pt>
                <c:pt idx="127">
                  <c:v>40521.085069444445</c:v>
                </c:pt>
                <c:pt idx="128">
                  <c:v>40524.722222222219</c:v>
                </c:pt>
                <c:pt idx="129">
                  <c:v>40530.763888888891</c:v>
                </c:pt>
                <c:pt idx="130">
                  <c:v>40538.149305555555</c:v>
                </c:pt>
                <c:pt idx="131">
                  <c:v>40545.173611111109</c:v>
                </c:pt>
                <c:pt idx="132">
                  <c:v>40549.684027777781</c:v>
                </c:pt>
                <c:pt idx="133">
                  <c:v>40552.657986111109</c:v>
                </c:pt>
                <c:pt idx="134">
                  <c:v>40557.668402777781</c:v>
                </c:pt>
                <c:pt idx="135">
                  <c:v>40562.670138888891</c:v>
                </c:pt>
                <c:pt idx="136">
                  <c:v>40567.175347222219</c:v>
                </c:pt>
                <c:pt idx="137">
                  <c:v>40570.668402777781</c:v>
                </c:pt>
                <c:pt idx="138">
                  <c:v>40574.145833333336</c:v>
                </c:pt>
                <c:pt idx="139">
                  <c:v>40577.666666666664</c:v>
                </c:pt>
                <c:pt idx="140">
                  <c:v>40580.647569444445</c:v>
                </c:pt>
                <c:pt idx="141">
                  <c:v>40584.126736111109</c:v>
                </c:pt>
                <c:pt idx="142">
                  <c:v>40588.185763888891</c:v>
                </c:pt>
                <c:pt idx="143">
                  <c:v>40594.215277777781</c:v>
                </c:pt>
                <c:pt idx="144">
                  <c:v>40601.652777777781</c:v>
                </c:pt>
                <c:pt idx="145">
                  <c:v>40609.109375</c:v>
                </c:pt>
                <c:pt idx="146">
                  <c:v>40614.625</c:v>
                </c:pt>
                <c:pt idx="147">
                  <c:v>40618.595486111109</c:v>
                </c:pt>
                <c:pt idx="148">
                  <c:v>40622.637152777781</c:v>
                </c:pt>
                <c:pt idx="149">
                  <c:v>40625.652777777781</c:v>
                </c:pt>
                <c:pt idx="150">
                  <c:v>40629.048611111109</c:v>
                </c:pt>
                <c:pt idx="151">
                  <c:v>40636.543402777781</c:v>
                </c:pt>
                <c:pt idx="152">
                  <c:v>40643.628472222219</c:v>
                </c:pt>
                <c:pt idx="153">
                  <c:v>40646.623263888891</c:v>
                </c:pt>
                <c:pt idx="154">
                  <c:v>40650.055555555555</c:v>
                </c:pt>
                <c:pt idx="155">
                  <c:v>40656.711111111108</c:v>
                </c:pt>
                <c:pt idx="156">
                  <c:v>40661.69027777778</c:v>
                </c:pt>
                <c:pt idx="157">
                  <c:v>40665.524305555555</c:v>
                </c:pt>
                <c:pt idx="158">
                  <c:v>40672.050347222219</c:v>
                </c:pt>
                <c:pt idx="159">
                  <c:v>40678.107638888891</c:v>
                </c:pt>
                <c:pt idx="160">
                  <c:v>40682.03125</c:v>
                </c:pt>
                <c:pt idx="161">
                  <c:v>40685.472222222219</c:v>
                </c:pt>
                <c:pt idx="162">
                  <c:v>40691.116319444445</c:v>
                </c:pt>
                <c:pt idx="163">
                  <c:v>40700.184027777781</c:v>
                </c:pt>
                <c:pt idx="164">
                  <c:v>40708.161458333336</c:v>
                </c:pt>
                <c:pt idx="165">
                  <c:v>40714.673611111109</c:v>
                </c:pt>
                <c:pt idx="166">
                  <c:v>40720.659722222219</c:v>
                </c:pt>
                <c:pt idx="167">
                  <c:v>40724.131944444445</c:v>
                </c:pt>
                <c:pt idx="168">
                  <c:v>40728.637152777781</c:v>
                </c:pt>
                <c:pt idx="169">
                  <c:v>40734.154513888891</c:v>
                </c:pt>
                <c:pt idx="170">
                  <c:v>40738.15625</c:v>
                </c:pt>
                <c:pt idx="171">
                  <c:v>40742.673611111109</c:v>
                </c:pt>
                <c:pt idx="172">
                  <c:v>40749.182291666664</c:v>
                </c:pt>
                <c:pt idx="173">
                  <c:v>40755.680555555555</c:v>
                </c:pt>
                <c:pt idx="174">
                  <c:v>40760.141319444447</c:v>
                </c:pt>
                <c:pt idx="175">
                  <c:v>40764.118055555555</c:v>
                </c:pt>
                <c:pt idx="176">
                  <c:v>40770.145833333336</c:v>
                </c:pt>
                <c:pt idx="177">
                  <c:v>40805.131944444445</c:v>
                </c:pt>
                <c:pt idx="178">
                  <c:v>40812.140625</c:v>
                </c:pt>
                <c:pt idx="179">
                  <c:v>40819.137152777781</c:v>
                </c:pt>
                <c:pt idx="180">
                  <c:v>40829.668402777781</c:v>
                </c:pt>
                <c:pt idx="181">
                  <c:v>40839.145833333336</c:v>
                </c:pt>
                <c:pt idx="182">
                  <c:v>40847.175347222219</c:v>
                </c:pt>
                <c:pt idx="183">
                  <c:v>40854.152777777781</c:v>
                </c:pt>
                <c:pt idx="184">
                  <c:v>40864.638888888891</c:v>
                </c:pt>
                <c:pt idx="185">
                  <c:v>40875.130208333336</c:v>
                </c:pt>
                <c:pt idx="186">
                  <c:v>40882.630208333336</c:v>
                </c:pt>
                <c:pt idx="187">
                  <c:v>40892.159722222219</c:v>
                </c:pt>
                <c:pt idx="188">
                  <c:v>40898.642361111109</c:v>
                </c:pt>
                <c:pt idx="189">
                  <c:v>40902.649305555555</c:v>
                </c:pt>
                <c:pt idx="190">
                  <c:v>40913.15625</c:v>
                </c:pt>
                <c:pt idx="191">
                  <c:v>40918.133680555555</c:v>
                </c:pt>
                <c:pt idx="192">
                  <c:v>40924.619791666672</c:v>
                </c:pt>
                <c:pt idx="193">
                  <c:v>40931.133680555555</c:v>
                </c:pt>
                <c:pt idx="194">
                  <c:v>40938.231249999997</c:v>
                </c:pt>
                <c:pt idx="195">
                  <c:v>40948.223958333328</c:v>
                </c:pt>
                <c:pt idx="196">
                  <c:v>40959.59652777778</c:v>
                </c:pt>
                <c:pt idx="197">
                  <c:v>40970.127777777772</c:v>
                </c:pt>
                <c:pt idx="198">
                  <c:v>40979.138888888891</c:v>
                </c:pt>
                <c:pt idx="199">
                  <c:v>40986.121527777781</c:v>
                </c:pt>
                <c:pt idx="200">
                  <c:v>40993.138888888891</c:v>
                </c:pt>
                <c:pt idx="201">
                  <c:v>41000.611111111109</c:v>
                </c:pt>
                <c:pt idx="202">
                  <c:v>41007.602430555555</c:v>
                </c:pt>
                <c:pt idx="203">
                  <c:v>41014.125</c:v>
                </c:pt>
                <c:pt idx="204">
                  <c:v>41024.633680555555</c:v>
                </c:pt>
                <c:pt idx="205">
                  <c:v>41038.625</c:v>
                </c:pt>
                <c:pt idx="206">
                  <c:v>41049.118055555555</c:v>
                </c:pt>
                <c:pt idx="207">
                  <c:v>41059.621527777781</c:v>
                </c:pt>
                <c:pt idx="208">
                  <c:v>41070.128472222219</c:v>
                </c:pt>
                <c:pt idx="209">
                  <c:v>41077.138888888891</c:v>
                </c:pt>
                <c:pt idx="210">
                  <c:v>41084.164930555562</c:v>
                </c:pt>
                <c:pt idx="211">
                  <c:v>41091.163194444445</c:v>
                </c:pt>
              </c:numCache>
            </c:numRef>
          </c:cat>
          <c:val>
            <c:numRef>
              <c:f>Resultados!$D$6:$D$217</c:f>
              <c:numCache>
                <c:formatCode>0.00</c:formatCode>
                <c:ptCount val="212"/>
                <c:pt idx="0">
                  <c:v>5.6276366864064089</c:v>
                </c:pt>
                <c:pt idx="1">
                  <c:v>6.9638964774863563</c:v>
                </c:pt>
                <c:pt idx="2">
                  <c:v>7.2337052925560759</c:v>
                </c:pt>
                <c:pt idx="3">
                  <c:v>5.7357630814218243</c:v>
                </c:pt>
                <c:pt idx="4">
                  <c:v>8.2716271403652346</c:v>
                </c:pt>
                <c:pt idx="5">
                  <c:v>10.499777707738721</c:v>
                </c:pt>
                <c:pt idx="6">
                  <c:v>11.014119629812754</c:v>
                </c:pt>
                <c:pt idx="7">
                  <c:v>4.8208370887993404</c:v>
                </c:pt>
                <c:pt idx="8">
                  <c:v>4.9066707758581742</c:v>
                </c:pt>
                <c:pt idx="9">
                  <c:v>6.4838765065579107</c:v>
                </c:pt>
                <c:pt idx="10">
                  <c:v>7.5918626106435134</c:v>
                </c:pt>
                <c:pt idx="11">
                  <c:v>6.4143457617960573</c:v>
                </c:pt>
                <c:pt idx="12">
                  <c:v>5.5249249020875313</c:v>
                </c:pt>
                <c:pt idx="13">
                  <c:v>8.9668521414870899</c:v>
                </c:pt>
                <c:pt idx="14">
                  <c:v>3.2475050579160096</c:v>
                </c:pt>
                <c:pt idx="15">
                  <c:v>6.4942965434661764</c:v>
                </c:pt>
                <c:pt idx="16">
                  <c:v>3.8259373458137733</c:v>
                </c:pt>
                <c:pt idx="17">
                  <c:v>3.8027978995968414</c:v>
                </c:pt>
                <c:pt idx="18">
                  <c:v>6.9529883595961843</c:v>
                </c:pt>
                <c:pt idx="19">
                  <c:v>4.3785856424990381</c:v>
                </c:pt>
                <c:pt idx="20">
                  <c:v>6.4030878678617711</c:v>
                </c:pt>
                <c:pt idx="21">
                  <c:v>4.1191234289258434</c:v>
                </c:pt>
                <c:pt idx="22">
                  <c:v>4.8215681835621718</c:v>
                </c:pt>
                <c:pt idx="23">
                  <c:v>4.3861754638097068</c:v>
                </c:pt>
                <c:pt idx="24">
                  <c:v>3.8937839687318747</c:v>
                </c:pt>
                <c:pt idx="25">
                  <c:v>4.3997216064656079</c:v>
                </c:pt>
                <c:pt idx="26">
                  <c:v>5.9519845858084759</c:v>
                </c:pt>
                <c:pt idx="27">
                  <c:v>5.4846343864979934</c:v>
                </c:pt>
                <c:pt idx="28">
                  <c:v>5.7408032847572397</c:v>
                </c:pt>
                <c:pt idx="29">
                  <c:v>5.3128759745232337</c:v>
                </c:pt>
                <c:pt idx="30">
                  <c:v>6.067647283990655</c:v>
                </c:pt>
                <c:pt idx="31">
                  <c:v>5.6222604950472448</c:v>
                </c:pt>
                <c:pt idx="32">
                  <c:v>5.7012716116201769</c:v>
                </c:pt>
                <c:pt idx="33">
                  <c:v>7.0326183423971722</c:v>
                </c:pt>
                <c:pt idx="34">
                  <c:v>4.9440327397187289</c:v>
                </c:pt>
                <c:pt idx="35">
                  <c:v>5.412179385542327</c:v>
                </c:pt>
                <c:pt idx="36">
                  <c:v>4.6072169411911092</c:v>
                </c:pt>
                <c:pt idx="37">
                  <c:v>7.1541054365482566</c:v>
                </c:pt>
                <c:pt idx="38">
                  <c:v>5.0391662023533899</c:v>
                </c:pt>
                <c:pt idx="41">
                  <c:v>3.0425338175621044</c:v>
                </c:pt>
                <c:pt idx="42">
                  <c:v>2.190280454193362</c:v>
                </c:pt>
                <c:pt idx="44">
                  <c:v>4.868404549565394</c:v>
                </c:pt>
                <c:pt idx="45">
                  <c:v>10.19852215071332</c:v>
                </c:pt>
                <c:pt idx="46">
                  <c:v>10.453698591212618</c:v>
                </c:pt>
                <c:pt idx="47">
                  <c:v>8.2731699697087571</c:v>
                </c:pt>
                <c:pt idx="48">
                  <c:v>10.404573631525121</c:v>
                </c:pt>
                <c:pt idx="49">
                  <c:v>8.8209929838885817</c:v>
                </c:pt>
                <c:pt idx="50">
                  <c:v>8.0553845836786095</c:v>
                </c:pt>
                <c:pt idx="51">
                  <c:v>6.5982876908786672</c:v>
                </c:pt>
                <c:pt idx="52">
                  <c:v>6.6148896883863708</c:v>
                </c:pt>
                <c:pt idx="53">
                  <c:v>8.8604676905204371</c:v>
                </c:pt>
                <c:pt idx="54">
                  <c:v>4.908163265306122</c:v>
                </c:pt>
                <c:pt idx="55">
                  <c:v>4.3386698032807667</c:v>
                </c:pt>
                <c:pt idx="56">
                  <c:v>7.0409783547371649</c:v>
                </c:pt>
                <c:pt idx="57">
                  <c:v>4.4298528095006207</c:v>
                </c:pt>
                <c:pt idx="58">
                  <c:v>4.9498702937670895</c:v>
                </c:pt>
                <c:pt idx="59">
                  <c:v>4.3736092689824506</c:v>
                </c:pt>
                <c:pt idx="60">
                  <c:v>7.1545454545454543</c:v>
                </c:pt>
                <c:pt idx="61">
                  <c:v>5.9967331230001566</c:v>
                </c:pt>
                <c:pt idx="62">
                  <c:v>6.962510995901102</c:v>
                </c:pt>
                <c:pt idx="63">
                  <c:v>5.4555555555555557</c:v>
                </c:pt>
                <c:pt idx="64">
                  <c:v>4.0866615185721846</c:v>
                </c:pt>
                <c:pt idx="65">
                  <c:v>8.3864059065546979</c:v>
                </c:pt>
                <c:pt idx="66">
                  <c:v>5.4676905269886245</c:v>
                </c:pt>
                <c:pt idx="67">
                  <c:v>9.6312849162011176</c:v>
                </c:pt>
                <c:pt idx="68">
                  <c:v>5.4542455941947035</c:v>
                </c:pt>
                <c:pt idx="69">
                  <c:v>4.7125748502994016</c:v>
                </c:pt>
                <c:pt idx="70">
                  <c:v>2.9719047764943776</c:v>
                </c:pt>
                <c:pt idx="71">
                  <c:v>5.1614841520204289</c:v>
                </c:pt>
                <c:pt idx="72">
                  <c:v>4.0572696647238118</c:v>
                </c:pt>
                <c:pt idx="73">
                  <c:v>6.3044291285996685</c:v>
                </c:pt>
                <c:pt idx="74">
                  <c:v>3.9275136672793041</c:v>
                </c:pt>
                <c:pt idx="75">
                  <c:v>3.9102238046795526</c:v>
                </c:pt>
                <c:pt idx="76">
                  <c:v>8.2348697465314125</c:v>
                </c:pt>
                <c:pt idx="77">
                  <c:v>7.6828248139831814</c:v>
                </c:pt>
                <c:pt idx="78">
                  <c:v>4.682484130240641</c:v>
                </c:pt>
                <c:pt idx="79">
                  <c:v>2.904901006166829</c:v>
                </c:pt>
                <c:pt idx="80">
                  <c:v>4.0007389900045229</c:v>
                </c:pt>
                <c:pt idx="81">
                  <c:v>2.1549866390828374</c:v>
                </c:pt>
                <c:pt idx="82">
                  <c:v>2.175161724686673</c:v>
                </c:pt>
                <c:pt idx="83">
                  <c:v>3.1997520420070011</c:v>
                </c:pt>
                <c:pt idx="84">
                  <c:v>1.5857605177993528</c:v>
                </c:pt>
                <c:pt idx="85">
                  <c:v>3.469923982590208</c:v>
                </c:pt>
                <c:pt idx="86">
                  <c:v>1.7833462892679135</c:v>
                </c:pt>
                <c:pt idx="87">
                  <c:v>3.5780717962661988</c:v>
                </c:pt>
                <c:pt idx="88">
                  <c:v>3.9502397222089485</c:v>
                </c:pt>
                <c:pt idx="89">
                  <c:v>3.3882038157282457</c:v>
                </c:pt>
                <c:pt idx="90">
                  <c:v>2.1723896285914504</c:v>
                </c:pt>
                <c:pt idx="91">
                  <c:v>1.8304116193934343</c:v>
                </c:pt>
                <c:pt idx="92">
                  <c:v>3.7594887095355034</c:v>
                </c:pt>
                <c:pt idx="93">
                  <c:v>2.1720571866996616</c:v>
                </c:pt>
                <c:pt idx="94">
                  <c:v>2.9398642404155644</c:v>
                </c:pt>
                <c:pt idx="95">
                  <c:v>2.3965594598439499</c:v>
                </c:pt>
                <c:pt idx="96">
                  <c:v>2.576738493252166</c:v>
                </c:pt>
                <c:pt idx="97">
                  <c:v>1.8995953420155147</c:v>
                </c:pt>
                <c:pt idx="98">
                  <c:v>2.0333333333333332</c:v>
                </c:pt>
                <c:pt idx="99">
                  <c:v>1.7802417955151792</c:v>
                </c:pt>
                <c:pt idx="100">
                  <c:v>1.5132281962463334</c:v>
                </c:pt>
                <c:pt idx="101">
                  <c:v>2.2051282051282053</c:v>
                </c:pt>
                <c:pt idx="102">
                  <c:v>0.97671310337737116</c:v>
                </c:pt>
                <c:pt idx="103">
                  <c:v>0.58491274324076581</c:v>
                </c:pt>
                <c:pt idx="104">
                  <c:v>0.45010534380386896</c:v>
                </c:pt>
                <c:pt idx="105">
                  <c:v>2.6776049678117699</c:v>
                </c:pt>
                <c:pt idx="106">
                  <c:v>1.5221911593525215</c:v>
                </c:pt>
                <c:pt idx="107">
                  <c:v>1.3569202934968339</c:v>
                </c:pt>
                <c:pt idx="108">
                  <c:v>1.5462223854345851</c:v>
                </c:pt>
                <c:pt idx="109">
                  <c:v>1.9412539576159553</c:v>
                </c:pt>
                <c:pt idx="110">
                  <c:v>1.8270288409552751</c:v>
                </c:pt>
                <c:pt idx="111">
                  <c:v>2.7900632414334723</c:v>
                </c:pt>
                <c:pt idx="112">
                  <c:v>1.4259483533226549</c:v>
                </c:pt>
                <c:pt idx="113">
                  <c:v>1.410156190125841</c:v>
                </c:pt>
                <c:pt idx="114">
                  <c:v>4.1182266009852215</c:v>
                </c:pt>
                <c:pt idx="115">
                  <c:v>2.2848966026587885</c:v>
                </c:pt>
                <c:pt idx="116">
                  <c:v>1.2267987368516708</c:v>
                </c:pt>
                <c:pt idx="117">
                  <c:v>1.9046182277621677</c:v>
                </c:pt>
                <c:pt idx="118">
                  <c:v>7.2488096691490655</c:v>
                </c:pt>
                <c:pt idx="119">
                  <c:v>3.3823063101152098</c:v>
                </c:pt>
                <c:pt idx="120">
                  <c:v>4.3315285297792583</c:v>
                </c:pt>
                <c:pt idx="121">
                  <c:v>3.4173013083382151</c:v>
                </c:pt>
                <c:pt idx="122">
                  <c:v>8.8660366870483607</c:v>
                </c:pt>
                <c:pt idx="123">
                  <c:v>6.7520276668450743</c:v>
                </c:pt>
                <c:pt idx="124">
                  <c:v>6.942797386748313</c:v>
                </c:pt>
                <c:pt idx="125">
                  <c:v>6.7345028428789346</c:v>
                </c:pt>
                <c:pt idx="126">
                  <c:v>5.5385632801521041</c:v>
                </c:pt>
                <c:pt idx="127">
                  <c:v>5.4916942388375345</c:v>
                </c:pt>
                <c:pt idx="128">
                  <c:v>5.3365843559869806</c:v>
                </c:pt>
                <c:pt idx="129">
                  <c:v>5.4093664645926314</c:v>
                </c:pt>
                <c:pt idx="130">
                  <c:v>5.2345495735813756</c:v>
                </c:pt>
                <c:pt idx="131">
                  <c:v>6.1308920531011681</c:v>
                </c:pt>
                <c:pt idx="132">
                  <c:v>6.5102639296187679</c:v>
                </c:pt>
                <c:pt idx="133">
                  <c:v>5.2137506089292058</c:v>
                </c:pt>
                <c:pt idx="134">
                  <c:v>4.1986607955165764</c:v>
                </c:pt>
                <c:pt idx="135">
                  <c:v>5.8390401425310401</c:v>
                </c:pt>
                <c:pt idx="136">
                  <c:v>3.7973586418348662</c:v>
                </c:pt>
                <c:pt idx="137">
                  <c:v>8.9849166595919279</c:v>
                </c:pt>
                <c:pt idx="138">
                  <c:v>1.7276903465802955</c:v>
                </c:pt>
                <c:pt idx="139">
                  <c:v>1.7700292786797978</c:v>
                </c:pt>
                <c:pt idx="140">
                  <c:v>3.8280855112538279</c:v>
                </c:pt>
                <c:pt idx="141">
                  <c:v>2.2761760242792111</c:v>
                </c:pt>
                <c:pt idx="142">
                  <c:v>2.3591132948375027</c:v>
                </c:pt>
                <c:pt idx="143">
                  <c:v>4.6703124017851527</c:v>
                </c:pt>
                <c:pt idx="144">
                  <c:v>5.1915931523399212</c:v>
                </c:pt>
                <c:pt idx="145">
                  <c:v>4.7781874784694489</c:v>
                </c:pt>
                <c:pt idx="146">
                  <c:v>5.8628627982529746</c:v>
                </c:pt>
                <c:pt idx="147">
                  <c:v>5.3082191780821919</c:v>
                </c:pt>
                <c:pt idx="148">
                  <c:v>4.3303270397842208</c:v>
                </c:pt>
                <c:pt idx="149">
                  <c:v>5.8258429638084364</c:v>
                </c:pt>
                <c:pt idx="150">
                  <c:v>4.8208245147519042</c:v>
                </c:pt>
                <c:pt idx="151">
                  <c:v>5.6964594168562339</c:v>
                </c:pt>
                <c:pt idx="152">
                  <c:v>4.7828442814271419</c:v>
                </c:pt>
                <c:pt idx="153">
                  <c:v>6.6726398189191736</c:v>
                </c:pt>
                <c:pt idx="154">
                  <c:v>4.5695341004771262</c:v>
                </c:pt>
                <c:pt idx="155">
                  <c:v>2.9333633709742517</c:v>
                </c:pt>
                <c:pt idx="156">
                  <c:v>6.3025210084033612</c:v>
                </c:pt>
                <c:pt idx="157">
                  <c:v>1.3009384700963591</c:v>
                </c:pt>
                <c:pt idx="158">
                  <c:v>3.2665612804426223</c:v>
                </c:pt>
                <c:pt idx="159">
                  <c:v>4.1993523473080856</c:v>
                </c:pt>
                <c:pt idx="160">
                  <c:v>3.2232704402515724</c:v>
                </c:pt>
                <c:pt idx="161">
                  <c:v>3.4494900825780328</c:v>
                </c:pt>
                <c:pt idx="162">
                  <c:v>3.1948260666701227</c:v>
                </c:pt>
                <c:pt idx="163">
                  <c:v>2.2884107976456258</c:v>
                </c:pt>
                <c:pt idx="164">
                  <c:v>3.9548668686984199</c:v>
                </c:pt>
                <c:pt idx="165">
                  <c:v>4.2674515986009167</c:v>
                </c:pt>
                <c:pt idx="166">
                  <c:v>4.7747683704177621</c:v>
                </c:pt>
                <c:pt idx="167">
                  <c:v>4.8765668969045795</c:v>
                </c:pt>
                <c:pt idx="168">
                  <c:v>5.1279038539009001</c:v>
                </c:pt>
                <c:pt idx="169">
                  <c:v>4.3679800320912818</c:v>
                </c:pt>
                <c:pt idx="170">
                  <c:v>5.3380782918149468</c:v>
                </c:pt>
                <c:pt idx="171">
                  <c:v>4.8675442873395092</c:v>
                </c:pt>
                <c:pt idx="172">
                  <c:v>3.6527581889925993</c:v>
                </c:pt>
                <c:pt idx="173">
                  <c:v>3.2198131245715933</c:v>
                </c:pt>
                <c:pt idx="174">
                  <c:v>4.3765539320867815</c:v>
                </c:pt>
                <c:pt idx="175">
                  <c:v>3.6131426700141906</c:v>
                </c:pt>
                <c:pt idx="176">
                  <c:v>3.7736190545138637</c:v>
                </c:pt>
                <c:pt idx="177">
                  <c:v>1.8563389088635298</c:v>
                </c:pt>
                <c:pt idx="178">
                  <c:v>0.86153524835338613</c:v>
                </c:pt>
                <c:pt idx="179">
                  <c:v>2.7516305959086864</c:v>
                </c:pt>
                <c:pt idx="180">
                  <c:v>2.4679487179487181</c:v>
                </c:pt>
                <c:pt idx="181">
                  <c:v>9.5200295767909182</c:v>
                </c:pt>
                <c:pt idx="182">
                  <c:v>5.1502770174673067</c:v>
                </c:pt>
                <c:pt idx="183">
                  <c:v>8.9957118886333962</c:v>
                </c:pt>
                <c:pt idx="184">
                  <c:v>1.3264644394157208</c:v>
                </c:pt>
                <c:pt idx="185">
                  <c:v>2.0664701570517319</c:v>
                </c:pt>
                <c:pt idx="186">
                  <c:v>5.4001387191597576</c:v>
                </c:pt>
                <c:pt idx="187">
                  <c:v>3.6962443828727096</c:v>
                </c:pt>
                <c:pt idx="188">
                  <c:v>6.8815126269880658</c:v>
                </c:pt>
                <c:pt idx="189">
                  <c:v>4.2396477661197318</c:v>
                </c:pt>
                <c:pt idx="190">
                  <c:v>12.742331082216173</c:v>
                </c:pt>
                <c:pt idx="191">
                  <c:v>7.741709581273005</c:v>
                </c:pt>
                <c:pt idx="192">
                  <c:v>8.3573798166578328</c:v>
                </c:pt>
                <c:pt idx="193">
                  <c:v>6.7938242170320127</c:v>
                </c:pt>
                <c:pt idx="194">
                  <c:v>4.7294297036670887</c:v>
                </c:pt>
                <c:pt idx="195">
                  <c:v>4.906024305273367</c:v>
                </c:pt>
                <c:pt idx="196">
                  <c:v>3.2117107448126596</c:v>
                </c:pt>
                <c:pt idx="197">
                  <c:v>4.222637355610467</c:v>
                </c:pt>
                <c:pt idx="198">
                  <c:v>5.4873995722790596</c:v>
                </c:pt>
                <c:pt idx="199">
                  <c:v>6.7298621816257489</c:v>
                </c:pt>
                <c:pt idx="200">
                  <c:v>5.6181441953260007</c:v>
                </c:pt>
                <c:pt idx="201">
                  <c:v>4.0900140267587393</c:v>
                </c:pt>
                <c:pt idx="202">
                  <c:v>4.2060753428331337</c:v>
                </c:pt>
                <c:pt idx="203">
                  <c:v>3.8114840788167719</c:v>
                </c:pt>
                <c:pt idx="204">
                  <c:v>2.1769924999097099</c:v>
                </c:pt>
                <c:pt idx="205">
                  <c:v>3.6267453275702435</c:v>
                </c:pt>
                <c:pt idx="206">
                  <c:v>5.8912848005700429</c:v>
                </c:pt>
                <c:pt idx="207">
                  <c:v>4.3771331058020477</c:v>
                </c:pt>
                <c:pt idx="208">
                  <c:v>4.3248228327346858</c:v>
                </c:pt>
                <c:pt idx="209">
                  <c:v>5.9157410152231149</c:v>
                </c:pt>
                <c:pt idx="210">
                  <c:v>4.6363064862066414</c:v>
                </c:pt>
                <c:pt idx="211">
                  <c:v>7.2215904120374423</c:v>
                </c:pt>
              </c:numCache>
            </c:numRef>
          </c:val>
        </c:ser>
        <c:ser>
          <c:idx val="0"/>
          <c:order val="1"/>
          <c:tx>
            <c:v>Fine</c:v>
          </c:tx>
          <c:spPr>
            <a:solidFill>
              <a:srgbClr val="00B050"/>
            </a:solidFill>
            <a:ln>
              <a:noFill/>
            </a:ln>
          </c:spPr>
          <c:invertIfNegative val="0"/>
          <c:cat>
            <c:numRef>
              <c:f>Resultados!$B$6:$B$217</c:f>
              <c:numCache>
                <c:formatCode>[$-409]d/mmm/yy;@</c:formatCode>
                <c:ptCount val="212"/>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39659.881250000006</c:v>
                </c:pt>
                <c:pt idx="38">
                  <c:v>39663.353472222225</c:v>
                </c:pt>
                <c:pt idx="39">
                  <c:v>39666.814236111109</c:v>
                </c:pt>
                <c:pt idx="40">
                  <c:v>39673.90347222222</c:v>
                </c:pt>
                <c:pt idx="41">
                  <c:v>39679.083680555559</c:v>
                </c:pt>
                <c:pt idx="42">
                  <c:v>39682.663888888885</c:v>
                </c:pt>
                <c:pt idx="43">
                  <c:v>39684.657291666663</c:v>
                </c:pt>
                <c:pt idx="44">
                  <c:v>39689.559722222228</c:v>
                </c:pt>
                <c:pt idx="45">
                  <c:v>39696.970833333333</c:v>
                </c:pt>
                <c:pt idx="46">
                  <c:v>39701.824999999997</c:v>
                </c:pt>
                <c:pt idx="47">
                  <c:v>39705.926388888889</c:v>
                </c:pt>
                <c:pt idx="48">
                  <c:v>39709.467013888891</c:v>
                </c:pt>
                <c:pt idx="49">
                  <c:v>39712.392361111109</c:v>
                </c:pt>
                <c:pt idx="50">
                  <c:v>39715.864583333336</c:v>
                </c:pt>
                <c:pt idx="51">
                  <c:v>39719.355902777781</c:v>
                </c:pt>
                <c:pt idx="52">
                  <c:v>39722.875</c:v>
                </c:pt>
                <c:pt idx="53">
                  <c:v>39726.404513888891</c:v>
                </c:pt>
                <c:pt idx="54">
                  <c:v>40167.644097222219</c:v>
                </c:pt>
                <c:pt idx="55">
                  <c:v>40173.194444444445</c:v>
                </c:pt>
                <c:pt idx="56">
                  <c:v>40180.203125</c:v>
                </c:pt>
                <c:pt idx="57">
                  <c:v>40184.710069444445</c:v>
                </c:pt>
                <c:pt idx="58">
                  <c:v>40188.251736111109</c:v>
                </c:pt>
                <c:pt idx="59">
                  <c:v>40192.194444444445</c:v>
                </c:pt>
                <c:pt idx="60">
                  <c:v>40195.637152777781</c:v>
                </c:pt>
                <c:pt idx="61">
                  <c:v>40199.150347222225</c:v>
                </c:pt>
                <c:pt idx="62">
                  <c:v>40202.622569444444</c:v>
                </c:pt>
                <c:pt idx="63">
                  <c:v>40206.158333333333</c:v>
                </c:pt>
                <c:pt idx="64">
                  <c:v>40209.671527777777</c:v>
                </c:pt>
                <c:pt idx="65">
                  <c:v>40213.127083333333</c:v>
                </c:pt>
                <c:pt idx="66">
                  <c:v>40216.613888888889</c:v>
                </c:pt>
                <c:pt idx="67">
                  <c:v>40220.133680555555</c:v>
                </c:pt>
                <c:pt idx="68">
                  <c:v>40224.660416666666</c:v>
                </c:pt>
                <c:pt idx="69">
                  <c:v>40230.652777777781</c:v>
                </c:pt>
                <c:pt idx="70">
                  <c:v>40234.712847222225</c:v>
                </c:pt>
                <c:pt idx="71">
                  <c:v>40238.699652777781</c:v>
                </c:pt>
                <c:pt idx="72">
                  <c:v>40244.206597222219</c:v>
                </c:pt>
                <c:pt idx="73">
                  <c:v>40247.661805555559</c:v>
                </c:pt>
                <c:pt idx="74">
                  <c:v>40251.614236111112</c:v>
                </c:pt>
                <c:pt idx="75">
                  <c:v>40255.64340277778</c:v>
                </c:pt>
                <c:pt idx="76">
                  <c:v>40258.645833333336</c:v>
                </c:pt>
                <c:pt idx="77">
                  <c:v>40262.169444444444</c:v>
                </c:pt>
                <c:pt idx="78">
                  <c:v>40265.681944444441</c:v>
                </c:pt>
                <c:pt idx="79">
                  <c:v>40268.655902777777</c:v>
                </c:pt>
                <c:pt idx="80">
                  <c:v>40272.217013888891</c:v>
                </c:pt>
                <c:pt idx="81">
                  <c:v>40276.240972222222</c:v>
                </c:pt>
                <c:pt idx="82">
                  <c:v>40283.159722222219</c:v>
                </c:pt>
                <c:pt idx="83">
                  <c:v>40288.153124999997</c:v>
                </c:pt>
                <c:pt idx="84">
                  <c:v>40293.597222222219</c:v>
                </c:pt>
                <c:pt idx="85">
                  <c:v>40297.125</c:v>
                </c:pt>
                <c:pt idx="86">
                  <c:v>40301.677083333336</c:v>
                </c:pt>
                <c:pt idx="87">
                  <c:v>40307.180555555555</c:v>
                </c:pt>
                <c:pt idx="88">
                  <c:v>40310.644097222219</c:v>
                </c:pt>
                <c:pt idx="89">
                  <c:v>40314.116319444445</c:v>
                </c:pt>
                <c:pt idx="90">
                  <c:v>40318.119791666664</c:v>
                </c:pt>
                <c:pt idx="91">
                  <c:v>40323.154513888891</c:v>
                </c:pt>
                <c:pt idx="92">
                  <c:v>40328.65625</c:v>
                </c:pt>
                <c:pt idx="93">
                  <c:v>40332.126736111109</c:v>
                </c:pt>
                <c:pt idx="94">
                  <c:v>40335.635416666664</c:v>
                </c:pt>
                <c:pt idx="95">
                  <c:v>40339.152083333334</c:v>
                </c:pt>
                <c:pt idx="96">
                  <c:v>40342.203125</c:v>
                </c:pt>
                <c:pt idx="97">
                  <c:v>40345.6875</c:v>
                </c:pt>
                <c:pt idx="98">
                  <c:v>40349.696180555555</c:v>
                </c:pt>
                <c:pt idx="99">
                  <c:v>40355.194444444445</c:v>
                </c:pt>
                <c:pt idx="100">
                  <c:v>40361.640625</c:v>
                </c:pt>
                <c:pt idx="101">
                  <c:v>40366.652777777781</c:v>
                </c:pt>
                <c:pt idx="102">
                  <c:v>40409.673611111109</c:v>
                </c:pt>
                <c:pt idx="103">
                  <c:v>40412.65625</c:v>
                </c:pt>
                <c:pt idx="104">
                  <c:v>40417.670138888891</c:v>
                </c:pt>
                <c:pt idx="105">
                  <c:v>40422.204861111109</c:v>
                </c:pt>
                <c:pt idx="106">
                  <c:v>40426.685763888891</c:v>
                </c:pt>
                <c:pt idx="107">
                  <c:v>40430.65625</c:v>
                </c:pt>
                <c:pt idx="108">
                  <c:v>40433.659722222219</c:v>
                </c:pt>
                <c:pt idx="109">
                  <c:v>40437.185763888891</c:v>
                </c:pt>
                <c:pt idx="110">
                  <c:v>40440.671875</c:v>
                </c:pt>
                <c:pt idx="111">
                  <c:v>40444.130208333336</c:v>
                </c:pt>
                <c:pt idx="112">
                  <c:v>40447.651041666664</c:v>
                </c:pt>
                <c:pt idx="113">
                  <c:v>40453.197916666664</c:v>
                </c:pt>
                <c:pt idx="114">
                  <c:v>40458.170138888891</c:v>
                </c:pt>
                <c:pt idx="115">
                  <c:v>40461.15625</c:v>
                </c:pt>
                <c:pt idx="116">
                  <c:v>40466.671875</c:v>
                </c:pt>
                <c:pt idx="117">
                  <c:v>40474.154513888891</c:v>
                </c:pt>
                <c:pt idx="118">
                  <c:v>40479.164930555555</c:v>
                </c:pt>
                <c:pt idx="119">
                  <c:v>40483.149305555555</c:v>
                </c:pt>
                <c:pt idx="120">
                  <c:v>40486.727430555555</c:v>
                </c:pt>
                <c:pt idx="121">
                  <c:v>40489.677083333336</c:v>
                </c:pt>
                <c:pt idx="122">
                  <c:v>40492.697916666664</c:v>
                </c:pt>
                <c:pt idx="123">
                  <c:v>40497.149305555555</c:v>
                </c:pt>
                <c:pt idx="124">
                  <c:v>40504.677083333336</c:v>
                </c:pt>
                <c:pt idx="125">
                  <c:v>40512.213541666664</c:v>
                </c:pt>
                <c:pt idx="126">
                  <c:v>40517.659722222219</c:v>
                </c:pt>
                <c:pt idx="127">
                  <c:v>40521.085069444445</c:v>
                </c:pt>
                <c:pt idx="128">
                  <c:v>40524.722222222219</c:v>
                </c:pt>
                <c:pt idx="129">
                  <c:v>40530.763888888891</c:v>
                </c:pt>
                <c:pt idx="130">
                  <c:v>40538.149305555555</c:v>
                </c:pt>
                <c:pt idx="131">
                  <c:v>40545.173611111109</c:v>
                </c:pt>
                <c:pt idx="132">
                  <c:v>40549.684027777781</c:v>
                </c:pt>
                <c:pt idx="133">
                  <c:v>40552.657986111109</c:v>
                </c:pt>
                <c:pt idx="134">
                  <c:v>40557.668402777781</c:v>
                </c:pt>
                <c:pt idx="135">
                  <c:v>40562.670138888891</c:v>
                </c:pt>
                <c:pt idx="136">
                  <c:v>40567.175347222219</c:v>
                </c:pt>
                <c:pt idx="137">
                  <c:v>40570.668402777781</c:v>
                </c:pt>
                <c:pt idx="138">
                  <c:v>40574.145833333336</c:v>
                </c:pt>
                <c:pt idx="139">
                  <c:v>40577.666666666664</c:v>
                </c:pt>
                <c:pt idx="140">
                  <c:v>40580.647569444445</c:v>
                </c:pt>
                <c:pt idx="141">
                  <c:v>40584.126736111109</c:v>
                </c:pt>
                <c:pt idx="142">
                  <c:v>40588.185763888891</c:v>
                </c:pt>
                <c:pt idx="143">
                  <c:v>40594.215277777781</c:v>
                </c:pt>
                <c:pt idx="144">
                  <c:v>40601.652777777781</c:v>
                </c:pt>
                <c:pt idx="145">
                  <c:v>40609.109375</c:v>
                </c:pt>
                <c:pt idx="146">
                  <c:v>40614.625</c:v>
                </c:pt>
                <c:pt idx="147">
                  <c:v>40618.595486111109</c:v>
                </c:pt>
                <c:pt idx="148">
                  <c:v>40622.637152777781</c:v>
                </c:pt>
                <c:pt idx="149">
                  <c:v>40625.652777777781</c:v>
                </c:pt>
                <c:pt idx="150">
                  <c:v>40629.048611111109</c:v>
                </c:pt>
                <c:pt idx="151">
                  <c:v>40636.543402777781</c:v>
                </c:pt>
                <c:pt idx="152">
                  <c:v>40643.628472222219</c:v>
                </c:pt>
                <c:pt idx="153">
                  <c:v>40646.623263888891</c:v>
                </c:pt>
                <c:pt idx="154">
                  <c:v>40650.055555555555</c:v>
                </c:pt>
                <c:pt idx="155">
                  <c:v>40656.711111111108</c:v>
                </c:pt>
                <c:pt idx="156">
                  <c:v>40661.69027777778</c:v>
                </c:pt>
                <c:pt idx="157">
                  <c:v>40665.524305555555</c:v>
                </c:pt>
                <c:pt idx="158">
                  <c:v>40672.050347222219</c:v>
                </c:pt>
                <c:pt idx="159">
                  <c:v>40678.107638888891</c:v>
                </c:pt>
                <c:pt idx="160">
                  <c:v>40682.03125</c:v>
                </c:pt>
                <c:pt idx="161">
                  <c:v>40685.472222222219</c:v>
                </c:pt>
                <c:pt idx="162">
                  <c:v>40691.116319444445</c:v>
                </c:pt>
                <c:pt idx="163">
                  <c:v>40700.184027777781</c:v>
                </c:pt>
                <c:pt idx="164">
                  <c:v>40708.161458333336</c:v>
                </c:pt>
                <c:pt idx="165">
                  <c:v>40714.673611111109</c:v>
                </c:pt>
                <c:pt idx="166">
                  <c:v>40720.659722222219</c:v>
                </c:pt>
                <c:pt idx="167">
                  <c:v>40724.131944444445</c:v>
                </c:pt>
                <c:pt idx="168">
                  <c:v>40728.637152777781</c:v>
                </c:pt>
                <c:pt idx="169">
                  <c:v>40734.154513888891</c:v>
                </c:pt>
                <c:pt idx="170">
                  <c:v>40738.15625</c:v>
                </c:pt>
                <c:pt idx="171">
                  <c:v>40742.673611111109</c:v>
                </c:pt>
                <c:pt idx="172">
                  <c:v>40749.182291666664</c:v>
                </c:pt>
                <c:pt idx="173">
                  <c:v>40755.680555555555</c:v>
                </c:pt>
                <c:pt idx="174">
                  <c:v>40760.141319444447</c:v>
                </c:pt>
                <c:pt idx="175">
                  <c:v>40764.118055555555</c:v>
                </c:pt>
                <c:pt idx="176">
                  <c:v>40770.145833333336</c:v>
                </c:pt>
                <c:pt idx="177">
                  <c:v>40805.131944444445</c:v>
                </c:pt>
                <c:pt idx="178">
                  <c:v>40812.140625</c:v>
                </c:pt>
                <c:pt idx="179">
                  <c:v>40819.137152777781</c:v>
                </c:pt>
                <c:pt idx="180">
                  <c:v>40829.668402777781</c:v>
                </c:pt>
                <c:pt idx="181">
                  <c:v>40839.145833333336</c:v>
                </c:pt>
                <c:pt idx="182">
                  <c:v>40847.175347222219</c:v>
                </c:pt>
                <c:pt idx="183">
                  <c:v>40854.152777777781</c:v>
                </c:pt>
                <c:pt idx="184">
                  <c:v>40864.638888888891</c:v>
                </c:pt>
                <c:pt idx="185">
                  <c:v>40875.130208333336</c:v>
                </c:pt>
                <c:pt idx="186">
                  <c:v>40882.630208333336</c:v>
                </c:pt>
                <c:pt idx="187">
                  <c:v>40892.159722222219</c:v>
                </c:pt>
                <c:pt idx="188">
                  <c:v>40898.642361111109</c:v>
                </c:pt>
                <c:pt idx="189">
                  <c:v>40902.649305555555</c:v>
                </c:pt>
                <c:pt idx="190">
                  <c:v>40913.15625</c:v>
                </c:pt>
                <c:pt idx="191">
                  <c:v>40918.133680555555</c:v>
                </c:pt>
                <c:pt idx="192">
                  <c:v>40924.619791666672</c:v>
                </c:pt>
                <c:pt idx="193">
                  <c:v>40931.133680555555</c:v>
                </c:pt>
                <c:pt idx="194">
                  <c:v>40938.231249999997</c:v>
                </c:pt>
                <c:pt idx="195">
                  <c:v>40948.223958333328</c:v>
                </c:pt>
                <c:pt idx="196">
                  <c:v>40959.59652777778</c:v>
                </c:pt>
                <c:pt idx="197">
                  <c:v>40970.127777777772</c:v>
                </c:pt>
                <c:pt idx="198">
                  <c:v>40979.138888888891</c:v>
                </c:pt>
                <c:pt idx="199">
                  <c:v>40986.121527777781</c:v>
                </c:pt>
                <c:pt idx="200">
                  <c:v>40993.138888888891</c:v>
                </c:pt>
                <c:pt idx="201">
                  <c:v>41000.611111111109</c:v>
                </c:pt>
                <c:pt idx="202">
                  <c:v>41007.602430555555</c:v>
                </c:pt>
                <c:pt idx="203">
                  <c:v>41014.125</c:v>
                </c:pt>
                <c:pt idx="204">
                  <c:v>41024.633680555555</c:v>
                </c:pt>
                <c:pt idx="205">
                  <c:v>41038.625</c:v>
                </c:pt>
                <c:pt idx="206">
                  <c:v>41049.118055555555</c:v>
                </c:pt>
                <c:pt idx="207">
                  <c:v>41059.621527777781</c:v>
                </c:pt>
                <c:pt idx="208">
                  <c:v>41070.128472222219</c:v>
                </c:pt>
                <c:pt idx="209">
                  <c:v>41077.138888888891</c:v>
                </c:pt>
                <c:pt idx="210">
                  <c:v>41084.164930555562</c:v>
                </c:pt>
                <c:pt idx="211">
                  <c:v>41091.163194444445</c:v>
                </c:pt>
              </c:numCache>
            </c:numRef>
          </c:cat>
          <c:val>
            <c:numRef>
              <c:f>Resultados!$C$6:$C$217</c:f>
              <c:numCache>
                <c:formatCode>0.00</c:formatCode>
                <c:ptCount val="212"/>
                <c:pt idx="0">
                  <c:v>2.4694149807288661</c:v>
                </c:pt>
                <c:pt idx="1">
                  <c:v>1.270977303875837</c:v>
                </c:pt>
                <c:pt idx="2">
                  <c:v>0.81564952175978689</c:v>
                </c:pt>
                <c:pt idx="3">
                  <c:v>1.0883800913513899</c:v>
                </c:pt>
                <c:pt idx="4">
                  <c:v>2.3945004311347531</c:v>
                </c:pt>
                <c:pt idx="5">
                  <c:v>3.147371498311363</c:v>
                </c:pt>
                <c:pt idx="6">
                  <c:v>3.331487950301995</c:v>
                </c:pt>
                <c:pt idx="7">
                  <c:v>0.9782162684233956</c:v>
                </c:pt>
                <c:pt idx="8">
                  <c:v>0.96577445560904462</c:v>
                </c:pt>
                <c:pt idx="9">
                  <c:v>1.0108339241403683</c:v>
                </c:pt>
                <c:pt idx="10">
                  <c:v>1.2375898531367047</c:v>
                </c:pt>
                <c:pt idx="11">
                  <c:v>1.7676551816569082</c:v>
                </c:pt>
                <c:pt idx="12">
                  <c:v>2.3270846800258562</c:v>
                </c:pt>
                <c:pt idx="13">
                  <c:v>4.3773013220662467</c:v>
                </c:pt>
                <c:pt idx="14">
                  <c:v>1.1858757208486088</c:v>
                </c:pt>
                <c:pt idx="15">
                  <c:v>0.74940246174300607</c:v>
                </c:pt>
                <c:pt idx="16">
                  <c:v>1.1027182003638774</c:v>
                </c:pt>
                <c:pt idx="17">
                  <c:v>1.1777612503462564</c:v>
                </c:pt>
                <c:pt idx="18">
                  <c:v>1.2299424043714882</c:v>
                </c:pt>
                <c:pt idx="19">
                  <c:v>1.5922129609087412</c:v>
                </c:pt>
                <c:pt idx="20">
                  <c:v>1.8306108262324607</c:v>
                </c:pt>
                <c:pt idx="21">
                  <c:v>1.0588173010747086</c:v>
                </c:pt>
                <c:pt idx="22">
                  <c:v>1.4336698315724687</c:v>
                </c:pt>
                <c:pt idx="23">
                  <c:v>1.1409438016290281</c:v>
                </c:pt>
                <c:pt idx="24">
                  <c:v>2.7219441263643951</c:v>
                </c:pt>
                <c:pt idx="25">
                  <c:v>1.3140034663411471</c:v>
                </c:pt>
                <c:pt idx="26">
                  <c:v>1.8247275664447344</c:v>
                </c:pt>
                <c:pt idx="27">
                  <c:v>6.1447647344791916</c:v>
                </c:pt>
                <c:pt idx="28">
                  <c:v>3.2593899188987798</c:v>
                </c:pt>
                <c:pt idx="29">
                  <c:v>5.2514827410398546</c:v>
                </c:pt>
                <c:pt idx="30">
                  <c:v>4.3658092989668482</c:v>
                </c:pt>
                <c:pt idx="31">
                  <c:v>2.7795445144053796</c:v>
                </c:pt>
                <c:pt idx="32">
                  <c:v>3.1195105904568674</c:v>
                </c:pt>
                <c:pt idx="33">
                  <c:v>4.2756105613393531</c:v>
                </c:pt>
                <c:pt idx="34">
                  <c:v>5.4652562527085236</c:v>
                </c:pt>
                <c:pt idx="35">
                  <c:v>3.7649943551598795</c:v>
                </c:pt>
                <c:pt idx="36">
                  <c:v>4.8652210898978119</c:v>
                </c:pt>
                <c:pt idx="37">
                  <c:v>5.2809785634213648</c:v>
                </c:pt>
                <c:pt idx="38">
                  <c:v>6.5784237066727185</c:v>
                </c:pt>
                <c:pt idx="41">
                  <c:v>4.5551735037980849</c:v>
                </c:pt>
                <c:pt idx="42">
                  <c:v>9.786814127029853</c:v>
                </c:pt>
                <c:pt idx="44">
                  <c:v>2.9451625958257406</c:v>
                </c:pt>
                <c:pt idx="45">
                  <c:v>2.8798116447518654</c:v>
                </c:pt>
                <c:pt idx="46">
                  <c:v>6.7807774645703462</c:v>
                </c:pt>
                <c:pt idx="47">
                  <c:v>4.9579592224832369</c:v>
                </c:pt>
                <c:pt idx="48">
                  <c:v>6.4990974679277791</c:v>
                </c:pt>
                <c:pt idx="49">
                  <c:v>8.2119991622250996</c:v>
                </c:pt>
                <c:pt idx="50">
                  <c:v>9.1948301274953863</c:v>
                </c:pt>
                <c:pt idx="51">
                  <c:v>7.9758139104234029</c:v>
                </c:pt>
                <c:pt idx="52">
                  <c:v>7.777424258493328</c:v>
                </c:pt>
                <c:pt idx="53">
                  <c:v>6.3571951567516258</c:v>
                </c:pt>
                <c:pt idx="54">
                  <c:v>2.4234693877551021</c:v>
                </c:pt>
                <c:pt idx="55">
                  <c:v>1.2501848864972989</c:v>
                </c:pt>
                <c:pt idx="56">
                  <c:v>1.3684987603420899</c:v>
                </c:pt>
                <c:pt idx="57">
                  <c:v>1.7986459102405001</c:v>
                </c:pt>
                <c:pt idx="58">
                  <c:v>1.3496459370398934</c:v>
                </c:pt>
                <c:pt idx="59">
                  <c:v>0.68508917120652424</c:v>
                </c:pt>
                <c:pt idx="60">
                  <c:v>0.75</c:v>
                </c:pt>
                <c:pt idx="61">
                  <c:v>2.3774361728312186</c:v>
                </c:pt>
                <c:pt idx="62">
                  <c:v>1.89503827509405</c:v>
                </c:pt>
                <c:pt idx="63">
                  <c:v>1.7833333333333334</c:v>
                </c:pt>
                <c:pt idx="64">
                  <c:v>1.6355322638022438</c:v>
                </c:pt>
                <c:pt idx="65">
                  <c:v>2.4065828777546074</c:v>
                </c:pt>
                <c:pt idx="66">
                  <c:v>1.5159236769139077</c:v>
                </c:pt>
                <c:pt idx="67">
                  <c:v>2.3184357541899443</c:v>
                </c:pt>
                <c:pt idx="68">
                  <c:v>1.2810998020921684</c:v>
                </c:pt>
                <c:pt idx="69">
                  <c:v>1.3802395209580838</c:v>
                </c:pt>
                <c:pt idx="70">
                  <c:v>0.92680535555623633</c:v>
                </c:pt>
                <c:pt idx="71">
                  <c:v>0.94637223974763396</c:v>
                </c:pt>
                <c:pt idx="72">
                  <c:v>0.72522859740120849</c:v>
                </c:pt>
                <c:pt idx="73">
                  <c:v>1.6829620131431318</c:v>
                </c:pt>
                <c:pt idx="74">
                  <c:v>1.5832972384486614</c:v>
                </c:pt>
                <c:pt idx="75">
                  <c:v>1.4226220752797558</c:v>
                </c:pt>
                <c:pt idx="76">
                  <c:v>1.5880277662915814</c:v>
                </c:pt>
                <c:pt idx="77">
                  <c:v>3.032404349931757</c:v>
                </c:pt>
                <c:pt idx="78">
                  <c:v>0.38216150547496641</c:v>
                </c:pt>
                <c:pt idx="79">
                  <c:v>0.70593962999026294</c:v>
                </c:pt>
                <c:pt idx="80">
                  <c:v>0.63387504698320074</c:v>
                </c:pt>
                <c:pt idx="81">
                  <c:v>0.39328506163261784</c:v>
                </c:pt>
                <c:pt idx="82">
                  <c:v>0.38135952315935179</c:v>
                </c:pt>
                <c:pt idx="83">
                  <c:v>0.33501677362893817</c:v>
                </c:pt>
                <c:pt idx="84">
                  <c:v>0.59466019417475735</c:v>
                </c:pt>
                <c:pt idx="85">
                  <c:v>0.52650580660689572</c:v>
                </c:pt>
                <c:pt idx="86">
                  <c:v>0.56142383180656541</c:v>
                </c:pt>
                <c:pt idx="87">
                  <c:v>0.63960350762271434</c:v>
                </c:pt>
                <c:pt idx="88">
                  <c:v>1.2822350711202435</c:v>
                </c:pt>
                <c:pt idx="89">
                  <c:v>2.6974755700325734</c:v>
                </c:pt>
                <c:pt idx="90">
                  <c:v>1.2438682550805886</c:v>
                </c:pt>
                <c:pt idx="91">
                  <c:v>1.0937825530521743</c:v>
                </c:pt>
                <c:pt idx="92">
                  <c:v>0.52392874569058612</c:v>
                </c:pt>
                <c:pt idx="93">
                  <c:v>1.1076411026702255</c:v>
                </c:pt>
                <c:pt idx="94">
                  <c:v>0.91223429682271584</c:v>
                </c:pt>
                <c:pt idx="95">
                  <c:v>0.95752946454952337</c:v>
                </c:pt>
                <c:pt idx="96">
                  <c:v>1.0038543713294896</c:v>
                </c:pt>
                <c:pt idx="97">
                  <c:v>1.2590341220335388</c:v>
                </c:pt>
                <c:pt idx="98">
                  <c:v>1.1875</c:v>
                </c:pt>
                <c:pt idx="99">
                  <c:v>1.0835176387745589</c:v>
                </c:pt>
                <c:pt idx="100">
                  <c:v>1.7965102519417371</c:v>
                </c:pt>
                <c:pt idx="101">
                  <c:v>1.688034188034188</c:v>
                </c:pt>
                <c:pt idx="102">
                  <c:v>5.0763378399218633</c:v>
                </c:pt>
                <c:pt idx="103">
                  <c:v>1.4775594297537256</c:v>
                </c:pt>
                <c:pt idx="104">
                  <c:v>1.7070484581497798</c:v>
                </c:pt>
                <c:pt idx="105">
                  <c:v>3.2081410585085171</c:v>
                </c:pt>
                <c:pt idx="106">
                  <c:v>2.181309880313989</c:v>
                </c:pt>
                <c:pt idx="107">
                  <c:v>5.2078098301336819</c:v>
                </c:pt>
                <c:pt idx="108">
                  <c:v>1.5583022478207929</c:v>
                </c:pt>
                <c:pt idx="109">
                  <c:v>4.3042684476901387</c:v>
                </c:pt>
                <c:pt idx="110">
                  <c:v>3.6400753183318106</c:v>
                </c:pt>
                <c:pt idx="111">
                  <c:v>4.1179266730045878</c:v>
                </c:pt>
                <c:pt idx="112">
                  <c:v>3.7553228894011017</c:v>
                </c:pt>
                <c:pt idx="113">
                  <c:v>2.0941585812602503</c:v>
                </c:pt>
                <c:pt idx="114">
                  <c:v>4.2413793103448274</c:v>
                </c:pt>
                <c:pt idx="115">
                  <c:v>5.014078655834564</c:v>
                </c:pt>
                <c:pt idx="116">
                  <c:v>2.4677965331576437</c:v>
                </c:pt>
                <c:pt idx="117">
                  <c:v>2.2652699466329742</c:v>
                </c:pt>
                <c:pt idx="118">
                  <c:v>1.4383164448785251</c:v>
                </c:pt>
                <c:pt idx="119">
                  <c:v>3.0329187659279615</c:v>
                </c:pt>
                <c:pt idx="120">
                  <c:v>5.1714563376370952</c:v>
                </c:pt>
                <c:pt idx="121">
                  <c:v>3.3725509340623576</c:v>
                </c:pt>
                <c:pt idx="122">
                  <c:v>4.9263479710950531</c:v>
                </c:pt>
                <c:pt idx="123">
                  <c:v>1.4018691588785048</c:v>
                </c:pt>
                <c:pt idx="124">
                  <c:v>1.2308012965638184</c:v>
                </c:pt>
                <c:pt idx="125">
                  <c:v>1.8656393010678129</c:v>
                </c:pt>
                <c:pt idx="126">
                  <c:v>2.9966107299330411</c:v>
                </c:pt>
                <c:pt idx="127">
                  <c:v>1.5221543814169254</c:v>
                </c:pt>
                <c:pt idx="128">
                  <c:v>1.6590566667050042</c:v>
                </c:pt>
                <c:pt idx="129">
                  <c:v>0.60788754913063747</c:v>
                </c:pt>
                <c:pt idx="130">
                  <c:v>0.68234711945133875</c:v>
                </c:pt>
                <c:pt idx="131">
                  <c:v>1.1152740625051922</c:v>
                </c:pt>
                <c:pt idx="132">
                  <c:v>1.033724340175953</c:v>
                </c:pt>
                <c:pt idx="133">
                  <c:v>0.74058957513198953</c:v>
                </c:pt>
                <c:pt idx="134">
                  <c:v>1.2964445576622148</c:v>
                </c:pt>
                <c:pt idx="135">
                  <c:v>1.2039975502477591</c:v>
                </c:pt>
                <c:pt idx="136">
                  <c:v>1.1538336529398381</c:v>
                </c:pt>
                <c:pt idx="137">
                  <c:v>1.1178085293035627</c:v>
                </c:pt>
                <c:pt idx="138">
                  <c:v>0.38883054203779271</c:v>
                </c:pt>
                <c:pt idx="139">
                  <c:v>0.62549906840564284</c:v>
                </c:pt>
                <c:pt idx="140">
                  <c:v>0.42369101775042367</c:v>
                </c:pt>
                <c:pt idx="141">
                  <c:v>0.55639858371269602</c:v>
                </c:pt>
                <c:pt idx="142">
                  <c:v>0.78637109827916751</c:v>
                </c:pt>
                <c:pt idx="143">
                  <c:v>1.062291784524483</c:v>
                </c:pt>
                <c:pt idx="144">
                  <c:v>1.658346440538877</c:v>
                </c:pt>
                <c:pt idx="145">
                  <c:v>1.0526047182209066</c:v>
                </c:pt>
                <c:pt idx="146">
                  <c:v>0.87136125992383662</c:v>
                </c:pt>
                <c:pt idx="147">
                  <c:v>1.6095890410958904</c:v>
                </c:pt>
                <c:pt idx="148">
                  <c:v>0.97985502360080912</c:v>
                </c:pt>
                <c:pt idx="149">
                  <c:v>0.45180006658106242</c:v>
                </c:pt>
                <c:pt idx="150">
                  <c:v>1.7818056836887901</c:v>
                </c:pt>
                <c:pt idx="151">
                  <c:v>1.4300142529473396</c:v>
                </c:pt>
                <c:pt idx="152">
                  <c:v>1.0941147049016338</c:v>
                </c:pt>
                <c:pt idx="153">
                  <c:v>2.7114967462039048</c:v>
                </c:pt>
                <c:pt idx="154">
                  <c:v>1.0261717653662643</c:v>
                </c:pt>
                <c:pt idx="155">
                  <c:v>0.80404099960541875</c:v>
                </c:pt>
                <c:pt idx="156">
                  <c:v>3.430486118498032</c:v>
                </c:pt>
                <c:pt idx="157">
                  <c:v>0.45757146189596082</c:v>
                </c:pt>
                <c:pt idx="158">
                  <c:v>0.82127155065948731</c:v>
                </c:pt>
                <c:pt idx="159">
                  <c:v>1.220842641176165</c:v>
                </c:pt>
                <c:pt idx="160">
                  <c:v>0.70754716981132071</c:v>
                </c:pt>
                <c:pt idx="161">
                  <c:v>0.85885263280514279</c:v>
                </c:pt>
                <c:pt idx="162">
                  <c:v>1.652496241381098</c:v>
                </c:pt>
                <c:pt idx="163">
                  <c:v>2.4000405926527297</c:v>
                </c:pt>
                <c:pt idx="164">
                  <c:v>2.3348009224846096</c:v>
                </c:pt>
                <c:pt idx="165">
                  <c:v>2.2230159121138975</c:v>
                </c:pt>
                <c:pt idx="166">
                  <c:v>2.3577640340276296</c:v>
                </c:pt>
                <c:pt idx="167">
                  <c:v>2.574187771808647</c:v>
                </c:pt>
                <c:pt idx="168">
                  <c:v>3.2815227608432926</c:v>
                </c:pt>
                <c:pt idx="169">
                  <c:v>2.4068461401319308</c:v>
                </c:pt>
                <c:pt idx="170">
                  <c:v>2.3115043070475938</c:v>
                </c:pt>
                <c:pt idx="171">
                  <c:v>3.3723386965707784</c:v>
                </c:pt>
                <c:pt idx="172">
                  <c:v>3.8270763672091657</c:v>
                </c:pt>
                <c:pt idx="173">
                  <c:v>4.500523106894188</c:v>
                </c:pt>
                <c:pt idx="174">
                  <c:v>4.3765539320867815</c:v>
                </c:pt>
                <c:pt idx="175">
                  <c:v>4.6173998471782554</c:v>
                </c:pt>
                <c:pt idx="176">
                  <c:v>4.388981394338666</c:v>
                </c:pt>
                <c:pt idx="177">
                  <c:v>2.7161169298108492</c:v>
                </c:pt>
                <c:pt idx="178">
                  <c:v>1.2792493081610885</c:v>
                </c:pt>
                <c:pt idx="179">
                  <c:v>4.0857545211977468</c:v>
                </c:pt>
                <c:pt idx="180">
                  <c:v>2.651098901098901</c:v>
                </c:pt>
                <c:pt idx="181">
                  <c:v>1.8431125222913314</c:v>
                </c:pt>
                <c:pt idx="182">
                  <c:v>3.3652002591666998</c:v>
                </c:pt>
                <c:pt idx="183">
                  <c:v>2.9364240879995025</c:v>
                </c:pt>
                <c:pt idx="184">
                  <c:v>1.1949517257642477</c:v>
                </c:pt>
                <c:pt idx="185">
                  <c:v>1.0891207494398436</c:v>
                </c:pt>
                <c:pt idx="186">
                  <c:v>2.8789730378395042</c:v>
                </c:pt>
                <c:pt idx="187">
                  <c:v>2.741623786351254</c:v>
                </c:pt>
                <c:pt idx="188">
                  <c:v>6.2286176908411903</c:v>
                </c:pt>
                <c:pt idx="189">
                  <c:v>3.0471001109764186</c:v>
                </c:pt>
                <c:pt idx="190">
                  <c:v>1.9235292141249201</c:v>
                </c:pt>
                <c:pt idx="191">
                  <c:v>2.1478653719692895</c:v>
                </c:pt>
                <c:pt idx="192">
                  <c:v>1.3888070981292817</c:v>
                </c:pt>
                <c:pt idx="193">
                  <c:v>1.1766702931259307</c:v>
                </c:pt>
                <c:pt idx="194">
                  <c:v>1.7300748163104585</c:v>
                </c:pt>
                <c:pt idx="195">
                  <c:v>2.0994858291479068</c:v>
                </c:pt>
                <c:pt idx="196">
                  <c:v>0.64667132941046812</c:v>
                </c:pt>
                <c:pt idx="197">
                  <c:v>0.59605643581088796</c:v>
                </c:pt>
                <c:pt idx="198">
                  <c:v>1.2246401942084273</c:v>
                </c:pt>
                <c:pt idx="199">
                  <c:v>2.1896018835944742</c:v>
                </c:pt>
                <c:pt idx="200">
                  <c:v>1.2942127552269138</c:v>
                </c:pt>
                <c:pt idx="201">
                  <c:v>1.4869712990936554</c:v>
                </c:pt>
                <c:pt idx="202">
                  <c:v>0.80009297169726989</c:v>
                </c:pt>
                <c:pt idx="203">
                  <c:v>1.2243934981044273</c:v>
                </c:pt>
                <c:pt idx="204">
                  <c:v>0.94904834327861087</c:v>
                </c:pt>
                <c:pt idx="205">
                  <c:v>0.90028892993565368</c:v>
                </c:pt>
                <c:pt idx="206">
                  <c:v>2.065554858083233</c:v>
                </c:pt>
                <c:pt idx="207">
                  <c:v>1.5898748577929465</c:v>
                </c:pt>
                <c:pt idx="208">
                  <c:v>2.6939132123094844</c:v>
                </c:pt>
                <c:pt idx="209">
                  <c:v>2.3410117355746594</c:v>
                </c:pt>
                <c:pt idx="210">
                  <c:v>3.3974927889948967</c:v>
                </c:pt>
                <c:pt idx="211">
                  <c:v>2.5150905432595572</c:v>
                </c:pt>
              </c:numCache>
            </c:numRef>
          </c:val>
        </c:ser>
        <c:dLbls>
          <c:showLegendKey val="0"/>
          <c:showVal val="0"/>
          <c:showCatName val="0"/>
          <c:showSerName val="0"/>
          <c:showPercent val="0"/>
          <c:showBubbleSize val="0"/>
        </c:dLbls>
        <c:gapWidth val="0"/>
        <c:overlap val="100"/>
        <c:axId val="50112000"/>
        <c:axId val="50113536"/>
      </c:barChart>
      <c:catAx>
        <c:axId val="50112000"/>
        <c:scaling>
          <c:orientation val="minMax"/>
        </c:scaling>
        <c:delete val="0"/>
        <c:axPos val="b"/>
        <c:numFmt formatCode="[$-409]mmm\-yy;@" sourceLinked="0"/>
        <c:majorTickMark val="out"/>
        <c:minorTickMark val="none"/>
        <c:tickLblPos val="nextTo"/>
        <c:txPr>
          <a:bodyPr/>
          <a:lstStyle/>
          <a:p>
            <a:pPr>
              <a:defRPr sz="800" b="1"/>
            </a:pPr>
            <a:endParaRPr lang="en-US"/>
          </a:p>
        </c:txPr>
        <c:crossAx val="50113536"/>
        <c:crosses val="autoZero"/>
        <c:auto val="0"/>
        <c:lblAlgn val="ctr"/>
        <c:lblOffset val="100"/>
        <c:tickMarkSkip val="2"/>
        <c:noMultiLvlLbl val="0"/>
      </c:catAx>
      <c:valAx>
        <c:axId val="50113536"/>
        <c:scaling>
          <c:orientation val="minMax"/>
        </c:scaling>
        <c:delete val="0"/>
        <c:axPos val="l"/>
        <c:majorGridlines>
          <c:spPr>
            <a:ln w="15875" cmpd="sng">
              <a:solidFill>
                <a:schemeClr val="tx1"/>
              </a:solidFill>
              <a:prstDash val="dash"/>
            </a:ln>
          </c:spPr>
        </c:majorGridlines>
        <c:title>
          <c:tx>
            <c:rich>
              <a:bodyPr rot="-5400000" vert="horz"/>
              <a:lstStyle/>
              <a:p>
                <a:pPr>
                  <a:defRPr sz="1200" b="1">
                    <a:latin typeface="Arial" pitchFamily="34" charset="0"/>
                    <a:cs typeface="Arial" pitchFamily="34" charset="0"/>
                  </a:defRPr>
                </a:pPr>
                <a:r>
                  <a:rPr lang="en-US" sz="1200" b="1">
                    <a:latin typeface="Arial" pitchFamily="34" charset="0"/>
                    <a:cs typeface="Arial" pitchFamily="34" charset="0"/>
                  </a:rPr>
                  <a:t>Mass Concentration (µg/m</a:t>
                </a:r>
                <a:r>
                  <a:rPr lang="en-US" sz="1200" b="1" u="none" baseline="30000">
                    <a:latin typeface="Arial" pitchFamily="34" charset="0"/>
                    <a:cs typeface="Arial" pitchFamily="34" charset="0"/>
                  </a:rPr>
                  <a:t>3</a:t>
                </a:r>
                <a:r>
                  <a:rPr lang="en-US" sz="1200" b="1">
                    <a:latin typeface="Arial" pitchFamily="34" charset="0"/>
                    <a:cs typeface="Arial" pitchFamily="34" charset="0"/>
                  </a:rPr>
                  <a:t>)</a:t>
                </a:r>
              </a:p>
            </c:rich>
          </c:tx>
          <c:layout>
            <c:manualLayout>
              <c:xMode val="edge"/>
              <c:yMode val="edge"/>
              <c:x val="7.3969457927584997E-3"/>
              <c:y val="0.18449863939751582"/>
            </c:manualLayout>
          </c:layout>
          <c:overlay val="0"/>
        </c:title>
        <c:numFmt formatCode="0" sourceLinked="0"/>
        <c:majorTickMark val="out"/>
        <c:minorTickMark val="none"/>
        <c:tickLblPos val="nextTo"/>
        <c:txPr>
          <a:bodyPr/>
          <a:lstStyle/>
          <a:p>
            <a:pPr>
              <a:defRPr sz="1800" b="1"/>
            </a:pPr>
            <a:endParaRPr lang="en-US"/>
          </a:p>
        </c:txPr>
        <c:crossAx val="50112000"/>
        <c:crosses val="autoZero"/>
        <c:crossBetween val="between"/>
      </c:valAx>
      <c:spPr>
        <a:solidFill>
          <a:schemeClr val="bg1"/>
        </a:solidFill>
        <a:ln w="38100">
          <a:solidFill>
            <a:schemeClr val="tx1"/>
          </a:solidFill>
        </a:ln>
      </c:spPr>
    </c:plotArea>
    <c:legend>
      <c:legendPos val="r"/>
      <c:layout>
        <c:manualLayout>
          <c:xMode val="edge"/>
          <c:yMode val="edge"/>
          <c:x val="0.58497614685257648"/>
          <c:y val="0.14415234756248901"/>
          <c:w val="0.31463016941425725"/>
          <c:h val="0.11136103723930729"/>
        </c:manualLayout>
      </c:layout>
      <c:overlay val="0"/>
      <c:spPr>
        <a:noFill/>
      </c:spPr>
      <c:txPr>
        <a:bodyPr/>
        <a:lstStyle/>
        <a:p>
          <a:pPr>
            <a:defRPr sz="1600" b="1"/>
          </a:pPr>
          <a:endParaRPr lang="en-US"/>
        </a:p>
      </c:txPr>
    </c:legend>
    <c:plotVisOnly val="1"/>
    <c:dispBlanksAs val="gap"/>
    <c:showDLblsOverMax val="0"/>
  </c:chart>
  <c:spPr>
    <a:solidFill>
      <a:schemeClr val="bg1"/>
    </a:solid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b="1" i="0" baseline="0">
                <a:effectLst/>
                <a:latin typeface="+mn-lt"/>
              </a:rPr>
              <a:t>Manaus TT34 ZF2 equivalent black carbon fine and coarse mode aerosol 2008-2012</a:t>
            </a:r>
            <a:endParaRPr lang="en-US" sz="1200">
              <a:effectLst/>
              <a:latin typeface="+mn-lt"/>
            </a:endParaRPr>
          </a:p>
        </c:rich>
      </c:tx>
      <c:layout>
        <c:manualLayout>
          <c:xMode val="edge"/>
          <c:yMode val="edge"/>
          <c:x val="0.15214824710958524"/>
          <c:y val="2.7317071072243435E-2"/>
        </c:manualLayout>
      </c:layout>
      <c:overlay val="1"/>
    </c:title>
    <c:autoTitleDeleted val="0"/>
    <c:plotArea>
      <c:layout>
        <c:manualLayout>
          <c:layoutTarget val="inner"/>
          <c:xMode val="edge"/>
          <c:yMode val="edge"/>
          <c:x val="0.12536803993250845"/>
          <c:y val="0.13359266658831825"/>
          <c:w val="0.8497320256842894"/>
          <c:h val="0.68768911348767958"/>
        </c:manualLayout>
      </c:layout>
      <c:barChart>
        <c:barDir val="col"/>
        <c:grouping val="stacked"/>
        <c:varyColors val="0"/>
        <c:ser>
          <c:idx val="1"/>
          <c:order val="0"/>
          <c:tx>
            <c:v>Coarse</c:v>
          </c:tx>
          <c:spPr>
            <a:solidFill>
              <a:schemeClr val="accent6">
                <a:lumMod val="50000"/>
              </a:schemeClr>
            </a:solidFill>
            <a:ln>
              <a:noFill/>
            </a:ln>
          </c:spPr>
          <c:invertIfNegative val="0"/>
          <c:cat>
            <c:numRef>
              <c:f>Resultados!$B$6:$B$217</c:f>
              <c:numCache>
                <c:formatCode>[$-409]d/mmm/yy;@</c:formatCode>
                <c:ptCount val="212"/>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39659.881250000006</c:v>
                </c:pt>
                <c:pt idx="38">
                  <c:v>39663.353472222225</c:v>
                </c:pt>
                <c:pt idx="39">
                  <c:v>39666.814236111109</c:v>
                </c:pt>
                <c:pt idx="40">
                  <c:v>39673.90347222222</c:v>
                </c:pt>
                <c:pt idx="41">
                  <c:v>39679.083680555559</c:v>
                </c:pt>
                <c:pt idx="42">
                  <c:v>39682.663888888885</c:v>
                </c:pt>
                <c:pt idx="43">
                  <c:v>39684.657291666663</c:v>
                </c:pt>
                <c:pt idx="44">
                  <c:v>39689.559722222228</c:v>
                </c:pt>
                <c:pt idx="45">
                  <c:v>39696.970833333333</c:v>
                </c:pt>
                <c:pt idx="46">
                  <c:v>39701.824999999997</c:v>
                </c:pt>
                <c:pt idx="47">
                  <c:v>39705.926388888889</c:v>
                </c:pt>
                <c:pt idx="48">
                  <c:v>39709.467013888891</c:v>
                </c:pt>
                <c:pt idx="49">
                  <c:v>39712.392361111109</c:v>
                </c:pt>
                <c:pt idx="50">
                  <c:v>39715.864583333336</c:v>
                </c:pt>
                <c:pt idx="51">
                  <c:v>39719.355902777781</c:v>
                </c:pt>
                <c:pt idx="52">
                  <c:v>39722.875</c:v>
                </c:pt>
                <c:pt idx="53">
                  <c:v>39726.404513888891</c:v>
                </c:pt>
                <c:pt idx="54">
                  <c:v>40167.644097222219</c:v>
                </c:pt>
                <c:pt idx="55">
                  <c:v>40173.194444444445</c:v>
                </c:pt>
                <c:pt idx="56">
                  <c:v>40180.203125</c:v>
                </c:pt>
                <c:pt idx="57">
                  <c:v>40184.710069444445</c:v>
                </c:pt>
                <c:pt idx="58">
                  <c:v>40188.251736111109</c:v>
                </c:pt>
                <c:pt idx="59">
                  <c:v>40192.194444444445</c:v>
                </c:pt>
                <c:pt idx="60">
                  <c:v>40195.637152777781</c:v>
                </c:pt>
                <c:pt idx="61">
                  <c:v>40199.150347222225</c:v>
                </c:pt>
                <c:pt idx="62">
                  <c:v>40202.622569444444</c:v>
                </c:pt>
                <c:pt idx="63">
                  <c:v>40206.158333333333</c:v>
                </c:pt>
                <c:pt idx="64">
                  <c:v>40209.671527777777</c:v>
                </c:pt>
                <c:pt idx="65">
                  <c:v>40213.127083333333</c:v>
                </c:pt>
                <c:pt idx="66">
                  <c:v>40216.613888888889</c:v>
                </c:pt>
                <c:pt idx="67">
                  <c:v>40220.133680555555</c:v>
                </c:pt>
                <c:pt idx="68">
                  <c:v>40224.660416666666</c:v>
                </c:pt>
                <c:pt idx="69">
                  <c:v>40230.652777777781</c:v>
                </c:pt>
                <c:pt idx="70">
                  <c:v>40234.712847222225</c:v>
                </c:pt>
                <c:pt idx="71">
                  <c:v>40238.699652777781</c:v>
                </c:pt>
                <c:pt idx="72">
                  <c:v>40244.206597222219</c:v>
                </c:pt>
                <c:pt idx="73">
                  <c:v>40247.661805555559</c:v>
                </c:pt>
                <c:pt idx="74">
                  <c:v>40251.614236111112</c:v>
                </c:pt>
                <c:pt idx="75">
                  <c:v>40255.64340277778</c:v>
                </c:pt>
                <c:pt idx="76">
                  <c:v>40258.645833333336</c:v>
                </c:pt>
                <c:pt idx="77">
                  <c:v>40262.169444444444</c:v>
                </c:pt>
                <c:pt idx="78">
                  <c:v>40265.681944444441</c:v>
                </c:pt>
                <c:pt idx="79">
                  <c:v>40268.655902777777</c:v>
                </c:pt>
                <c:pt idx="80">
                  <c:v>40272.217013888891</c:v>
                </c:pt>
                <c:pt idx="81">
                  <c:v>40276.240972222222</c:v>
                </c:pt>
                <c:pt idx="82">
                  <c:v>40283.159722222219</c:v>
                </c:pt>
                <c:pt idx="83">
                  <c:v>40288.153124999997</c:v>
                </c:pt>
                <c:pt idx="84">
                  <c:v>40293.597222222219</c:v>
                </c:pt>
                <c:pt idx="85">
                  <c:v>40297.125</c:v>
                </c:pt>
                <c:pt idx="86">
                  <c:v>40301.677083333336</c:v>
                </c:pt>
                <c:pt idx="87">
                  <c:v>40307.180555555555</c:v>
                </c:pt>
                <c:pt idx="88">
                  <c:v>40310.644097222219</c:v>
                </c:pt>
                <c:pt idx="89">
                  <c:v>40314.116319444445</c:v>
                </c:pt>
                <c:pt idx="90">
                  <c:v>40318.119791666664</c:v>
                </c:pt>
                <c:pt idx="91">
                  <c:v>40323.154513888891</c:v>
                </c:pt>
                <c:pt idx="92">
                  <c:v>40328.65625</c:v>
                </c:pt>
                <c:pt idx="93">
                  <c:v>40332.126736111109</c:v>
                </c:pt>
                <c:pt idx="94">
                  <c:v>40335.635416666664</c:v>
                </c:pt>
                <c:pt idx="95">
                  <c:v>40339.152083333334</c:v>
                </c:pt>
                <c:pt idx="96">
                  <c:v>40342.203125</c:v>
                </c:pt>
                <c:pt idx="97">
                  <c:v>40345.6875</c:v>
                </c:pt>
                <c:pt idx="98">
                  <c:v>40349.696180555555</c:v>
                </c:pt>
                <c:pt idx="99">
                  <c:v>40355.194444444445</c:v>
                </c:pt>
                <c:pt idx="100">
                  <c:v>40361.640625</c:v>
                </c:pt>
                <c:pt idx="101">
                  <c:v>40366.652777777781</c:v>
                </c:pt>
                <c:pt idx="102">
                  <c:v>40409.673611111109</c:v>
                </c:pt>
                <c:pt idx="103">
                  <c:v>40412.65625</c:v>
                </c:pt>
                <c:pt idx="104">
                  <c:v>40417.670138888891</c:v>
                </c:pt>
                <c:pt idx="105">
                  <c:v>40422.204861111109</c:v>
                </c:pt>
                <c:pt idx="106">
                  <c:v>40426.685763888891</c:v>
                </c:pt>
                <c:pt idx="107">
                  <c:v>40430.65625</c:v>
                </c:pt>
                <c:pt idx="108">
                  <c:v>40433.659722222219</c:v>
                </c:pt>
                <c:pt idx="109">
                  <c:v>40437.185763888891</c:v>
                </c:pt>
                <c:pt idx="110">
                  <c:v>40440.671875</c:v>
                </c:pt>
                <c:pt idx="111">
                  <c:v>40444.130208333336</c:v>
                </c:pt>
                <c:pt idx="112">
                  <c:v>40447.651041666664</c:v>
                </c:pt>
                <c:pt idx="113">
                  <c:v>40453.197916666664</c:v>
                </c:pt>
                <c:pt idx="114">
                  <c:v>40458.170138888891</c:v>
                </c:pt>
                <c:pt idx="115">
                  <c:v>40461.15625</c:v>
                </c:pt>
                <c:pt idx="116">
                  <c:v>40466.671875</c:v>
                </c:pt>
                <c:pt idx="117">
                  <c:v>40474.154513888891</c:v>
                </c:pt>
                <c:pt idx="118">
                  <c:v>40479.164930555555</c:v>
                </c:pt>
                <c:pt idx="119">
                  <c:v>40483.149305555555</c:v>
                </c:pt>
                <c:pt idx="120">
                  <c:v>40486.727430555555</c:v>
                </c:pt>
                <c:pt idx="121">
                  <c:v>40489.677083333336</c:v>
                </c:pt>
                <c:pt idx="122">
                  <c:v>40492.697916666664</c:v>
                </c:pt>
                <c:pt idx="123">
                  <c:v>40497.149305555555</c:v>
                </c:pt>
                <c:pt idx="124">
                  <c:v>40504.677083333336</c:v>
                </c:pt>
                <c:pt idx="125">
                  <c:v>40512.213541666664</c:v>
                </c:pt>
                <c:pt idx="126">
                  <c:v>40517.659722222219</c:v>
                </c:pt>
                <c:pt idx="127">
                  <c:v>40521.085069444445</c:v>
                </c:pt>
                <c:pt idx="128">
                  <c:v>40524.722222222219</c:v>
                </c:pt>
                <c:pt idx="129">
                  <c:v>40530.763888888891</c:v>
                </c:pt>
                <c:pt idx="130">
                  <c:v>40538.149305555555</c:v>
                </c:pt>
                <c:pt idx="131">
                  <c:v>40545.173611111109</c:v>
                </c:pt>
                <c:pt idx="132">
                  <c:v>40549.684027777781</c:v>
                </c:pt>
                <c:pt idx="133">
                  <c:v>40552.657986111109</c:v>
                </c:pt>
                <c:pt idx="134">
                  <c:v>40557.668402777781</c:v>
                </c:pt>
                <c:pt idx="135">
                  <c:v>40562.670138888891</c:v>
                </c:pt>
                <c:pt idx="136">
                  <c:v>40567.175347222219</c:v>
                </c:pt>
                <c:pt idx="137">
                  <c:v>40570.668402777781</c:v>
                </c:pt>
                <c:pt idx="138">
                  <c:v>40574.145833333336</c:v>
                </c:pt>
                <c:pt idx="139">
                  <c:v>40577.666666666664</c:v>
                </c:pt>
                <c:pt idx="140">
                  <c:v>40580.647569444445</c:v>
                </c:pt>
                <c:pt idx="141">
                  <c:v>40584.126736111109</c:v>
                </c:pt>
                <c:pt idx="142">
                  <c:v>40588.185763888891</c:v>
                </c:pt>
                <c:pt idx="143">
                  <c:v>40594.215277777781</c:v>
                </c:pt>
                <c:pt idx="144">
                  <c:v>40601.652777777781</c:v>
                </c:pt>
                <c:pt idx="145">
                  <c:v>40609.109375</c:v>
                </c:pt>
                <c:pt idx="146">
                  <c:v>40614.625</c:v>
                </c:pt>
                <c:pt idx="147">
                  <c:v>40618.595486111109</c:v>
                </c:pt>
                <c:pt idx="148">
                  <c:v>40622.637152777781</c:v>
                </c:pt>
                <c:pt idx="149">
                  <c:v>40625.652777777781</c:v>
                </c:pt>
                <c:pt idx="150">
                  <c:v>40629.048611111109</c:v>
                </c:pt>
                <c:pt idx="151">
                  <c:v>40636.543402777781</c:v>
                </c:pt>
                <c:pt idx="152">
                  <c:v>40643.628472222219</c:v>
                </c:pt>
                <c:pt idx="153">
                  <c:v>40646.623263888891</c:v>
                </c:pt>
                <c:pt idx="154">
                  <c:v>40650.055555555555</c:v>
                </c:pt>
                <c:pt idx="155">
                  <c:v>40656.711111111108</c:v>
                </c:pt>
                <c:pt idx="156">
                  <c:v>40661.69027777778</c:v>
                </c:pt>
                <c:pt idx="157">
                  <c:v>40665.524305555555</c:v>
                </c:pt>
                <c:pt idx="158">
                  <c:v>40672.050347222219</c:v>
                </c:pt>
                <c:pt idx="159">
                  <c:v>40678.107638888891</c:v>
                </c:pt>
                <c:pt idx="160">
                  <c:v>40682.03125</c:v>
                </c:pt>
                <c:pt idx="161">
                  <c:v>40685.472222222219</c:v>
                </c:pt>
                <c:pt idx="162">
                  <c:v>40691.116319444445</c:v>
                </c:pt>
                <c:pt idx="163">
                  <c:v>40700.184027777781</c:v>
                </c:pt>
                <c:pt idx="164">
                  <c:v>40708.161458333336</c:v>
                </c:pt>
                <c:pt idx="165">
                  <c:v>40714.673611111109</c:v>
                </c:pt>
                <c:pt idx="166">
                  <c:v>40720.659722222219</c:v>
                </c:pt>
                <c:pt idx="167">
                  <c:v>40724.131944444445</c:v>
                </c:pt>
                <c:pt idx="168">
                  <c:v>40728.637152777781</c:v>
                </c:pt>
                <c:pt idx="169">
                  <c:v>40734.154513888891</c:v>
                </c:pt>
                <c:pt idx="170">
                  <c:v>40738.15625</c:v>
                </c:pt>
                <c:pt idx="171">
                  <c:v>40742.673611111109</c:v>
                </c:pt>
                <c:pt idx="172">
                  <c:v>40749.182291666664</c:v>
                </c:pt>
                <c:pt idx="173">
                  <c:v>40755.680555555555</c:v>
                </c:pt>
                <c:pt idx="174">
                  <c:v>40760.141319444447</c:v>
                </c:pt>
                <c:pt idx="175">
                  <c:v>40764.118055555555</c:v>
                </c:pt>
                <c:pt idx="176">
                  <c:v>40770.145833333336</c:v>
                </c:pt>
                <c:pt idx="177">
                  <c:v>40805.131944444445</c:v>
                </c:pt>
                <c:pt idx="178">
                  <c:v>40812.140625</c:v>
                </c:pt>
                <c:pt idx="179">
                  <c:v>40819.137152777781</c:v>
                </c:pt>
                <c:pt idx="180">
                  <c:v>40829.668402777781</c:v>
                </c:pt>
                <c:pt idx="181">
                  <c:v>40839.145833333336</c:v>
                </c:pt>
                <c:pt idx="182">
                  <c:v>40847.175347222219</c:v>
                </c:pt>
                <c:pt idx="183">
                  <c:v>40854.152777777781</c:v>
                </c:pt>
                <c:pt idx="184">
                  <c:v>40864.638888888891</c:v>
                </c:pt>
                <c:pt idx="185">
                  <c:v>40875.130208333336</c:v>
                </c:pt>
                <c:pt idx="186">
                  <c:v>40882.630208333336</c:v>
                </c:pt>
                <c:pt idx="187">
                  <c:v>40892.159722222219</c:v>
                </c:pt>
                <c:pt idx="188">
                  <c:v>40898.642361111109</c:v>
                </c:pt>
                <c:pt idx="189">
                  <c:v>40902.649305555555</c:v>
                </c:pt>
                <c:pt idx="190">
                  <c:v>40913.15625</c:v>
                </c:pt>
                <c:pt idx="191">
                  <c:v>40918.133680555555</c:v>
                </c:pt>
                <c:pt idx="192">
                  <c:v>40924.619791666672</c:v>
                </c:pt>
                <c:pt idx="193">
                  <c:v>40931.133680555555</c:v>
                </c:pt>
                <c:pt idx="194">
                  <c:v>40938.231249999997</c:v>
                </c:pt>
                <c:pt idx="195">
                  <c:v>40948.223958333328</c:v>
                </c:pt>
                <c:pt idx="196">
                  <c:v>40959.59652777778</c:v>
                </c:pt>
                <c:pt idx="197">
                  <c:v>40970.127777777772</c:v>
                </c:pt>
                <c:pt idx="198">
                  <c:v>40979.138888888891</c:v>
                </c:pt>
                <c:pt idx="199">
                  <c:v>40986.121527777781</c:v>
                </c:pt>
                <c:pt idx="200">
                  <c:v>40993.138888888891</c:v>
                </c:pt>
                <c:pt idx="201">
                  <c:v>41000.611111111109</c:v>
                </c:pt>
                <c:pt idx="202">
                  <c:v>41007.602430555555</c:v>
                </c:pt>
                <c:pt idx="203">
                  <c:v>41014.125</c:v>
                </c:pt>
                <c:pt idx="204">
                  <c:v>41024.633680555555</c:v>
                </c:pt>
                <c:pt idx="205">
                  <c:v>41038.625</c:v>
                </c:pt>
                <c:pt idx="206">
                  <c:v>41049.118055555555</c:v>
                </c:pt>
                <c:pt idx="207">
                  <c:v>41059.621527777781</c:v>
                </c:pt>
                <c:pt idx="208">
                  <c:v>41070.128472222219</c:v>
                </c:pt>
                <c:pt idx="209">
                  <c:v>41077.138888888891</c:v>
                </c:pt>
                <c:pt idx="210">
                  <c:v>41084.164930555562</c:v>
                </c:pt>
                <c:pt idx="211">
                  <c:v>41091.163194444445</c:v>
                </c:pt>
              </c:numCache>
            </c:numRef>
          </c:cat>
          <c:val>
            <c:numRef>
              <c:f>Resultados!$G$6:$G$217</c:f>
              <c:numCache>
                <c:formatCode>0</c:formatCode>
                <c:ptCount val="212"/>
                <c:pt idx="0">
                  <c:v>59.520431071768186</c:v>
                </c:pt>
                <c:pt idx="1">
                  <c:v>53.69003448002551</c:v>
                </c:pt>
                <c:pt idx="2">
                  <c:v>53.621199918075703</c:v>
                </c:pt>
                <c:pt idx="3">
                  <c:v>49.671272682201774</c:v>
                </c:pt>
                <c:pt idx="4">
                  <c:v>71.944673660001683</c:v>
                </c:pt>
                <c:pt idx="5">
                  <c:v>84.448998559654228</c:v>
                </c:pt>
                <c:pt idx="6">
                  <c:v>109.07083024500224</c:v>
                </c:pt>
                <c:pt idx="7">
                  <c:v>45.175931971768797</c:v>
                </c:pt>
                <c:pt idx="8">
                  <c:v>62.774578441101546</c:v>
                </c:pt>
                <c:pt idx="9">
                  <c:v>74.30350172463217</c:v>
                </c:pt>
                <c:pt idx="10">
                  <c:v>75.37083426407564</c:v>
                </c:pt>
                <c:pt idx="11">
                  <c:v>57.265472107255007</c:v>
                </c:pt>
                <c:pt idx="12">
                  <c:v>58.993710176996458</c:v>
                </c:pt>
                <c:pt idx="13">
                  <c:v>71.735778244217755</c:v>
                </c:pt>
                <c:pt idx="14">
                  <c:v>37.528166207843697</c:v>
                </c:pt>
                <c:pt idx="15">
                  <c:v>49.479437494588232</c:v>
                </c:pt>
                <c:pt idx="16">
                  <c:v>54.931094871629256</c:v>
                </c:pt>
                <c:pt idx="17">
                  <c:v>40.027524570983161</c:v>
                </c:pt>
                <c:pt idx="18">
                  <c:v>73.27463896476992</c:v>
                </c:pt>
                <c:pt idx="19">
                  <c:v>37.686562551436921</c:v>
                </c:pt>
                <c:pt idx="20">
                  <c:v>51.79713434138587</c:v>
                </c:pt>
                <c:pt idx="21">
                  <c:v>33.736563869151524</c:v>
                </c:pt>
                <c:pt idx="22">
                  <c:v>47.833842610654393</c:v>
                </c:pt>
                <c:pt idx="23">
                  <c:v>44.909749936448719</c:v>
                </c:pt>
                <c:pt idx="24">
                  <c:v>61.278817896143281</c:v>
                </c:pt>
                <c:pt idx="25">
                  <c:v>39.391348039279464</c:v>
                </c:pt>
                <c:pt idx="26">
                  <c:v>46.405334830147687</c:v>
                </c:pt>
                <c:pt idx="27">
                  <c:v>60.637179500868406</c:v>
                </c:pt>
                <c:pt idx="28">
                  <c:v>58.334223662036784</c:v>
                </c:pt>
                <c:pt idx="29">
                  <c:v>56.168875033202681</c:v>
                </c:pt>
                <c:pt idx="30">
                  <c:v>69.263040755389099</c:v>
                </c:pt>
                <c:pt idx="31">
                  <c:v>45.303482110964787</c:v>
                </c:pt>
                <c:pt idx="32">
                  <c:v>53.285483969332496</c:v>
                </c:pt>
                <c:pt idx="33">
                  <c:v>60.067527366880384</c:v>
                </c:pt>
                <c:pt idx="34">
                  <c:v>49.737029659300902</c:v>
                </c:pt>
                <c:pt idx="35">
                  <c:v>67.964302570003497</c:v>
                </c:pt>
                <c:pt idx="36">
                  <c:v>76.22305139270216</c:v>
                </c:pt>
                <c:pt idx="37">
                  <c:v>69.585921499124723</c:v>
                </c:pt>
                <c:pt idx="38">
                  <c:v>55.813603669323903</c:v>
                </c:pt>
                <c:pt idx="41">
                  <c:v>48.165041336681149</c:v>
                </c:pt>
                <c:pt idx="42">
                  <c:v>40.968768019260757</c:v>
                </c:pt>
                <c:pt idx="44">
                  <c:v>40.709126709388457</c:v>
                </c:pt>
                <c:pt idx="45">
                  <c:v>86.638644440740734</c:v>
                </c:pt>
                <c:pt idx="46">
                  <c:v>91.224510033543382</c:v>
                </c:pt>
                <c:pt idx="47">
                  <c:v>73.708944505913024</c:v>
                </c:pt>
                <c:pt idx="48">
                  <c:v>78.767212815853753</c:v>
                </c:pt>
                <c:pt idx="49">
                  <c:v>84.066001520147609</c:v>
                </c:pt>
                <c:pt idx="50">
                  <c:v>82.975127654920499</c:v>
                </c:pt>
                <c:pt idx="51">
                  <c:v>86.119542170979543</c:v>
                </c:pt>
                <c:pt idx="52">
                  <c:v>70.807006198191274</c:v>
                </c:pt>
                <c:pt idx="53">
                  <c:v>71.053528937786666</c:v>
                </c:pt>
                <c:pt idx="54">
                  <c:v>85.481967604111759</c:v>
                </c:pt>
                <c:pt idx="55">
                  <c:v>86.213178414467549</c:v>
                </c:pt>
                <c:pt idx="56">
                  <c:v>54.71903797237151</c:v>
                </c:pt>
                <c:pt idx="57">
                  <c:v>27.243595867636312</c:v>
                </c:pt>
                <c:pt idx="58">
                  <c:v>34.277647869185529</c:v>
                </c:pt>
                <c:pt idx="59">
                  <c:v>37.519154903728946</c:v>
                </c:pt>
                <c:pt idx="60">
                  <c:v>48.782005146807599</c:v>
                </c:pt>
                <c:pt idx="61">
                  <c:v>71.864301275733752</c:v>
                </c:pt>
                <c:pt idx="62">
                  <c:v>92.582408098230303</c:v>
                </c:pt>
                <c:pt idx="63">
                  <c:v>73.211098363372002</c:v>
                </c:pt>
                <c:pt idx="64">
                  <c:v>46.558619438529462</c:v>
                </c:pt>
                <c:pt idx="65">
                  <c:v>72.404610005383915</c:v>
                </c:pt>
                <c:pt idx="66">
                  <c:v>54.059711444716157</c:v>
                </c:pt>
                <c:pt idx="67">
                  <c:v>81.112194193745168</c:v>
                </c:pt>
                <c:pt idx="68">
                  <c:v>39.299492197171446</c:v>
                </c:pt>
                <c:pt idx="69">
                  <c:v>39.455082950320239</c:v>
                </c:pt>
                <c:pt idx="70">
                  <c:v>36.522264869888346</c:v>
                </c:pt>
                <c:pt idx="71">
                  <c:v>42.605916545708105</c:v>
                </c:pt>
                <c:pt idx="72">
                  <c:v>69.18850488248961</c:v>
                </c:pt>
                <c:pt idx="73">
                  <c:v>39.865771954035296</c:v>
                </c:pt>
                <c:pt idx="74">
                  <c:v>56.314230181172832</c:v>
                </c:pt>
                <c:pt idx="75">
                  <c:v>29.843400858683108</c:v>
                </c:pt>
                <c:pt idx="76">
                  <c:v>45.804339610030858</c:v>
                </c:pt>
                <c:pt idx="77">
                  <c:v>44.380892243933701</c:v>
                </c:pt>
                <c:pt idx="78">
                  <c:v>23.922794447385265</c:v>
                </c:pt>
                <c:pt idx="79">
                  <c:v>25.831982276309635</c:v>
                </c:pt>
                <c:pt idx="80">
                  <c:v>32.659945094672096</c:v>
                </c:pt>
                <c:pt idx="81">
                  <c:v>30.43975469299906</c:v>
                </c:pt>
                <c:pt idx="82">
                  <c:v>25.210892857794377</c:v>
                </c:pt>
                <c:pt idx="83">
                  <c:v>26.664277032224692</c:v>
                </c:pt>
                <c:pt idx="84">
                  <c:v>22.856413863655803</c:v>
                </c:pt>
                <c:pt idx="85">
                  <c:v>30.566338525288742</c:v>
                </c:pt>
                <c:pt idx="86">
                  <c:v>32.216388102832639</c:v>
                </c:pt>
                <c:pt idx="87">
                  <c:v>38.168755327191825</c:v>
                </c:pt>
                <c:pt idx="88">
                  <c:v>28.763789991825874</c:v>
                </c:pt>
                <c:pt idx="89">
                  <c:v>60.874673069512468</c:v>
                </c:pt>
                <c:pt idx="90">
                  <c:v>42.629626125212013</c:v>
                </c:pt>
                <c:pt idx="91">
                  <c:v>31.045303201812725</c:v>
                </c:pt>
                <c:pt idx="92">
                  <c:v>24.379819382249149</c:v>
                </c:pt>
                <c:pt idx="93">
                  <c:v>39.44227394763994</c:v>
                </c:pt>
                <c:pt idx="94">
                  <c:v>57.837577522707797</c:v>
                </c:pt>
                <c:pt idx="95">
                  <c:v>62.243261930026101</c:v>
                </c:pt>
                <c:pt idx="96">
                  <c:v>44.116654508128953</c:v>
                </c:pt>
                <c:pt idx="97">
                  <c:v>42.499555695282972</c:v>
                </c:pt>
                <c:pt idx="98">
                  <c:v>34.242244312846992</c:v>
                </c:pt>
                <c:pt idx="99">
                  <c:v>39.81775127506377</c:v>
                </c:pt>
                <c:pt idx="100">
                  <c:v>30.022372237241427</c:v>
                </c:pt>
                <c:pt idx="101">
                  <c:v>34.462331813212515</c:v>
                </c:pt>
                <c:pt idx="102">
                  <c:v>21.069651922101894</c:v>
                </c:pt>
                <c:pt idx="103">
                  <c:v>8.3688026591027711</c:v>
                </c:pt>
                <c:pt idx="104">
                  <c:v>6.5265524057334146</c:v>
                </c:pt>
                <c:pt idx="105">
                  <c:v>17.637467308133246</c:v>
                </c:pt>
                <c:pt idx="106">
                  <c:v>12.320414818368285</c:v>
                </c:pt>
                <c:pt idx="107">
                  <c:v>8.5121660182484984</c:v>
                </c:pt>
                <c:pt idx="108">
                  <c:v>11.967392630691078</c:v>
                </c:pt>
                <c:pt idx="109">
                  <c:v>9.4053478757944387</c:v>
                </c:pt>
                <c:pt idx="110">
                  <c:v>16.575566940220519</c:v>
                </c:pt>
                <c:pt idx="111">
                  <c:v>16.941592148168812</c:v>
                </c:pt>
                <c:pt idx="112">
                  <c:v>6.6169894687310462</c:v>
                </c:pt>
                <c:pt idx="113">
                  <c:v>10.029811849676271</c:v>
                </c:pt>
                <c:pt idx="114">
                  <c:v>28.56954743645008</c:v>
                </c:pt>
                <c:pt idx="115">
                  <c:v>17.322238301922937</c:v>
                </c:pt>
                <c:pt idx="116">
                  <c:v>11.680822332198026</c:v>
                </c:pt>
                <c:pt idx="117">
                  <c:v>11.676270103515542</c:v>
                </c:pt>
                <c:pt idx="118">
                  <c:v>19.971766416943275</c:v>
                </c:pt>
                <c:pt idx="119">
                  <c:v>17.027851559029955</c:v>
                </c:pt>
                <c:pt idx="120">
                  <c:v>36.337912252379816</c:v>
                </c:pt>
                <c:pt idx="121">
                  <c:v>22.443923559672637</c:v>
                </c:pt>
                <c:pt idx="122">
                  <c:v>42.266591774180363</c:v>
                </c:pt>
                <c:pt idx="123">
                  <c:v>41.560049089995601</c:v>
                </c:pt>
                <c:pt idx="124">
                  <c:v>44.390994618906923</c:v>
                </c:pt>
                <c:pt idx="125">
                  <c:v>49.999939390674967</c:v>
                </c:pt>
                <c:pt idx="126">
                  <c:v>34.613420545325013</c:v>
                </c:pt>
                <c:pt idx="127">
                  <c:v>24.728050830573416</c:v>
                </c:pt>
                <c:pt idx="128">
                  <c:v>30.793145371374578</c:v>
                </c:pt>
                <c:pt idx="129">
                  <c:v>27.887745770729683</c:v>
                </c:pt>
                <c:pt idx="130">
                  <c:v>39.025308016782382</c:v>
                </c:pt>
                <c:pt idx="131">
                  <c:v>40.615256746323396</c:v>
                </c:pt>
                <c:pt idx="132">
                  <c:v>30.155704199200034</c:v>
                </c:pt>
                <c:pt idx="133">
                  <c:v>30.429549230072023</c:v>
                </c:pt>
                <c:pt idx="134">
                  <c:v>37.383723184446659</c:v>
                </c:pt>
                <c:pt idx="135">
                  <c:v>37.266460812383855</c:v>
                </c:pt>
                <c:pt idx="136">
                  <c:v>30.60695716782978</c:v>
                </c:pt>
                <c:pt idx="137">
                  <c:v>59.246476545376893</c:v>
                </c:pt>
                <c:pt idx="138">
                  <c:v>11.057410553654629</c:v>
                </c:pt>
                <c:pt idx="139">
                  <c:v>18.139542246651136</c:v>
                </c:pt>
                <c:pt idx="140">
                  <c:v>31.124085595753918</c:v>
                </c:pt>
                <c:pt idx="141">
                  <c:v>19.395472699893681</c:v>
                </c:pt>
                <c:pt idx="142">
                  <c:v>13.410547606102634</c:v>
                </c:pt>
                <c:pt idx="143">
                  <c:v>59.482516422543632</c:v>
                </c:pt>
                <c:pt idx="144">
                  <c:v>79.857863687376593</c:v>
                </c:pt>
                <c:pt idx="145">
                  <c:v>54.398279101295621</c:v>
                </c:pt>
                <c:pt idx="146">
                  <c:v>45.043842201509996</c:v>
                </c:pt>
                <c:pt idx="147">
                  <c:v>44.506075834254716</c:v>
                </c:pt>
                <c:pt idx="148">
                  <c:v>33.54194933972942</c:v>
                </c:pt>
                <c:pt idx="149">
                  <c:v>29.135370668373724</c:v>
                </c:pt>
                <c:pt idx="150">
                  <c:v>64.652664579206473</c:v>
                </c:pt>
                <c:pt idx="151">
                  <c:v>60.63048032081057</c:v>
                </c:pt>
                <c:pt idx="152">
                  <c:v>33.17286486883544</c:v>
                </c:pt>
                <c:pt idx="153">
                  <c:v>81.783460781753277</c:v>
                </c:pt>
                <c:pt idx="154">
                  <c:v>36.724542900715392</c:v>
                </c:pt>
                <c:pt idx="155">
                  <c:v>33.801793567610794</c:v>
                </c:pt>
                <c:pt idx="156">
                  <c:v>50.985067449858796</c:v>
                </c:pt>
                <c:pt idx="157">
                  <c:v>8.5299926443961347</c:v>
                </c:pt>
                <c:pt idx="158">
                  <c:v>32.15670996920786</c:v>
                </c:pt>
                <c:pt idx="159">
                  <c:v>42.550400521034447</c:v>
                </c:pt>
                <c:pt idx="160">
                  <c:v>23.601822048607453</c:v>
                </c:pt>
                <c:pt idx="161">
                  <c:v>52.868941600630514</c:v>
                </c:pt>
                <c:pt idx="162">
                  <c:v>35.656652323958262</c:v>
                </c:pt>
                <c:pt idx="163">
                  <c:v>31.687890999893938</c:v>
                </c:pt>
                <c:pt idx="164">
                  <c:v>37.15413729659322</c:v>
                </c:pt>
                <c:pt idx="165">
                  <c:v>47.769458592320738</c:v>
                </c:pt>
                <c:pt idx="166">
                  <c:v>36.035922656690822</c:v>
                </c:pt>
                <c:pt idx="167">
                  <c:v>37.355442294064794</c:v>
                </c:pt>
                <c:pt idx="168">
                  <c:v>57.453252697601187</c:v>
                </c:pt>
                <c:pt idx="169">
                  <c:v>48.67490697268628</c:v>
                </c:pt>
                <c:pt idx="170">
                  <c:v>27.263640459018067</c:v>
                </c:pt>
                <c:pt idx="171">
                  <c:v>47.117769192407067</c:v>
                </c:pt>
                <c:pt idx="172">
                  <c:v>42.428594688127426</c:v>
                </c:pt>
                <c:pt idx="173">
                  <c:v>26.153622648721843</c:v>
                </c:pt>
                <c:pt idx="174">
                  <c:v>35.02297310012333</c:v>
                </c:pt>
                <c:pt idx="175">
                  <c:v>36.304973252071491</c:v>
                </c:pt>
                <c:pt idx="176">
                  <c:v>36.584996151861063</c:v>
                </c:pt>
                <c:pt idx="177">
                  <c:v>23.524301749216043</c:v>
                </c:pt>
                <c:pt idx="178">
                  <c:v>6.1145571685050779</c:v>
                </c:pt>
                <c:pt idx="179">
                  <c:v>25.556329502464475</c:v>
                </c:pt>
                <c:pt idx="180">
                  <c:v>25.870446461060958</c:v>
                </c:pt>
                <c:pt idx="181">
                  <c:v>52.305083649074824</c:v>
                </c:pt>
                <c:pt idx="182">
                  <c:v>37.355081565417862</c:v>
                </c:pt>
                <c:pt idx="183">
                  <c:v>58.077020940871016</c:v>
                </c:pt>
                <c:pt idx="184">
                  <c:v>14.160403694734272</c:v>
                </c:pt>
                <c:pt idx="185">
                  <c:v>11.637231610968335</c:v>
                </c:pt>
                <c:pt idx="186">
                  <c:v>52.091651185511921</c:v>
                </c:pt>
                <c:pt idx="187">
                  <c:v>39.847667963308673</c:v>
                </c:pt>
                <c:pt idx="188">
                  <c:v>45.292629321194532</c:v>
                </c:pt>
                <c:pt idx="189">
                  <c:v>48.140089920119344</c:v>
                </c:pt>
                <c:pt idx="190">
                  <c:v>71.625406059910745</c:v>
                </c:pt>
                <c:pt idx="191">
                  <c:v>113.75676436927743</c:v>
                </c:pt>
                <c:pt idx="192">
                  <c:v>84.802700424388348</c:v>
                </c:pt>
                <c:pt idx="193">
                  <c:v>82.00930526350426</c:v>
                </c:pt>
                <c:pt idx="194">
                  <c:v>70.185179376527557</c:v>
                </c:pt>
                <c:pt idx="195">
                  <c:v>79.291936516288487</c:v>
                </c:pt>
                <c:pt idx="196">
                  <c:v>44.390216911741007</c:v>
                </c:pt>
                <c:pt idx="197">
                  <c:v>51.540216396116875</c:v>
                </c:pt>
                <c:pt idx="198">
                  <c:v>54.907985489618873</c:v>
                </c:pt>
                <c:pt idx="199">
                  <c:v>55.676026201138065</c:v>
                </c:pt>
                <c:pt idx="200">
                  <c:v>46.417714425215536</c:v>
                </c:pt>
                <c:pt idx="201">
                  <c:v>40.548035277111083</c:v>
                </c:pt>
                <c:pt idx="202">
                  <c:v>40.8968515319593</c:v>
                </c:pt>
                <c:pt idx="203">
                  <c:v>43.004636584335515</c:v>
                </c:pt>
                <c:pt idx="204">
                  <c:v>20.254096805878547</c:v>
                </c:pt>
                <c:pt idx="205">
                  <c:v>36.555905031739861</c:v>
                </c:pt>
                <c:pt idx="206">
                  <c:v>46.198777797392886</c:v>
                </c:pt>
                <c:pt idx="207">
                  <c:v>40.333843351077768</c:v>
                </c:pt>
                <c:pt idx="208">
                  <c:v>53.650617496873551</c:v>
                </c:pt>
                <c:pt idx="209">
                  <c:v>44.006313858916037</c:v>
                </c:pt>
                <c:pt idx="210">
                  <c:v>42.293502755602681</c:v>
                </c:pt>
                <c:pt idx="211">
                  <c:v>61.294455814915985</c:v>
                </c:pt>
              </c:numCache>
            </c:numRef>
          </c:val>
        </c:ser>
        <c:ser>
          <c:idx val="0"/>
          <c:order val="1"/>
          <c:tx>
            <c:v>Fine</c:v>
          </c:tx>
          <c:spPr>
            <a:solidFill>
              <a:srgbClr val="00B050"/>
            </a:solidFill>
            <a:ln>
              <a:noFill/>
            </a:ln>
          </c:spPr>
          <c:invertIfNegative val="0"/>
          <c:cat>
            <c:numRef>
              <c:f>Resultados!$B$6:$B$217</c:f>
              <c:numCache>
                <c:formatCode>[$-409]d/mmm/yy;@</c:formatCode>
                <c:ptCount val="212"/>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39659.881250000006</c:v>
                </c:pt>
                <c:pt idx="38">
                  <c:v>39663.353472222225</c:v>
                </c:pt>
                <c:pt idx="39">
                  <c:v>39666.814236111109</c:v>
                </c:pt>
                <c:pt idx="40">
                  <c:v>39673.90347222222</c:v>
                </c:pt>
                <c:pt idx="41">
                  <c:v>39679.083680555559</c:v>
                </c:pt>
                <c:pt idx="42">
                  <c:v>39682.663888888885</c:v>
                </c:pt>
                <c:pt idx="43">
                  <c:v>39684.657291666663</c:v>
                </c:pt>
                <c:pt idx="44">
                  <c:v>39689.559722222228</c:v>
                </c:pt>
                <c:pt idx="45">
                  <c:v>39696.970833333333</c:v>
                </c:pt>
                <c:pt idx="46">
                  <c:v>39701.824999999997</c:v>
                </c:pt>
                <c:pt idx="47">
                  <c:v>39705.926388888889</c:v>
                </c:pt>
                <c:pt idx="48">
                  <c:v>39709.467013888891</c:v>
                </c:pt>
                <c:pt idx="49">
                  <c:v>39712.392361111109</c:v>
                </c:pt>
                <c:pt idx="50">
                  <c:v>39715.864583333336</c:v>
                </c:pt>
                <c:pt idx="51">
                  <c:v>39719.355902777781</c:v>
                </c:pt>
                <c:pt idx="52">
                  <c:v>39722.875</c:v>
                </c:pt>
                <c:pt idx="53">
                  <c:v>39726.404513888891</c:v>
                </c:pt>
                <c:pt idx="54">
                  <c:v>40167.644097222219</c:v>
                </c:pt>
                <c:pt idx="55">
                  <c:v>40173.194444444445</c:v>
                </c:pt>
                <c:pt idx="56">
                  <c:v>40180.203125</c:v>
                </c:pt>
                <c:pt idx="57">
                  <c:v>40184.710069444445</c:v>
                </c:pt>
                <c:pt idx="58">
                  <c:v>40188.251736111109</c:v>
                </c:pt>
                <c:pt idx="59">
                  <c:v>40192.194444444445</c:v>
                </c:pt>
                <c:pt idx="60">
                  <c:v>40195.637152777781</c:v>
                </c:pt>
                <c:pt idx="61">
                  <c:v>40199.150347222225</c:v>
                </c:pt>
                <c:pt idx="62">
                  <c:v>40202.622569444444</c:v>
                </c:pt>
                <c:pt idx="63">
                  <c:v>40206.158333333333</c:v>
                </c:pt>
                <c:pt idx="64">
                  <c:v>40209.671527777777</c:v>
                </c:pt>
                <c:pt idx="65">
                  <c:v>40213.127083333333</c:v>
                </c:pt>
                <c:pt idx="66">
                  <c:v>40216.613888888889</c:v>
                </c:pt>
                <c:pt idx="67">
                  <c:v>40220.133680555555</c:v>
                </c:pt>
                <c:pt idx="68">
                  <c:v>40224.660416666666</c:v>
                </c:pt>
                <c:pt idx="69">
                  <c:v>40230.652777777781</c:v>
                </c:pt>
                <c:pt idx="70">
                  <c:v>40234.712847222225</c:v>
                </c:pt>
                <c:pt idx="71">
                  <c:v>40238.699652777781</c:v>
                </c:pt>
                <c:pt idx="72">
                  <c:v>40244.206597222219</c:v>
                </c:pt>
                <c:pt idx="73">
                  <c:v>40247.661805555559</c:v>
                </c:pt>
                <c:pt idx="74">
                  <c:v>40251.614236111112</c:v>
                </c:pt>
                <c:pt idx="75">
                  <c:v>40255.64340277778</c:v>
                </c:pt>
                <c:pt idx="76">
                  <c:v>40258.645833333336</c:v>
                </c:pt>
                <c:pt idx="77">
                  <c:v>40262.169444444444</c:v>
                </c:pt>
                <c:pt idx="78">
                  <c:v>40265.681944444441</c:v>
                </c:pt>
                <c:pt idx="79">
                  <c:v>40268.655902777777</c:v>
                </c:pt>
                <c:pt idx="80">
                  <c:v>40272.217013888891</c:v>
                </c:pt>
                <c:pt idx="81">
                  <c:v>40276.240972222222</c:v>
                </c:pt>
                <c:pt idx="82">
                  <c:v>40283.159722222219</c:v>
                </c:pt>
                <c:pt idx="83">
                  <c:v>40288.153124999997</c:v>
                </c:pt>
                <c:pt idx="84">
                  <c:v>40293.597222222219</c:v>
                </c:pt>
                <c:pt idx="85">
                  <c:v>40297.125</c:v>
                </c:pt>
                <c:pt idx="86">
                  <c:v>40301.677083333336</c:v>
                </c:pt>
                <c:pt idx="87">
                  <c:v>40307.180555555555</c:v>
                </c:pt>
                <c:pt idx="88">
                  <c:v>40310.644097222219</c:v>
                </c:pt>
                <c:pt idx="89">
                  <c:v>40314.116319444445</c:v>
                </c:pt>
                <c:pt idx="90">
                  <c:v>40318.119791666664</c:v>
                </c:pt>
                <c:pt idx="91">
                  <c:v>40323.154513888891</c:v>
                </c:pt>
                <c:pt idx="92">
                  <c:v>40328.65625</c:v>
                </c:pt>
                <c:pt idx="93">
                  <c:v>40332.126736111109</c:v>
                </c:pt>
                <c:pt idx="94">
                  <c:v>40335.635416666664</c:v>
                </c:pt>
                <c:pt idx="95">
                  <c:v>40339.152083333334</c:v>
                </c:pt>
                <c:pt idx="96">
                  <c:v>40342.203125</c:v>
                </c:pt>
                <c:pt idx="97">
                  <c:v>40345.6875</c:v>
                </c:pt>
                <c:pt idx="98">
                  <c:v>40349.696180555555</c:v>
                </c:pt>
                <c:pt idx="99">
                  <c:v>40355.194444444445</c:v>
                </c:pt>
                <c:pt idx="100">
                  <c:v>40361.640625</c:v>
                </c:pt>
                <c:pt idx="101">
                  <c:v>40366.652777777781</c:v>
                </c:pt>
                <c:pt idx="102">
                  <c:v>40409.673611111109</c:v>
                </c:pt>
                <c:pt idx="103">
                  <c:v>40412.65625</c:v>
                </c:pt>
                <c:pt idx="104">
                  <c:v>40417.670138888891</c:v>
                </c:pt>
                <c:pt idx="105">
                  <c:v>40422.204861111109</c:v>
                </c:pt>
                <c:pt idx="106">
                  <c:v>40426.685763888891</c:v>
                </c:pt>
                <c:pt idx="107">
                  <c:v>40430.65625</c:v>
                </c:pt>
                <c:pt idx="108">
                  <c:v>40433.659722222219</c:v>
                </c:pt>
                <c:pt idx="109">
                  <c:v>40437.185763888891</c:v>
                </c:pt>
                <c:pt idx="110">
                  <c:v>40440.671875</c:v>
                </c:pt>
                <c:pt idx="111">
                  <c:v>40444.130208333336</c:v>
                </c:pt>
                <c:pt idx="112">
                  <c:v>40447.651041666664</c:v>
                </c:pt>
                <c:pt idx="113">
                  <c:v>40453.197916666664</c:v>
                </c:pt>
                <c:pt idx="114">
                  <c:v>40458.170138888891</c:v>
                </c:pt>
                <c:pt idx="115">
                  <c:v>40461.15625</c:v>
                </c:pt>
                <c:pt idx="116">
                  <c:v>40466.671875</c:v>
                </c:pt>
                <c:pt idx="117">
                  <c:v>40474.154513888891</c:v>
                </c:pt>
                <c:pt idx="118">
                  <c:v>40479.164930555555</c:v>
                </c:pt>
                <c:pt idx="119">
                  <c:v>40483.149305555555</c:v>
                </c:pt>
                <c:pt idx="120">
                  <c:v>40486.727430555555</c:v>
                </c:pt>
                <c:pt idx="121">
                  <c:v>40489.677083333336</c:v>
                </c:pt>
                <c:pt idx="122">
                  <c:v>40492.697916666664</c:v>
                </c:pt>
                <c:pt idx="123">
                  <c:v>40497.149305555555</c:v>
                </c:pt>
                <c:pt idx="124">
                  <c:v>40504.677083333336</c:v>
                </c:pt>
                <c:pt idx="125">
                  <c:v>40512.213541666664</c:v>
                </c:pt>
                <c:pt idx="126">
                  <c:v>40517.659722222219</c:v>
                </c:pt>
                <c:pt idx="127">
                  <c:v>40521.085069444445</c:v>
                </c:pt>
                <c:pt idx="128">
                  <c:v>40524.722222222219</c:v>
                </c:pt>
                <c:pt idx="129">
                  <c:v>40530.763888888891</c:v>
                </c:pt>
                <c:pt idx="130">
                  <c:v>40538.149305555555</c:v>
                </c:pt>
                <c:pt idx="131">
                  <c:v>40545.173611111109</c:v>
                </c:pt>
                <c:pt idx="132">
                  <c:v>40549.684027777781</c:v>
                </c:pt>
                <c:pt idx="133">
                  <c:v>40552.657986111109</c:v>
                </c:pt>
                <c:pt idx="134">
                  <c:v>40557.668402777781</c:v>
                </c:pt>
                <c:pt idx="135">
                  <c:v>40562.670138888891</c:v>
                </c:pt>
                <c:pt idx="136">
                  <c:v>40567.175347222219</c:v>
                </c:pt>
                <c:pt idx="137">
                  <c:v>40570.668402777781</c:v>
                </c:pt>
                <c:pt idx="138">
                  <c:v>40574.145833333336</c:v>
                </c:pt>
                <c:pt idx="139">
                  <c:v>40577.666666666664</c:v>
                </c:pt>
                <c:pt idx="140">
                  <c:v>40580.647569444445</c:v>
                </c:pt>
                <c:pt idx="141">
                  <c:v>40584.126736111109</c:v>
                </c:pt>
                <c:pt idx="142">
                  <c:v>40588.185763888891</c:v>
                </c:pt>
                <c:pt idx="143">
                  <c:v>40594.215277777781</c:v>
                </c:pt>
                <c:pt idx="144">
                  <c:v>40601.652777777781</c:v>
                </c:pt>
                <c:pt idx="145">
                  <c:v>40609.109375</c:v>
                </c:pt>
                <c:pt idx="146">
                  <c:v>40614.625</c:v>
                </c:pt>
                <c:pt idx="147">
                  <c:v>40618.595486111109</c:v>
                </c:pt>
                <c:pt idx="148">
                  <c:v>40622.637152777781</c:v>
                </c:pt>
                <c:pt idx="149">
                  <c:v>40625.652777777781</c:v>
                </c:pt>
                <c:pt idx="150">
                  <c:v>40629.048611111109</c:v>
                </c:pt>
                <c:pt idx="151">
                  <c:v>40636.543402777781</c:v>
                </c:pt>
                <c:pt idx="152">
                  <c:v>40643.628472222219</c:v>
                </c:pt>
                <c:pt idx="153">
                  <c:v>40646.623263888891</c:v>
                </c:pt>
                <c:pt idx="154">
                  <c:v>40650.055555555555</c:v>
                </c:pt>
                <c:pt idx="155">
                  <c:v>40656.711111111108</c:v>
                </c:pt>
                <c:pt idx="156">
                  <c:v>40661.69027777778</c:v>
                </c:pt>
                <c:pt idx="157">
                  <c:v>40665.524305555555</c:v>
                </c:pt>
                <c:pt idx="158">
                  <c:v>40672.050347222219</c:v>
                </c:pt>
                <c:pt idx="159">
                  <c:v>40678.107638888891</c:v>
                </c:pt>
                <c:pt idx="160">
                  <c:v>40682.03125</c:v>
                </c:pt>
                <c:pt idx="161">
                  <c:v>40685.472222222219</c:v>
                </c:pt>
                <c:pt idx="162">
                  <c:v>40691.116319444445</c:v>
                </c:pt>
                <c:pt idx="163">
                  <c:v>40700.184027777781</c:v>
                </c:pt>
                <c:pt idx="164">
                  <c:v>40708.161458333336</c:v>
                </c:pt>
                <c:pt idx="165">
                  <c:v>40714.673611111109</c:v>
                </c:pt>
                <c:pt idx="166">
                  <c:v>40720.659722222219</c:v>
                </c:pt>
                <c:pt idx="167">
                  <c:v>40724.131944444445</c:v>
                </c:pt>
                <c:pt idx="168">
                  <c:v>40728.637152777781</c:v>
                </c:pt>
                <c:pt idx="169">
                  <c:v>40734.154513888891</c:v>
                </c:pt>
                <c:pt idx="170">
                  <c:v>40738.15625</c:v>
                </c:pt>
                <c:pt idx="171">
                  <c:v>40742.673611111109</c:v>
                </c:pt>
                <c:pt idx="172">
                  <c:v>40749.182291666664</c:v>
                </c:pt>
                <c:pt idx="173">
                  <c:v>40755.680555555555</c:v>
                </c:pt>
                <c:pt idx="174">
                  <c:v>40760.141319444447</c:v>
                </c:pt>
                <c:pt idx="175">
                  <c:v>40764.118055555555</c:v>
                </c:pt>
                <c:pt idx="176">
                  <c:v>40770.145833333336</c:v>
                </c:pt>
                <c:pt idx="177">
                  <c:v>40805.131944444445</c:v>
                </c:pt>
                <c:pt idx="178">
                  <c:v>40812.140625</c:v>
                </c:pt>
                <c:pt idx="179">
                  <c:v>40819.137152777781</c:v>
                </c:pt>
                <c:pt idx="180">
                  <c:v>40829.668402777781</c:v>
                </c:pt>
                <c:pt idx="181">
                  <c:v>40839.145833333336</c:v>
                </c:pt>
                <c:pt idx="182">
                  <c:v>40847.175347222219</c:v>
                </c:pt>
                <c:pt idx="183">
                  <c:v>40854.152777777781</c:v>
                </c:pt>
                <c:pt idx="184">
                  <c:v>40864.638888888891</c:v>
                </c:pt>
                <c:pt idx="185">
                  <c:v>40875.130208333336</c:v>
                </c:pt>
                <c:pt idx="186">
                  <c:v>40882.630208333336</c:v>
                </c:pt>
                <c:pt idx="187">
                  <c:v>40892.159722222219</c:v>
                </c:pt>
                <c:pt idx="188">
                  <c:v>40898.642361111109</c:v>
                </c:pt>
                <c:pt idx="189">
                  <c:v>40902.649305555555</c:v>
                </c:pt>
                <c:pt idx="190">
                  <c:v>40913.15625</c:v>
                </c:pt>
                <c:pt idx="191">
                  <c:v>40918.133680555555</c:v>
                </c:pt>
                <c:pt idx="192">
                  <c:v>40924.619791666672</c:v>
                </c:pt>
                <c:pt idx="193">
                  <c:v>40931.133680555555</c:v>
                </c:pt>
                <c:pt idx="194">
                  <c:v>40938.231249999997</c:v>
                </c:pt>
                <c:pt idx="195">
                  <c:v>40948.223958333328</c:v>
                </c:pt>
                <c:pt idx="196">
                  <c:v>40959.59652777778</c:v>
                </c:pt>
                <c:pt idx="197">
                  <c:v>40970.127777777772</c:v>
                </c:pt>
                <c:pt idx="198">
                  <c:v>40979.138888888891</c:v>
                </c:pt>
                <c:pt idx="199">
                  <c:v>40986.121527777781</c:v>
                </c:pt>
                <c:pt idx="200">
                  <c:v>40993.138888888891</c:v>
                </c:pt>
                <c:pt idx="201">
                  <c:v>41000.611111111109</c:v>
                </c:pt>
                <c:pt idx="202">
                  <c:v>41007.602430555555</c:v>
                </c:pt>
                <c:pt idx="203">
                  <c:v>41014.125</c:v>
                </c:pt>
                <c:pt idx="204">
                  <c:v>41024.633680555555</c:v>
                </c:pt>
                <c:pt idx="205">
                  <c:v>41038.625</c:v>
                </c:pt>
                <c:pt idx="206">
                  <c:v>41049.118055555555</c:v>
                </c:pt>
                <c:pt idx="207">
                  <c:v>41059.621527777781</c:v>
                </c:pt>
                <c:pt idx="208">
                  <c:v>41070.128472222219</c:v>
                </c:pt>
                <c:pt idx="209">
                  <c:v>41077.138888888891</c:v>
                </c:pt>
                <c:pt idx="210">
                  <c:v>41084.164930555562</c:v>
                </c:pt>
                <c:pt idx="211">
                  <c:v>41091.163194444445</c:v>
                </c:pt>
              </c:numCache>
            </c:numRef>
          </c:cat>
          <c:val>
            <c:numRef>
              <c:f>Resultados!$F$6:$F$217</c:f>
              <c:numCache>
                <c:formatCode>0</c:formatCode>
                <c:ptCount val="212"/>
                <c:pt idx="0">
                  <c:v>218.07661379660487</c:v>
                </c:pt>
                <c:pt idx="1">
                  <c:v>126.18206010603797</c:v>
                </c:pt>
                <c:pt idx="2">
                  <c:v>74.182917093770826</c:v>
                </c:pt>
                <c:pt idx="3">
                  <c:v>109.04632199268598</c:v>
                </c:pt>
                <c:pt idx="4">
                  <c:v>188.96600998848405</c:v>
                </c:pt>
                <c:pt idx="5">
                  <c:v>209.74131815310594</c:v>
                </c:pt>
                <c:pt idx="6">
                  <c:v>239.25188535130118</c:v>
                </c:pt>
                <c:pt idx="7">
                  <c:v>34.053614844002368</c:v>
                </c:pt>
                <c:pt idx="8">
                  <c:v>42.443636164466021</c:v>
                </c:pt>
                <c:pt idx="9">
                  <c:v>67.698468456192074</c:v>
                </c:pt>
                <c:pt idx="10">
                  <c:v>52.538721210835703</c:v>
                </c:pt>
                <c:pt idx="11">
                  <c:v>51.165556999519701</c:v>
                </c:pt>
                <c:pt idx="12">
                  <c:v>139.50271688632589</c:v>
                </c:pt>
                <c:pt idx="13">
                  <c:v>124.41859832140234</c:v>
                </c:pt>
                <c:pt idx="14">
                  <c:v>37.528166207843697</c:v>
                </c:pt>
                <c:pt idx="15">
                  <c:v>46.250562077274154</c:v>
                </c:pt>
                <c:pt idx="16">
                  <c:v>56.758659424258575</c:v>
                </c:pt>
                <c:pt idx="17">
                  <c:v>45.23812980449658</c:v>
                </c:pt>
                <c:pt idx="18">
                  <c:v>53.460581811928968</c:v>
                </c:pt>
                <c:pt idx="19">
                  <c:v>50.72078439689821</c:v>
                </c:pt>
                <c:pt idx="20">
                  <c:v>128.68024504573293</c:v>
                </c:pt>
                <c:pt idx="21">
                  <c:v>36.167142803252261</c:v>
                </c:pt>
                <c:pt idx="22">
                  <c:v>76.392931910779481</c:v>
                </c:pt>
                <c:pt idx="23">
                  <c:v>68.390614035328696</c:v>
                </c:pt>
                <c:pt idx="24">
                  <c:v>154.15123242974883</c:v>
                </c:pt>
                <c:pt idx="25">
                  <c:v>47.70874254181242</c:v>
                </c:pt>
                <c:pt idx="26">
                  <c:v>83.985399562843341</c:v>
                </c:pt>
                <c:pt idx="27">
                  <c:v>531.47212733492415</c:v>
                </c:pt>
                <c:pt idx="28">
                  <c:v>165.03169899459093</c:v>
                </c:pt>
                <c:pt idx="29">
                  <c:v>272.58173569675688</c:v>
                </c:pt>
                <c:pt idx="30">
                  <c:v>315.66699036156257</c:v>
                </c:pt>
                <c:pt idx="31">
                  <c:v>111.6924258145559</c:v>
                </c:pt>
                <c:pt idx="32">
                  <c:v>171.81202584704076</c:v>
                </c:pt>
                <c:pt idx="33">
                  <c:v>224.24227203474334</c:v>
                </c:pt>
                <c:pt idx="34">
                  <c:v>376.92639897080647</c:v>
                </c:pt>
                <c:pt idx="35">
                  <c:v>298.41534026171092</c:v>
                </c:pt>
                <c:pt idx="36">
                  <c:v>272.50507965329109</c:v>
                </c:pt>
                <c:pt idx="37">
                  <c:v>290.85832508853127</c:v>
                </c:pt>
                <c:pt idx="38">
                  <c:v>340.20930324318692</c:v>
                </c:pt>
                <c:pt idx="41">
                  <c:v>176.80655253786543</c:v>
                </c:pt>
                <c:pt idx="42">
                  <c:v>422.80622426674302</c:v>
                </c:pt>
                <c:pt idx="44">
                  <c:v>132.66531062120774</c:v>
                </c:pt>
                <c:pt idx="45">
                  <c:v>237.30513513670681</c:v>
                </c:pt>
                <c:pt idx="46">
                  <c:v>740.83373309231001</c:v>
                </c:pt>
                <c:pt idx="47">
                  <c:v>454.19246959741628</c:v>
                </c:pt>
                <c:pt idx="48">
                  <c:v>521.30110962404171</c:v>
                </c:pt>
                <c:pt idx="49">
                  <c:v>571.48879845757153</c:v>
                </c:pt>
                <c:pt idx="50">
                  <c:v>547.75550356768292</c:v>
                </c:pt>
                <c:pt idx="51">
                  <c:v>666.29688776343801</c:v>
                </c:pt>
                <c:pt idx="52">
                  <c:v>684.32971820671605</c:v>
                </c:pt>
                <c:pt idx="53">
                  <c:v>529.76424061508362</c:v>
                </c:pt>
                <c:pt idx="54">
                  <c:v>218.5327180740957</c:v>
                </c:pt>
                <c:pt idx="55">
                  <c:v>253.37612686173463</c:v>
                </c:pt>
                <c:pt idx="56">
                  <c:v>223.70229603235774</c:v>
                </c:pt>
                <c:pt idx="57">
                  <c:v>184.72420435666388</c:v>
                </c:pt>
                <c:pt idx="58">
                  <c:v>137.76311645114566</c:v>
                </c:pt>
                <c:pt idx="59">
                  <c:v>57.942583166244866</c:v>
                </c:pt>
                <c:pt idx="60">
                  <c:v>104.30489020732767</c:v>
                </c:pt>
                <c:pt idx="61">
                  <c:v>351.09937073564481</c:v>
                </c:pt>
                <c:pt idx="62">
                  <c:v>290.93939720097586</c:v>
                </c:pt>
                <c:pt idx="63">
                  <c:v>148.00134233657559</c:v>
                </c:pt>
                <c:pt idx="64">
                  <c:v>170.48713091569769</c:v>
                </c:pt>
                <c:pt idx="65">
                  <c:v>414.56036230293222</c:v>
                </c:pt>
                <c:pt idx="66">
                  <c:v>238.06887771575552</c:v>
                </c:pt>
                <c:pt idx="67">
                  <c:v>294.39969965679319</c:v>
                </c:pt>
                <c:pt idx="68">
                  <c:v>108.35502968694011</c:v>
                </c:pt>
                <c:pt idx="69">
                  <c:v>152.24882868259104</c:v>
                </c:pt>
                <c:pt idx="70">
                  <c:v>87.1327479154955</c:v>
                </c:pt>
                <c:pt idx="71">
                  <c:v>79.439659367381353</c:v>
                </c:pt>
                <c:pt idx="72">
                  <c:v>50.797447032559546</c:v>
                </c:pt>
                <c:pt idx="73">
                  <c:v>111.4592234094893</c:v>
                </c:pt>
                <c:pt idx="74">
                  <c:v>81.486281872050142</c:v>
                </c:pt>
                <c:pt idx="75">
                  <c:v>89.126145469184479</c:v>
                </c:pt>
                <c:pt idx="76">
                  <c:v>82.268984112316829</c:v>
                </c:pt>
                <c:pt idx="77">
                  <c:v>80.837778244152602</c:v>
                </c:pt>
                <c:pt idx="78">
                  <c:v>13.379267535670831</c:v>
                </c:pt>
                <c:pt idx="79">
                  <c:v>25.831982276309635</c:v>
                </c:pt>
                <c:pt idx="80">
                  <c:v>30.643779505153926</c:v>
                </c:pt>
                <c:pt idx="81">
                  <c:v>36.068977739118047</c:v>
                </c:pt>
                <c:pt idx="82">
                  <c:v>15.658803753435857</c:v>
                </c:pt>
                <c:pt idx="83">
                  <c:v>28.15248422135198</c:v>
                </c:pt>
                <c:pt idx="84">
                  <c:v>33.869170854726811</c:v>
                </c:pt>
                <c:pt idx="85">
                  <c:v>23.909384902587117</c:v>
                </c:pt>
                <c:pt idx="86">
                  <c:v>30.964734798356357</c:v>
                </c:pt>
                <c:pt idx="87">
                  <c:v>31.19077587758246</c:v>
                </c:pt>
                <c:pt idx="88">
                  <c:v>110.26666818134083</c:v>
                </c:pt>
                <c:pt idx="89">
                  <c:v>238.77533520151943</c:v>
                </c:pt>
                <c:pt idx="90">
                  <c:v>49.796471865478239</c:v>
                </c:pt>
                <c:pt idx="91">
                  <c:v>67.560232520010558</c:v>
                </c:pt>
                <c:pt idx="92">
                  <c:v>20.827512415325103</c:v>
                </c:pt>
                <c:pt idx="93">
                  <c:v>75.714771547164403</c:v>
                </c:pt>
                <c:pt idx="94">
                  <c:v>42.114502690281334</c:v>
                </c:pt>
                <c:pt idx="95">
                  <c:v>97.450342516708872</c:v>
                </c:pt>
                <c:pt idx="96">
                  <c:v>88.070542077484632</c:v>
                </c:pt>
                <c:pt idx="97">
                  <c:v>78.679558141041625</c:v>
                </c:pt>
                <c:pt idx="98">
                  <c:v>71.269469182703361</c:v>
                </c:pt>
                <c:pt idx="99">
                  <c:v>91.224169237669457</c:v>
                </c:pt>
                <c:pt idx="100">
                  <c:v>182.34438771626401</c:v>
                </c:pt>
                <c:pt idx="101">
                  <c:v>142.18134200964064</c:v>
                </c:pt>
                <c:pt idx="102">
                  <c:v>452.8058633580053</c:v>
                </c:pt>
                <c:pt idx="103">
                  <c:v>136.84962967042478</c:v>
                </c:pt>
                <c:pt idx="104">
                  <c:v>127.56292674096727</c:v>
                </c:pt>
                <c:pt idx="105">
                  <c:v>322.35385401248982</c:v>
                </c:pt>
                <c:pt idx="106">
                  <c:v>213.06901964185107</c:v>
                </c:pt>
                <c:pt idx="107">
                  <c:v>370.33240061802059</c:v>
                </c:pt>
                <c:pt idx="108">
                  <c:v>134.53686109812983</c:v>
                </c:pt>
                <c:pt idx="109">
                  <c:v>312.44057599280399</c:v>
                </c:pt>
                <c:pt idx="110">
                  <c:v>312.14571555420474</c:v>
                </c:pt>
                <c:pt idx="111">
                  <c:v>298.2221417915365</c:v>
                </c:pt>
                <c:pt idx="112">
                  <c:v>266.04167509159288</c:v>
                </c:pt>
                <c:pt idx="113">
                  <c:v>193.85866628226066</c:v>
                </c:pt>
                <c:pt idx="114">
                  <c:v>319.33151156677508</c:v>
                </c:pt>
                <c:pt idx="115">
                  <c:v>421.98835373084137</c:v>
                </c:pt>
                <c:pt idx="116">
                  <c:v>229.80399706746172</c:v>
                </c:pt>
                <c:pt idx="117">
                  <c:v>168.19173931409239</c:v>
                </c:pt>
                <c:pt idx="118">
                  <c:v>36.382926476873571</c:v>
                </c:pt>
                <c:pt idx="119">
                  <c:v>155.26600794156647</c:v>
                </c:pt>
                <c:pt idx="120">
                  <c:v>206.28103396783322</c:v>
                </c:pt>
                <c:pt idx="121">
                  <c:v>179.03154372047646</c:v>
                </c:pt>
                <c:pt idx="122">
                  <c:v>272.43595372660496</c:v>
                </c:pt>
                <c:pt idx="123">
                  <c:v>80.71345559786937</c:v>
                </c:pt>
                <c:pt idx="124">
                  <c:v>50.961927173357708</c:v>
                </c:pt>
                <c:pt idx="125">
                  <c:v>102.75190012747905</c:v>
                </c:pt>
                <c:pt idx="126">
                  <c:v>163.56404008532189</c:v>
                </c:pt>
                <c:pt idx="127">
                  <c:v>59.664351343807596</c:v>
                </c:pt>
                <c:pt idx="128">
                  <c:v>83.493868452507769</c:v>
                </c:pt>
                <c:pt idx="129">
                  <c:v>25.838977815349239</c:v>
                </c:pt>
                <c:pt idx="130">
                  <c:v>66.805903639745694</c:v>
                </c:pt>
                <c:pt idx="131">
                  <c:v>97.690183304873685</c:v>
                </c:pt>
                <c:pt idx="132">
                  <c:v>98.166852962230735</c:v>
                </c:pt>
                <c:pt idx="133">
                  <c:v>60.232033047648287</c:v>
                </c:pt>
                <c:pt idx="134">
                  <c:v>133.14561511404025</c:v>
                </c:pt>
                <c:pt idx="135">
                  <c:v>79.169471611097876</c:v>
                </c:pt>
                <c:pt idx="136">
                  <c:v>39.543976650747574</c:v>
                </c:pt>
                <c:pt idx="137">
                  <c:v>31.076834135723892</c:v>
                </c:pt>
                <c:pt idx="138">
                  <c:v>25.633433514298837</c:v>
                </c:pt>
                <c:pt idx="139">
                  <c:v>53.803412493548777</c:v>
                </c:pt>
                <c:pt idx="140">
                  <c:v>26.845947424803317</c:v>
                </c:pt>
                <c:pt idx="141">
                  <c:v>100.51686176704223</c:v>
                </c:pt>
                <c:pt idx="142">
                  <c:v>50.727448851326109</c:v>
                </c:pt>
                <c:pt idx="143">
                  <c:v>53.599521291372767</c:v>
                </c:pt>
                <c:pt idx="144">
                  <c:v>213.52582027953738</c:v>
                </c:pt>
                <c:pt idx="145">
                  <c:v>65.410314779281848</c:v>
                </c:pt>
                <c:pt idx="146">
                  <c:v>7.2882411166810215</c:v>
                </c:pt>
                <c:pt idx="147">
                  <c:v>20.299014500148139</c:v>
                </c:pt>
                <c:pt idx="148">
                  <c:v>17.273598231652397</c:v>
                </c:pt>
                <c:pt idx="149">
                  <c:v>-9.7320734245926124E-12</c:v>
                </c:pt>
                <c:pt idx="150">
                  <c:v>87.013344778558945</c:v>
                </c:pt>
                <c:pt idx="151">
                  <c:v>72.541470673442205</c:v>
                </c:pt>
                <c:pt idx="152">
                  <c:v>24.345185716488711</c:v>
                </c:pt>
                <c:pt idx="153">
                  <c:v>35.392716266420685</c:v>
                </c:pt>
                <c:pt idx="154">
                  <c:v>34.194606398055647</c:v>
                </c:pt>
                <c:pt idx="155">
                  <c:v>16.079761235354425</c:v>
                </c:pt>
                <c:pt idx="156">
                  <c:v>186.06316225363338</c:v>
                </c:pt>
                <c:pt idx="157">
                  <c:v>12.228868312847586</c:v>
                </c:pt>
                <c:pt idx="158">
                  <c:v>36.721779013101532</c:v>
                </c:pt>
                <c:pt idx="159">
                  <c:v>81.935629016766825</c:v>
                </c:pt>
                <c:pt idx="160">
                  <c:v>17.104340606943826</c:v>
                </c:pt>
                <c:pt idx="161">
                  <c:v>248.26737731483067</c:v>
                </c:pt>
                <c:pt idx="162">
                  <c:v>104.06926339658365</c:v>
                </c:pt>
                <c:pt idx="163">
                  <c:v>146.43572714354866</c:v>
                </c:pt>
                <c:pt idx="164">
                  <c:v>148.11262484908053</c:v>
                </c:pt>
                <c:pt idx="165">
                  <c:v>96.765816350274392</c:v>
                </c:pt>
                <c:pt idx="166">
                  <c:v>117.7234163369603</c:v>
                </c:pt>
                <c:pt idx="167">
                  <c:v>171.59185744911858</c:v>
                </c:pt>
                <c:pt idx="168">
                  <c:v>198.99125871337489</c:v>
                </c:pt>
                <c:pt idx="169">
                  <c:v>159.06119305534375</c:v>
                </c:pt>
                <c:pt idx="170">
                  <c:v>84.158337373893517</c:v>
                </c:pt>
                <c:pt idx="171">
                  <c:v>231.20014158093556</c:v>
                </c:pt>
                <c:pt idx="172">
                  <c:v>267.04634150017165</c:v>
                </c:pt>
                <c:pt idx="173">
                  <c:v>309.85610964167779</c:v>
                </c:pt>
                <c:pt idx="174">
                  <c:v>250.13704672993944</c:v>
                </c:pt>
                <c:pt idx="175">
                  <c:v>328.52412215447498</c:v>
                </c:pt>
                <c:pt idx="176">
                  <c:v>314.86235988688236</c:v>
                </c:pt>
                <c:pt idx="177">
                  <c:v>312.76453405965225</c:v>
                </c:pt>
                <c:pt idx="178">
                  <c:v>106.11238530746714</c:v>
                </c:pt>
                <c:pt idx="179">
                  <c:v>385.77567425928095</c:v>
                </c:pt>
                <c:pt idx="180">
                  <c:v>252.39443261932905</c:v>
                </c:pt>
                <c:pt idx="181">
                  <c:v>79.860313046819968</c:v>
                </c:pt>
                <c:pt idx="182">
                  <c:v>222.82287129841637</c:v>
                </c:pt>
                <c:pt idx="183">
                  <c:v>163.45836655885967</c:v>
                </c:pt>
                <c:pt idx="184">
                  <c:v>55.509524958426979</c:v>
                </c:pt>
                <c:pt idx="185">
                  <c:v>67.700863200284687</c:v>
                </c:pt>
                <c:pt idx="186">
                  <c:v>161.12157116925769</c:v>
                </c:pt>
                <c:pt idx="187">
                  <c:v>250.72147180964856</c:v>
                </c:pt>
                <c:pt idx="188">
                  <c:v>504.13640067695138</c:v>
                </c:pt>
                <c:pt idx="189">
                  <c:v>262.66352573239942</c:v>
                </c:pt>
                <c:pt idx="190">
                  <c:v>178.55478261710749</c:v>
                </c:pt>
                <c:pt idx="191">
                  <c:v>341.08095004519964</c:v>
                </c:pt>
                <c:pt idx="192">
                  <c:v>172.90761164248821</c:v>
                </c:pt>
                <c:pt idx="193">
                  <c:v>166.17264249674153</c:v>
                </c:pt>
                <c:pt idx="194">
                  <c:v>235.50755670074133</c:v>
                </c:pt>
                <c:pt idx="195">
                  <c:v>296.50585781793365</c:v>
                </c:pt>
                <c:pt idx="196">
                  <c:v>63.11863562390711</c:v>
                </c:pt>
                <c:pt idx="197">
                  <c:v>54.586370403308372</c:v>
                </c:pt>
                <c:pt idx="198">
                  <c:v>67.560686818379494</c:v>
                </c:pt>
                <c:pt idx="199">
                  <c:v>89.454243359450643</c:v>
                </c:pt>
                <c:pt idx="200">
                  <c:v>78.141713456585393</c:v>
                </c:pt>
                <c:pt idx="201">
                  <c:v>85.169778341904546</c:v>
                </c:pt>
                <c:pt idx="202">
                  <c:v>40.8968515319593</c:v>
                </c:pt>
                <c:pt idx="203">
                  <c:v>106.75097979712262</c:v>
                </c:pt>
                <c:pt idx="204">
                  <c:v>53.851949177091271</c:v>
                </c:pt>
                <c:pt idx="205">
                  <c:v>74.410513937133331</c:v>
                </c:pt>
                <c:pt idx="206">
                  <c:v>99.751947857598566</c:v>
                </c:pt>
                <c:pt idx="207">
                  <c:v>74.639459241767455</c:v>
                </c:pt>
                <c:pt idx="208">
                  <c:v>155.25799602972529</c:v>
                </c:pt>
                <c:pt idx="209">
                  <c:v>123.14603410418742</c:v>
                </c:pt>
                <c:pt idx="210">
                  <c:v>193.57162452697861</c:v>
                </c:pt>
                <c:pt idx="211">
                  <c:v>165.87590439282991</c:v>
                </c:pt>
              </c:numCache>
            </c:numRef>
          </c:val>
        </c:ser>
        <c:dLbls>
          <c:showLegendKey val="0"/>
          <c:showVal val="0"/>
          <c:showCatName val="0"/>
          <c:showSerName val="0"/>
          <c:showPercent val="0"/>
          <c:showBubbleSize val="0"/>
        </c:dLbls>
        <c:gapWidth val="0"/>
        <c:overlap val="100"/>
        <c:axId val="50241920"/>
        <c:axId val="50243840"/>
      </c:barChart>
      <c:catAx>
        <c:axId val="50241920"/>
        <c:scaling>
          <c:orientation val="minMax"/>
        </c:scaling>
        <c:delete val="0"/>
        <c:axPos val="b"/>
        <c:numFmt formatCode="[$-409]mmm\-yy;@" sourceLinked="0"/>
        <c:majorTickMark val="out"/>
        <c:minorTickMark val="none"/>
        <c:tickLblPos val="nextTo"/>
        <c:txPr>
          <a:bodyPr/>
          <a:lstStyle/>
          <a:p>
            <a:pPr>
              <a:defRPr sz="800" b="1"/>
            </a:pPr>
            <a:endParaRPr lang="en-US"/>
          </a:p>
        </c:txPr>
        <c:crossAx val="50243840"/>
        <c:crosses val="autoZero"/>
        <c:auto val="0"/>
        <c:lblAlgn val="ctr"/>
        <c:lblOffset val="100"/>
        <c:tickLblSkip val="7"/>
        <c:noMultiLvlLbl val="0"/>
      </c:catAx>
      <c:valAx>
        <c:axId val="50243840"/>
        <c:scaling>
          <c:orientation val="minMax"/>
          <c:min val="0"/>
        </c:scaling>
        <c:delete val="0"/>
        <c:axPos val="l"/>
        <c:majorGridlines>
          <c:spPr>
            <a:ln w="9525">
              <a:solidFill>
                <a:schemeClr val="tx1"/>
              </a:solidFill>
              <a:prstDash val="dash"/>
            </a:ln>
          </c:spPr>
        </c:majorGridlines>
        <c:title>
          <c:tx>
            <c:rich>
              <a:bodyPr rot="-5400000" vert="horz"/>
              <a:lstStyle/>
              <a:p>
                <a:pPr>
                  <a:defRPr sz="1000" b="1"/>
                </a:pPr>
                <a:r>
                  <a:rPr lang="en-US" sz="1000" b="1"/>
                  <a:t>BCe Concentration (</a:t>
                </a:r>
                <a:r>
                  <a:rPr lang="en-US" sz="1000" b="1">
                    <a:latin typeface="+mn-lt"/>
                  </a:rPr>
                  <a:t>n</a:t>
                </a:r>
                <a:r>
                  <a:rPr lang="en-US" sz="1000" b="1"/>
                  <a:t>g/m</a:t>
                </a:r>
                <a:r>
                  <a:rPr lang="en-US" sz="1000" b="1" u="none" baseline="30000"/>
                  <a:t>3</a:t>
                </a:r>
                <a:r>
                  <a:rPr lang="en-US" sz="1000" b="1"/>
                  <a:t>)</a:t>
                </a:r>
              </a:p>
            </c:rich>
          </c:tx>
          <c:layout>
            <c:manualLayout>
              <c:xMode val="edge"/>
              <c:yMode val="edge"/>
              <c:x val="9.3085346572567042E-3"/>
              <c:y val="0.20210040323284806"/>
            </c:manualLayout>
          </c:layout>
          <c:overlay val="0"/>
        </c:title>
        <c:numFmt formatCode="0" sourceLinked="0"/>
        <c:majorTickMark val="out"/>
        <c:minorTickMark val="none"/>
        <c:tickLblPos val="nextTo"/>
        <c:txPr>
          <a:bodyPr/>
          <a:lstStyle/>
          <a:p>
            <a:pPr>
              <a:defRPr sz="1600" b="1"/>
            </a:pPr>
            <a:endParaRPr lang="en-US"/>
          </a:p>
        </c:txPr>
        <c:crossAx val="50241920"/>
        <c:crosses val="autoZero"/>
        <c:crossBetween val="between"/>
      </c:valAx>
      <c:spPr>
        <a:noFill/>
        <a:ln w="38100">
          <a:solidFill>
            <a:schemeClr val="tx1"/>
          </a:solidFill>
        </a:ln>
      </c:spPr>
    </c:plotArea>
    <c:legend>
      <c:legendPos val="r"/>
      <c:layout>
        <c:manualLayout>
          <c:xMode val="edge"/>
          <c:yMode val="edge"/>
          <c:x val="0.62285827295983065"/>
          <c:y val="0.17953266657453429"/>
          <c:w val="0.33284857276950142"/>
          <c:h val="6.5333831004014478E-2"/>
        </c:manualLayout>
      </c:layout>
      <c:overlay val="0"/>
      <c:spPr>
        <a:noFill/>
      </c:spPr>
      <c:txPr>
        <a:bodyPr/>
        <a:lstStyle/>
        <a:p>
          <a:pPr>
            <a:defRPr sz="2000" b="1"/>
          </a:pPr>
          <a:endParaRPr lang="en-US"/>
        </a:p>
      </c:txPr>
    </c:legend>
    <c:plotVisOnly val="1"/>
    <c:dispBlanksAs val="gap"/>
    <c:showDLblsOverMax val="0"/>
  </c:chart>
  <c:spPr>
    <a:solidFill>
      <a:schemeClr val="bg1"/>
    </a:solidFill>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C5F09E-5702-4FED-86A0-A8AE2C306F6F}" type="datetimeFigureOut">
              <a:rPr lang="en-US" smtClean="0"/>
              <a:pPr/>
              <a:t>11/28/2013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FDBE3E-973C-4649-89A0-7BE3E229DED0}" type="slidenum">
              <a:rPr lang="en-US" smtClean="0"/>
              <a:pPr/>
              <a:t>‹#›</a:t>
            </a:fld>
            <a:endParaRPr lang="en-US"/>
          </a:p>
        </p:txBody>
      </p:sp>
    </p:spTree>
    <p:extLst>
      <p:ext uri="{BB962C8B-B14F-4D97-AF65-F5344CB8AC3E}">
        <p14:creationId xmlns:p14="http://schemas.microsoft.com/office/powerpoint/2010/main" val="100027534"/>
      </p:ext>
    </p:extLst>
  </p:cSld>
  <p:clrMap bg1="lt1" tx1="dk1" bg2="lt2" tx2="dk2" accent1="accent1" accent2="accent2" accent3="accent3" accent4="accent4" accent5="accent5" accent6="accent6" hlink="hlink" folHlink="folHlink"/>
  <p:notesStyle>
    <a:lvl1pPr marL="0" algn="l" defTabSz="914305" rtl="0" eaLnBrk="1" latinLnBrk="0" hangingPunct="1">
      <a:defRPr sz="1200" kern="1200">
        <a:solidFill>
          <a:schemeClr val="tx1"/>
        </a:solidFill>
        <a:latin typeface="+mn-lt"/>
        <a:ea typeface="+mn-ea"/>
        <a:cs typeface="+mn-cs"/>
      </a:defRPr>
    </a:lvl1pPr>
    <a:lvl2pPr marL="457153" algn="l" defTabSz="914305" rtl="0" eaLnBrk="1" latinLnBrk="0" hangingPunct="1">
      <a:defRPr sz="1200" kern="1200">
        <a:solidFill>
          <a:schemeClr val="tx1"/>
        </a:solidFill>
        <a:latin typeface="+mn-lt"/>
        <a:ea typeface="+mn-ea"/>
        <a:cs typeface="+mn-cs"/>
      </a:defRPr>
    </a:lvl2pPr>
    <a:lvl3pPr marL="914305" algn="l" defTabSz="914305" rtl="0" eaLnBrk="1" latinLnBrk="0" hangingPunct="1">
      <a:defRPr sz="1200" kern="1200">
        <a:solidFill>
          <a:schemeClr val="tx1"/>
        </a:solidFill>
        <a:latin typeface="+mn-lt"/>
        <a:ea typeface="+mn-ea"/>
        <a:cs typeface="+mn-cs"/>
      </a:defRPr>
    </a:lvl3pPr>
    <a:lvl4pPr marL="1371458" algn="l" defTabSz="914305" rtl="0" eaLnBrk="1" latinLnBrk="0" hangingPunct="1">
      <a:defRPr sz="1200" kern="1200">
        <a:solidFill>
          <a:schemeClr val="tx1"/>
        </a:solidFill>
        <a:latin typeface="+mn-lt"/>
        <a:ea typeface="+mn-ea"/>
        <a:cs typeface="+mn-cs"/>
      </a:defRPr>
    </a:lvl4pPr>
    <a:lvl5pPr marL="1828610" algn="l" defTabSz="914305" rtl="0" eaLnBrk="1" latinLnBrk="0" hangingPunct="1">
      <a:defRPr sz="1200" kern="1200">
        <a:solidFill>
          <a:schemeClr val="tx1"/>
        </a:solidFill>
        <a:latin typeface="+mn-lt"/>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EE88678-16ED-4482-A783-6F56E15D5079}" type="slidenum">
              <a:rPr lang="en-GB">
                <a:solidFill>
                  <a:prstClr val="black"/>
                </a:solidFill>
              </a:rPr>
              <a:pPr/>
              <a:t>1</a:t>
            </a:fld>
            <a:endParaRPr lang="en-GB">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04929C-F277-415B-B851-4903290DC90A}" type="slidenum">
              <a:rPr lang="en-US">
                <a:solidFill>
                  <a:srgbClr val="000000"/>
                </a:solidFill>
              </a:rPr>
              <a:pPr fontAlgn="base">
                <a:spcBef>
                  <a:spcPct val="0"/>
                </a:spcBef>
                <a:spcAft>
                  <a:spcPct val="0"/>
                </a:spcAft>
              </a:pPr>
              <a:t>7</a:t>
            </a:fld>
            <a:endParaRPr lang="en-US">
              <a:solidFill>
                <a:srgbClr val="000000"/>
              </a:solidFill>
            </a:endParaRPr>
          </a:p>
        </p:txBody>
      </p:sp>
      <p:sp>
        <p:nvSpPr>
          <p:cNvPr id="162819"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162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89F2A01-CD60-43D7-AD0E-97F5D679F06B}" type="slidenum">
              <a:rPr lang="en-US" smtClean="0">
                <a:latin typeface="Arial" pitchFamily="34" charset="0"/>
              </a:rPr>
              <a:pPr/>
              <a:t>21</a:t>
            </a:fld>
            <a:endParaRPr lang="en-US" smtClean="0">
              <a:latin typeface="Arial" pitchFamily="34" charset="0"/>
            </a:endParaRPr>
          </a:p>
        </p:txBody>
      </p:sp>
      <p:sp>
        <p:nvSpPr>
          <p:cNvPr id="81923" name="Rectangle 2"/>
          <p:cNvSpPr>
            <a:spLocks noGrp="1" noRot="1" noChangeAspect="1" noChangeArrowheads="1" noTextEdit="1"/>
          </p:cNvSpPr>
          <p:nvPr>
            <p:ph type="sldImg"/>
          </p:nvPr>
        </p:nvSpPr>
        <p:spPr>
          <a:xfrm>
            <a:off x="1144588" y="685800"/>
            <a:ext cx="4572000" cy="3429000"/>
          </a:xfrm>
          <a:ln/>
        </p:spPr>
      </p:sp>
      <p:sp>
        <p:nvSpPr>
          <p:cNvPr id="81924" name="Rectangle 3"/>
          <p:cNvSpPr>
            <a:spLocks noGrp="1" noChangeArrowheads="1"/>
          </p:cNvSpPr>
          <p:nvPr>
            <p:ph type="body" idx="1"/>
          </p:nvPr>
        </p:nvSpPr>
        <p:spPr>
          <a:xfrm>
            <a:off x="685800" y="4344988"/>
            <a:ext cx="5486400" cy="411321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C0F20-551A-4FD8-9FE9-B2C174476D9F}" type="slidenum">
              <a:rPr lang="en-US"/>
              <a:pPr/>
              <a:t>27</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11/28/2013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11/28/2013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11/28/2013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908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21503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79922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5893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18373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17126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795882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811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11/28/2013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0692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113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94026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181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533400"/>
            <a:ext cx="56769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18165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731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675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662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274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295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38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pPr/>
              <a:t>11/28/2013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433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015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178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949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778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8237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78105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672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WorldMapCartoon RASTERIZED 144 DPI WITH PHOTOSHOP.gif"/>
          <p:cNvPicPr>
            <a:picLocks noChangeAspect="1"/>
          </p:cNvPicPr>
          <p:nvPr userDrawn="1"/>
        </p:nvPicPr>
        <p:blipFill>
          <a:blip r:embed="rId2" cstate="print"/>
          <a:stretch>
            <a:fillRect/>
          </a:stretch>
        </p:blipFill>
        <p:spPr>
          <a:xfrm>
            <a:off x="914400" y="1295400"/>
            <a:ext cx="7162800" cy="4271192"/>
          </a:xfrm>
          <a:prstGeom prst="rect">
            <a:avLst/>
          </a:prstGeom>
        </p:spPr>
      </p:pic>
    </p:spTree>
    <p:extLst>
      <p:ext uri="{BB962C8B-B14F-4D97-AF65-F5344CB8AC3E}">
        <p14:creationId xmlns:p14="http://schemas.microsoft.com/office/powerpoint/2010/main" val="35541182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a:endParaRPr lang="en-US" dirty="0">
              <a:solidFill>
                <a:prstClr val="black"/>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a:endParaRPr lang="en-US">
              <a:solidFill>
                <a:prstClr val="black"/>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a:fld id="{F3F25A4A-17A3-4234-AD30-809B6FB3519E}" type="slidenum">
              <a:rPr lang="en-US">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3827574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9CB5-783C-4A43-BEB7-23E8E8A5DECB}" type="datetimeFigureOut">
              <a:rPr lang="en-US" smtClean="0"/>
              <a:pPr/>
              <a:t>11/28/2013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 name="Picture 4" descr="intro-slide-09.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9953" name="Rectangle 17"/>
          <p:cNvSpPr>
            <a:spLocks noGrp="1" noChangeArrowheads="1"/>
          </p:cNvSpPr>
          <p:nvPr>
            <p:ph type="ctrTitle"/>
          </p:nvPr>
        </p:nvSpPr>
        <p:spPr>
          <a:xfrm>
            <a:off x="685800" y="1828800"/>
            <a:ext cx="7772400" cy="2209800"/>
          </a:xfrm>
          <a:prstGeom prst="rect">
            <a:avLst/>
          </a:prstGeom>
        </p:spPr>
        <p:txBody>
          <a:bodyPr/>
          <a:lstStyle>
            <a:lvl1pPr>
              <a:defRPr>
                <a:solidFill>
                  <a:srgbClr val="16305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0932080"/>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r>
              <a:rPr lang="en-US" dirty="0" smtClean="0">
                <a:solidFill>
                  <a:prstClr val="black"/>
                </a:solidFill>
              </a:rPr>
              <a:t>March 23, 2009</a:t>
            </a:r>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r>
              <a:rPr lang="en-US" dirty="0" smtClean="0">
                <a:solidFill>
                  <a:prstClr val="black"/>
                </a:solidFill>
              </a:rPr>
              <a:t>MTU Seminar</a:t>
            </a:r>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FD809BC4-48B1-4BE7-AD58-FED9D6569CB7}"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2246334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a:defRPr/>
            </a:pPr>
            <a:endParaRPr lang="fr-FR">
              <a:solidFill>
                <a:prstClr val="black"/>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914400">
              <a:defRPr/>
            </a:pPr>
            <a:endParaRPr lang="fr-FR">
              <a:solidFill>
                <a:prstClr val="black"/>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914400">
              <a:defRPr/>
            </a:pPr>
            <a:fld id="{77AAC491-0C1D-4717-BA13-5262412711AB}" type="slidenum">
              <a:rPr lang="fr-FR">
                <a:solidFill>
                  <a:prstClr val="black"/>
                </a:solidFill>
              </a:rPr>
              <a:pPr defTabSz="914400">
                <a:defRPr/>
              </a:pPr>
              <a:t>‹#›</a:t>
            </a:fld>
            <a:endParaRPr lang="fr-FR">
              <a:solidFill>
                <a:prstClr val="black"/>
              </a:solidFill>
            </a:endParaRPr>
          </a:p>
        </p:txBody>
      </p:sp>
    </p:spTree>
    <p:extLst>
      <p:ext uri="{BB962C8B-B14F-4D97-AF65-F5344CB8AC3E}">
        <p14:creationId xmlns:p14="http://schemas.microsoft.com/office/powerpoint/2010/main" val="4123041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732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703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8284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0667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415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492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402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9CB5-783C-4A43-BEB7-23E8E8A5DECB}" type="datetimeFigureOut">
              <a:rPr lang="en-US" smtClean="0"/>
              <a:pPr/>
              <a:t>11/28/2013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777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72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9793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286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139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9CB5-783C-4A43-BEB7-23E8E8A5DECB}" type="datetimeFigureOut">
              <a:rPr lang="en-US" smtClean="0"/>
              <a:pPr/>
              <a:t>11/28/2013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pPr/>
              <a:t>11/28/2013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pPr/>
              <a:t>11/28/2013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pPr/>
              <a:t>11/28/2013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F6D89CB5-783C-4A43-BEB7-23E8E8A5DECB}" type="datetimeFigureOut">
              <a:rPr lang="en-US" smtClean="0"/>
              <a:pPr/>
              <a:t>11/28/2013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E3587D91-0E1C-48EF-A49A-001D5D0B73D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2" r:id="rId12"/>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ESSP_powerpoint_backgrd"/>
          <p:cNvPicPr>
            <a:picLocks noChangeAspect="1" noChangeArrowheads="1"/>
          </p:cNvPicPr>
          <p:nvPr/>
        </p:nvPicPr>
        <p:blipFill>
          <a:blip r:embed="rId13" cstate="print"/>
          <a:srcRect/>
          <a:stretch>
            <a:fillRect/>
          </a:stretch>
        </p:blipFill>
        <p:spPr bwMode="auto">
          <a:xfrm>
            <a:off x="0" y="0"/>
            <a:ext cx="9144000" cy="6889750"/>
          </a:xfrm>
          <a:prstGeom prst="rect">
            <a:avLst/>
          </a:prstGeom>
          <a:noFill/>
          <a:ln w="9525">
            <a:noFill/>
            <a:miter lim="800000"/>
            <a:headEnd/>
            <a:tailEnd/>
          </a:ln>
        </p:spPr>
      </p:pic>
      <p:pic>
        <p:nvPicPr>
          <p:cNvPr id="1027" name="Picture 11" descr="ESSP_powerpoint_footer"/>
          <p:cNvPicPr>
            <a:picLocks noChangeAspect="1" noChangeArrowheads="1"/>
          </p:cNvPicPr>
          <p:nvPr/>
        </p:nvPicPr>
        <p:blipFill>
          <a:blip r:embed="rId14" cstate="print"/>
          <a:srcRect/>
          <a:stretch>
            <a:fillRect/>
          </a:stretch>
        </p:blipFill>
        <p:spPr bwMode="auto">
          <a:xfrm>
            <a:off x="-4954588" y="-3748088"/>
            <a:ext cx="19054763" cy="14354176"/>
          </a:xfrm>
          <a:prstGeom prst="rect">
            <a:avLst/>
          </a:prstGeom>
          <a:noFill/>
          <a:ln w="9525">
            <a:noFill/>
            <a:miter lim="800000"/>
            <a:headEnd/>
            <a:tailEnd/>
          </a:ln>
        </p:spPr>
      </p:pic>
      <p:sp>
        <p:nvSpPr>
          <p:cNvPr id="1028" name="Rectangle 2"/>
          <p:cNvSpPr>
            <a:spLocks noGrp="1" noChangeArrowheads="1"/>
          </p:cNvSpPr>
          <p:nvPr>
            <p:ph type="title"/>
          </p:nvPr>
        </p:nvSpPr>
        <p:spPr bwMode="auto">
          <a:xfrm>
            <a:off x="685800" y="533400"/>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br>
              <a:rPr lang="en-GB" smtClean="0"/>
            </a:br>
            <a:r>
              <a:rPr lang="en-GB" smtClean="0"/>
              <a:t>second line</a:t>
            </a:r>
          </a:p>
        </p:txBody>
      </p:sp>
      <p:sp>
        <p:nvSpPr>
          <p:cNvPr id="1029" name="Rectangle 3"/>
          <p:cNvSpPr>
            <a:spLocks noGrp="1" noChangeArrowheads="1"/>
          </p:cNvSpPr>
          <p:nvPr>
            <p:ph type="body" idx="1"/>
          </p:nvPr>
        </p:nvSpPr>
        <p:spPr bwMode="auto">
          <a:xfrm>
            <a:off x="685800" y="1600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p:txBody>
      </p:sp>
      <p:pic>
        <p:nvPicPr>
          <p:cNvPr id="1030" name="Picture 12" descr="ESSP_powerpoint_footer"/>
          <p:cNvPicPr>
            <a:picLocks noChangeAspect="1" noChangeArrowheads="1"/>
          </p:cNvPicPr>
          <p:nvPr/>
        </p:nvPicPr>
        <p:blipFill>
          <a:blip r:embed="rId15" cstate="print"/>
          <a:srcRect/>
          <a:stretch>
            <a:fillRect/>
          </a:stretch>
        </p:blipFill>
        <p:spPr bwMode="auto">
          <a:xfrm>
            <a:off x="0" y="5770563"/>
            <a:ext cx="9144000" cy="1087437"/>
          </a:xfrm>
          <a:prstGeom prst="rect">
            <a:avLst/>
          </a:prstGeom>
          <a:noFill/>
          <a:ln w="9525">
            <a:noFill/>
            <a:miter lim="800000"/>
            <a:headEnd/>
            <a:tailEnd/>
          </a:ln>
        </p:spPr>
      </p:pic>
    </p:spTree>
    <p:extLst>
      <p:ext uri="{BB962C8B-B14F-4D97-AF65-F5344CB8AC3E}">
        <p14:creationId xmlns:p14="http://schemas.microsoft.com/office/powerpoint/2010/main" val="2048591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Verdana" pitchFamily="34" charset="0"/>
          <a:ea typeface="ＭＳ Ｐゴシック" charset="-128"/>
        </a:defRPr>
      </a:lvl2pPr>
      <a:lvl3pPr algn="ctr" rtl="0" eaLnBrk="0" fontAlgn="base" hangingPunct="0">
        <a:spcBef>
          <a:spcPct val="0"/>
        </a:spcBef>
        <a:spcAft>
          <a:spcPct val="0"/>
        </a:spcAft>
        <a:defRPr sz="3200">
          <a:solidFill>
            <a:schemeClr val="tx2"/>
          </a:solidFill>
          <a:latin typeface="Verdana" pitchFamily="34" charset="0"/>
          <a:ea typeface="ＭＳ Ｐゴシック" charset="-128"/>
        </a:defRPr>
      </a:lvl3pPr>
      <a:lvl4pPr algn="ctr" rtl="0" eaLnBrk="0" fontAlgn="base" hangingPunct="0">
        <a:spcBef>
          <a:spcPct val="0"/>
        </a:spcBef>
        <a:spcAft>
          <a:spcPct val="0"/>
        </a:spcAft>
        <a:defRPr sz="3200">
          <a:solidFill>
            <a:schemeClr val="tx2"/>
          </a:solidFill>
          <a:latin typeface="Verdana" pitchFamily="34" charset="0"/>
          <a:ea typeface="ＭＳ Ｐゴシック" charset="-128"/>
        </a:defRPr>
      </a:lvl4pPr>
      <a:lvl5pPr algn="ctr" rtl="0" eaLnBrk="0" fontAlgn="base" hangingPunct="0">
        <a:spcBef>
          <a:spcPct val="0"/>
        </a:spcBef>
        <a:spcAft>
          <a:spcPct val="0"/>
        </a:spcAft>
        <a:defRPr sz="3200">
          <a:solidFill>
            <a:schemeClr val="tx2"/>
          </a:solidFill>
          <a:latin typeface="Verdana" pitchFamily="34" charset="0"/>
          <a:ea typeface="ＭＳ Ｐゴシック" charset="-128"/>
        </a:defRPr>
      </a:lvl5pPr>
      <a:lvl6pPr marL="457200" algn="ctr" rtl="0" fontAlgn="base">
        <a:spcBef>
          <a:spcPct val="0"/>
        </a:spcBef>
        <a:spcAft>
          <a:spcPct val="0"/>
        </a:spcAft>
        <a:defRPr sz="3200">
          <a:solidFill>
            <a:schemeClr val="tx2"/>
          </a:solidFill>
          <a:latin typeface="Verdana" pitchFamily="34" charset="0"/>
          <a:ea typeface="ＭＳ Ｐゴシック" charset="-128"/>
        </a:defRPr>
      </a:lvl6pPr>
      <a:lvl7pPr marL="914400" algn="ctr" rtl="0" fontAlgn="base">
        <a:spcBef>
          <a:spcPct val="0"/>
        </a:spcBef>
        <a:spcAft>
          <a:spcPct val="0"/>
        </a:spcAft>
        <a:defRPr sz="3200">
          <a:solidFill>
            <a:schemeClr val="tx2"/>
          </a:solidFill>
          <a:latin typeface="Verdana" pitchFamily="34" charset="0"/>
          <a:ea typeface="ＭＳ Ｐゴシック" charset="-128"/>
        </a:defRPr>
      </a:lvl7pPr>
      <a:lvl8pPr marL="1371600" algn="ctr" rtl="0" fontAlgn="base">
        <a:spcBef>
          <a:spcPct val="0"/>
        </a:spcBef>
        <a:spcAft>
          <a:spcPct val="0"/>
        </a:spcAft>
        <a:defRPr sz="3200">
          <a:solidFill>
            <a:schemeClr val="tx2"/>
          </a:solidFill>
          <a:latin typeface="Verdana" pitchFamily="34" charset="0"/>
          <a:ea typeface="ＭＳ Ｐゴシック" charset="-128"/>
        </a:defRPr>
      </a:lvl8pPr>
      <a:lvl9pPr marL="1828800" algn="ctr" rtl="0" fontAlgn="base">
        <a:spcBef>
          <a:spcPct val="0"/>
        </a:spcBef>
        <a:spcAft>
          <a:spcPct val="0"/>
        </a:spcAft>
        <a:defRPr sz="3200">
          <a:solidFill>
            <a:schemeClr val="tx2"/>
          </a:solidFill>
          <a:latin typeface="Verdana" pitchFamily="34" charset="0"/>
          <a:ea typeface="ＭＳ Ｐゴシック" charset="-128"/>
        </a:defRPr>
      </a:lvl9pPr>
    </p:titleStyle>
    <p:bodyStyle>
      <a:lvl1pPr marL="342900" indent="-342900" algn="l" rtl="0" eaLnBrk="0" fontAlgn="base" hangingPunct="0">
        <a:spcBef>
          <a:spcPct val="20000"/>
        </a:spcBef>
        <a:spcAft>
          <a:spcPct val="0"/>
        </a:spcAft>
        <a:buClr>
          <a:schemeClr val="bg2"/>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Times" pitchFamily="18" charset="0"/>
        <a:buChar char="•"/>
        <a:defRPr>
          <a:solidFill>
            <a:schemeClr val="tx1"/>
          </a:solidFill>
          <a:latin typeface="+mn-lt"/>
          <a:ea typeface="+mn-ea"/>
        </a:defRPr>
      </a:lvl2pPr>
      <a:lvl3pPr marL="1143000" indent="-228600" algn="l" rtl="0" eaLnBrk="0" fontAlgn="base" hangingPunct="0">
        <a:spcBef>
          <a:spcPct val="20000"/>
        </a:spcBef>
        <a:spcAft>
          <a:spcPct val="0"/>
        </a:spcAft>
        <a:buClr>
          <a:schemeClr val="bg2"/>
        </a:buClr>
        <a:buChar char="•"/>
        <a:defRPr>
          <a:solidFill>
            <a:schemeClr val="tx1"/>
          </a:solidFill>
          <a:latin typeface="+mn-lt"/>
          <a:ea typeface="+mn-ea"/>
        </a:defRPr>
      </a:lvl3pPr>
      <a:lvl4pPr marL="1600200" indent="-228600" algn="l" rtl="0" eaLnBrk="0" fontAlgn="base" hangingPunct="0">
        <a:spcBef>
          <a:spcPct val="20000"/>
        </a:spcBef>
        <a:spcAft>
          <a:spcPct val="0"/>
        </a:spcAft>
        <a:buClr>
          <a:schemeClr val="bg1"/>
        </a:buClr>
        <a:buFont typeface="Times" pitchFamily="18" charset="0"/>
        <a:defRPr>
          <a:solidFill>
            <a:schemeClr val="tx1"/>
          </a:solidFill>
          <a:latin typeface="Museo Sans 500" pitchFamily="64" charset="0"/>
          <a:ea typeface="+mn-ea"/>
        </a:defRPr>
      </a:lvl4pPr>
      <a:lvl5pPr marL="2057400" indent="-228600" algn="l" rtl="0" eaLnBrk="0" fontAlgn="base" hangingPunct="0">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5pPr>
      <a:lvl6pPr marL="25146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6pPr>
      <a:lvl7pPr marL="29718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7pPr>
      <a:lvl8pPr marL="34290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8pPr>
      <a:lvl9pPr marL="38862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94856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6930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F6D89CB5-783C-4A43-BEB7-23E8E8A5DECB}" type="datetimeFigureOut">
              <a:rPr lang="en-US" smtClean="0">
                <a:solidFill>
                  <a:prstClr val="black">
                    <a:tint val="75000"/>
                  </a:prstClr>
                </a:solidFill>
              </a:rPr>
              <a:pPr/>
              <a:t>11/28/2013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35706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4.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5.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emf"/><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16"/>
          <p:cNvSpPr>
            <a:spLocks noChangeArrowheads="1"/>
          </p:cNvSpPr>
          <p:nvPr/>
        </p:nvSpPr>
        <p:spPr bwMode="auto">
          <a:xfrm>
            <a:off x="0" y="0"/>
            <a:ext cx="9144000" cy="7010400"/>
          </a:xfrm>
          <a:prstGeom prst="rect">
            <a:avLst/>
          </a:prstGeom>
          <a:solidFill>
            <a:schemeClr val="tx2"/>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dirty="0" smtClean="0">
              <a:solidFill>
                <a:srgbClr val="000000"/>
              </a:solidFill>
              <a:cs typeface="Arial" pitchFamily="34" charset="0"/>
            </a:endParaRPr>
          </a:p>
        </p:txBody>
      </p:sp>
      <p:pic>
        <p:nvPicPr>
          <p:cNvPr id="4099" name="Picture 20"/>
          <p:cNvPicPr>
            <a:picLocks noChangeAspect="1" noChangeArrowheads="1"/>
          </p:cNvPicPr>
          <p:nvPr/>
        </p:nvPicPr>
        <p:blipFill>
          <a:blip r:embed="rId3" cstate="print"/>
          <a:srcRect/>
          <a:stretch>
            <a:fillRect/>
          </a:stretch>
        </p:blipFill>
        <p:spPr bwMode="auto">
          <a:xfrm>
            <a:off x="-107950" y="-71438"/>
            <a:ext cx="5175250" cy="7100888"/>
          </a:xfrm>
          <a:prstGeom prst="rect">
            <a:avLst/>
          </a:prstGeom>
          <a:noFill/>
          <a:ln w="9525">
            <a:noFill/>
            <a:miter lim="800000"/>
            <a:headEnd/>
            <a:tailEnd/>
          </a:ln>
        </p:spPr>
      </p:pic>
      <p:sp>
        <p:nvSpPr>
          <p:cNvPr id="2" name="TextBox 1"/>
          <p:cNvSpPr txBox="1"/>
          <p:nvPr/>
        </p:nvSpPr>
        <p:spPr>
          <a:xfrm>
            <a:off x="148088" y="3733800"/>
            <a:ext cx="8847824" cy="3046988"/>
          </a:xfrm>
          <a:prstGeom prst="rect">
            <a:avLst/>
          </a:prstGeom>
          <a:noFill/>
        </p:spPr>
        <p:txBody>
          <a:bodyPr wrap="square" rtlCol="0">
            <a:spAutoFit/>
          </a:bodyPr>
          <a:lstStyle/>
          <a:p>
            <a:pPr algn="ctr"/>
            <a:r>
              <a:rPr lang="pt-BR" sz="2400" b="1" dirty="0" smtClean="0">
                <a:solidFill>
                  <a:schemeClr val="bg1"/>
                </a:solidFill>
                <a:latin typeface="Calibri" panose="020F0502020204030204" pitchFamily="34" charset="0"/>
              </a:rPr>
              <a:t>Coordenadores: </a:t>
            </a:r>
            <a:r>
              <a:rPr lang="pt-BR" sz="2400" b="1" dirty="0">
                <a:solidFill>
                  <a:schemeClr val="bg1"/>
                </a:solidFill>
                <a:latin typeface="Calibri" panose="020F0502020204030204" pitchFamily="34" charset="0"/>
              </a:rPr>
              <a:t>Paulo </a:t>
            </a:r>
            <a:r>
              <a:rPr lang="pt-BR" sz="2400" b="1" dirty="0" smtClean="0">
                <a:solidFill>
                  <a:schemeClr val="bg1"/>
                </a:solidFill>
                <a:latin typeface="Calibri" panose="020F0502020204030204" pitchFamily="34" charset="0"/>
              </a:rPr>
              <a:t>Artaxo e Maria Assunção F. Silva Dias</a:t>
            </a:r>
            <a:r>
              <a:rPr lang="en-US" sz="2400" dirty="0" smtClean="0">
                <a:solidFill>
                  <a:schemeClr val="bg1"/>
                </a:solidFill>
                <a:latin typeface="Calibri" panose="020F0502020204030204" pitchFamily="34" charset="0"/>
              </a:rPr>
              <a:t>, </a:t>
            </a:r>
            <a:br>
              <a:rPr lang="en-US" sz="2400" dirty="0" smtClean="0">
                <a:solidFill>
                  <a:schemeClr val="bg1"/>
                </a:solidFill>
                <a:latin typeface="Calibri" panose="020F0502020204030204" pitchFamily="34" charset="0"/>
              </a:rPr>
            </a:br>
            <a:r>
              <a:rPr lang="pt-BR" sz="2400" b="1" dirty="0" smtClean="0">
                <a:solidFill>
                  <a:schemeClr val="bg1"/>
                </a:solidFill>
                <a:latin typeface="Calibri" panose="020F0502020204030204" pitchFamily="34" charset="0"/>
              </a:rPr>
              <a:t>Universidade </a:t>
            </a:r>
            <a:r>
              <a:rPr lang="pt-BR" sz="2400" b="1" dirty="0">
                <a:solidFill>
                  <a:schemeClr val="bg1"/>
                </a:solidFill>
                <a:latin typeface="Calibri" panose="020F0502020204030204" pitchFamily="34" charset="0"/>
              </a:rPr>
              <a:t>de São Paulo</a:t>
            </a:r>
            <a:endParaRPr lang="en-US" sz="2400" dirty="0">
              <a:solidFill>
                <a:schemeClr val="bg1"/>
              </a:solidFill>
              <a:latin typeface="Calibri" panose="020F0502020204030204" pitchFamily="34" charset="0"/>
            </a:endParaRPr>
          </a:p>
          <a:p>
            <a:r>
              <a:rPr lang="pt-BR" b="1" dirty="0">
                <a:solidFill>
                  <a:schemeClr val="bg1"/>
                </a:solidFill>
                <a:latin typeface="Calibri" panose="020F0502020204030204" pitchFamily="34" charset="0"/>
              </a:rPr>
              <a:t> </a:t>
            </a:r>
            <a:endParaRPr lang="en-US" dirty="0">
              <a:solidFill>
                <a:schemeClr val="bg1"/>
              </a:solidFill>
              <a:latin typeface="Calibri" panose="020F0502020204030204" pitchFamily="34" charset="0"/>
            </a:endParaRPr>
          </a:p>
          <a:p>
            <a:r>
              <a:rPr lang="pt-BR" b="1" dirty="0">
                <a:solidFill>
                  <a:schemeClr val="bg1"/>
                </a:solidFill>
                <a:latin typeface="Calibri" panose="020F0502020204030204" pitchFamily="34" charset="0"/>
              </a:rPr>
              <a:t>Equipe: </a:t>
            </a:r>
            <a:r>
              <a:rPr lang="pt-BR" b="1" dirty="0" smtClean="0">
                <a:solidFill>
                  <a:schemeClr val="bg1"/>
                </a:solidFill>
                <a:latin typeface="Calibri" panose="020F0502020204030204" pitchFamily="34" charset="0"/>
              </a:rPr>
              <a:t>Henrique </a:t>
            </a:r>
            <a:r>
              <a:rPr lang="pt-BR" b="1" dirty="0">
                <a:solidFill>
                  <a:schemeClr val="bg1"/>
                </a:solidFill>
                <a:latin typeface="Calibri" panose="020F0502020204030204" pitchFamily="34" charset="0"/>
              </a:rPr>
              <a:t>Barbosa (IFUSP), </a:t>
            </a:r>
            <a:r>
              <a:rPr lang="pt-BR" b="1" dirty="0" smtClean="0">
                <a:solidFill>
                  <a:schemeClr val="bg1"/>
                </a:solidFill>
                <a:latin typeface="Calibri" panose="020F0502020204030204" pitchFamily="34" charset="0"/>
              </a:rPr>
              <a:t>Joel Ferreira de Brito (IFUSP), Luciana </a:t>
            </a:r>
            <a:r>
              <a:rPr lang="pt-BR" b="1" dirty="0">
                <a:solidFill>
                  <a:schemeClr val="bg1"/>
                </a:solidFill>
                <a:latin typeface="Calibri" panose="020F0502020204030204" pitchFamily="34" charset="0"/>
              </a:rPr>
              <a:t>Rizzo (UNIFESP-Diadema), </a:t>
            </a:r>
            <a:r>
              <a:rPr lang="pt-BR" b="1" dirty="0" err="1">
                <a:solidFill>
                  <a:schemeClr val="bg1"/>
                </a:solidFill>
                <a:latin typeface="Calibri" panose="020F0502020204030204" pitchFamily="34" charset="0"/>
              </a:rPr>
              <a:t>Theotônio</a:t>
            </a:r>
            <a:r>
              <a:rPr lang="pt-BR" b="1" dirty="0">
                <a:solidFill>
                  <a:schemeClr val="bg1"/>
                </a:solidFill>
                <a:latin typeface="Calibri" panose="020F0502020204030204" pitchFamily="34" charset="0"/>
              </a:rPr>
              <a:t> </a:t>
            </a:r>
            <a:r>
              <a:rPr lang="pt-BR" b="1" dirty="0" err="1">
                <a:solidFill>
                  <a:schemeClr val="bg1"/>
                </a:solidFill>
                <a:latin typeface="Calibri" panose="020F0502020204030204" pitchFamily="34" charset="0"/>
              </a:rPr>
              <a:t>Pauliquevis</a:t>
            </a:r>
            <a:r>
              <a:rPr lang="pt-BR" b="1" dirty="0">
                <a:solidFill>
                  <a:schemeClr val="bg1"/>
                </a:solidFill>
                <a:latin typeface="Calibri" panose="020F0502020204030204" pitchFamily="34" charset="0"/>
              </a:rPr>
              <a:t> (UNIFESP-Diadema), </a:t>
            </a:r>
            <a:r>
              <a:rPr lang="pt-BR" b="1" dirty="0" smtClean="0">
                <a:solidFill>
                  <a:schemeClr val="bg1"/>
                </a:solidFill>
                <a:latin typeface="Calibri" panose="020F0502020204030204" pitchFamily="34" charset="0"/>
              </a:rPr>
              <a:t>Karla Longo (INPE</a:t>
            </a:r>
            <a:r>
              <a:rPr lang="pt-BR" b="1" dirty="0">
                <a:solidFill>
                  <a:schemeClr val="bg1"/>
                </a:solidFill>
                <a:latin typeface="Calibri" panose="020F0502020204030204" pitchFamily="34" charset="0"/>
              </a:rPr>
              <a:t>), Saulo Freitas (INPE), </a:t>
            </a:r>
            <a:r>
              <a:rPr lang="pt-BR" b="1" dirty="0" smtClean="0">
                <a:solidFill>
                  <a:schemeClr val="bg1"/>
                </a:solidFill>
                <a:latin typeface="Calibri" panose="020F0502020204030204" pitchFamily="34" charset="0"/>
              </a:rPr>
              <a:t>David </a:t>
            </a:r>
            <a:r>
              <a:rPr lang="pt-BR" b="1" dirty="0">
                <a:solidFill>
                  <a:schemeClr val="bg1"/>
                </a:solidFill>
                <a:latin typeface="Calibri" panose="020F0502020204030204" pitchFamily="34" charset="0"/>
              </a:rPr>
              <a:t>Adams (UEA), Rodrigo Souza (UEA), Wanderley Bastos (UNIR-Porto Velho), Sandra </a:t>
            </a:r>
            <a:r>
              <a:rPr lang="pt-BR" b="1" dirty="0" err="1">
                <a:solidFill>
                  <a:schemeClr val="bg1"/>
                </a:solidFill>
                <a:latin typeface="Calibri" panose="020F0502020204030204" pitchFamily="34" charset="0"/>
              </a:rPr>
              <a:t>Hacon</a:t>
            </a:r>
            <a:r>
              <a:rPr lang="pt-BR" b="1" dirty="0">
                <a:solidFill>
                  <a:schemeClr val="bg1"/>
                </a:solidFill>
                <a:latin typeface="Calibri" panose="020F0502020204030204" pitchFamily="34" charset="0"/>
              </a:rPr>
              <a:t> (FIOCRUZ), Fernando Morais (IFUSP), Alcides Ribeiro (IFUSP), Ana Loureiro (IFUSP), Fábio Jorge (IFUSP), Lívia Oliveira (INPA), </a:t>
            </a:r>
            <a:r>
              <a:rPr lang="pt-BR" b="1" dirty="0" err="1">
                <a:solidFill>
                  <a:schemeClr val="bg1"/>
                </a:solidFill>
                <a:latin typeface="Calibri" panose="020F0502020204030204" pitchFamily="34" charset="0"/>
              </a:rPr>
              <a:t>Joiada</a:t>
            </a:r>
            <a:r>
              <a:rPr lang="pt-BR" b="1" dirty="0">
                <a:solidFill>
                  <a:schemeClr val="bg1"/>
                </a:solidFill>
                <a:latin typeface="Calibri" panose="020F0502020204030204" pitchFamily="34" charset="0"/>
              </a:rPr>
              <a:t> Silva (UNIR-Porto Velho), Rodrigo Marques (UFMT) e José Nogueira (UFMT</a:t>
            </a:r>
            <a:r>
              <a:rPr lang="pt-BR" b="1" dirty="0" smtClean="0">
                <a:solidFill>
                  <a:schemeClr val="bg1"/>
                </a:solidFill>
                <a:latin typeface="Calibri" panose="020F0502020204030204" pitchFamily="34" charset="0"/>
              </a:rPr>
              <a:t>) , </a:t>
            </a:r>
            <a:r>
              <a:rPr lang="pt-BR" b="1" dirty="0" err="1" smtClean="0">
                <a:solidFill>
                  <a:schemeClr val="bg1"/>
                </a:solidFill>
                <a:latin typeface="Calibri" panose="020F0502020204030204" pitchFamily="34" charset="0"/>
              </a:rPr>
              <a:t>Scot</a:t>
            </a:r>
            <a:r>
              <a:rPr lang="pt-BR" b="1" dirty="0" smtClean="0">
                <a:solidFill>
                  <a:schemeClr val="bg1"/>
                </a:solidFill>
                <a:latin typeface="Calibri" panose="020F0502020204030204" pitchFamily="34" charset="0"/>
              </a:rPr>
              <a:t> Martin (Harvard), </a:t>
            </a:r>
            <a:r>
              <a:rPr lang="pt-BR" b="1" dirty="0" err="1" smtClean="0">
                <a:solidFill>
                  <a:schemeClr val="bg1"/>
                </a:solidFill>
                <a:latin typeface="Calibri" panose="020F0502020204030204" pitchFamily="34" charset="0"/>
              </a:rPr>
              <a:t>Meinrat</a:t>
            </a:r>
            <a:r>
              <a:rPr lang="pt-BR" b="1" dirty="0" smtClean="0">
                <a:solidFill>
                  <a:schemeClr val="bg1"/>
                </a:solidFill>
                <a:latin typeface="Calibri" panose="020F0502020204030204" pitchFamily="34" charset="0"/>
              </a:rPr>
              <a:t> </a:t>
            </a:r>
            <a:r>
              <a:rPr lang="pt-BR" b="1" dirty="0" err="1" smtClean="0">
                <a:solidFill>
                  <a:schemeClr val="bg1"/>
                </a:solidFill>
                <a:latin typeface="Calibri" panose="020F0502020204030204" pitchFamily="34" charset="0"/>
              </a:rPr>
              <a:t>Andreae</a:t>
            </a:r>
            <a:r>
              <a:rPr lang="pt-BR" b="1" dirty="0" smtClean="0">
                <a:solidFill>
                  <a:schemeClr val="bg1"/>
                </a:solidFill>
                <a:latin typeface="Calibri" panose="020F0502020204030204" pitchFamily="34" charset="0"/>
              </a:rPr>
              <a:t> (Max Planck) e  muitos outros.</a:t>
            </a:r>
            <a:endParaRPr lang="en-US" dirty="0">
              <a:solidFill>
                <a:schemeClr val="bg1"/>
              </a:solidFill>
              <a:latin typeface="Calibri" panose="020F0502020204030204" pitchFamily="34" charset="0"/>
            </a:endParaRPr>
          </a:p>
        </p:txBody>
      </p:sp>
      <p:sp>
        <p:nvSpPr>
          <p:cNvPr id="6" name="TextBox 5"/>
          <p:cNvSpPr txBox="1"/>
          <p:nvPr/>
        </p:nvSpPr>
        <p:spPr>
          <a:xfrm>
            <a:off x="3505200" y="247362"/>
            <a:ext cx="5105400" cy="923320"/>
          </a:xfrm>
          <a:prstGeom prst="rect">
            <a:avLst/>
          </a:prstGeom>
          <a:noFill/>
        </p:spPr>
        <p:txBody>
          <a:bodyPr wrap="square" lIns="91430" tIns="45715" rIns="91430" bIns="45715" rtlCol="0">
            <a:spAutoFit/>
          </a:bodyPr>
          <a:lstStyle/>
          <a:p>
            <a:pPr algn="ctr"/>
            <a:r>
              <a:rPr lang="en-US" b="1" i="1" dirty="0" smtClean="0">
                <a:solidFill>
                  <a:schemeClr val="bg1"/>
                </a:solidFill>
                <a:latin typeface="Arial" pitchFamily="34" charset="0"/>
                <a:cs typeface="Arial" pitchFamily="34" charset="0"/>
              </a:rPr>
              <a:t>1</a:t>
            </a:r>
            <a:r>
              <a:rPr lang="en-US" b="1" i="1" baseline="30000" dirty="0" smtClean="0">
                <a:solidFill>
                  <a:schemeClr val="bg1"/>
                </a:solidFill>
                <a:latin typeface="Arial" pitchFamily="34" charset="0"/>
                <a:cs typeface="Arial" pitchFamily="34" charset="0"/>
              </a:rPr>
              <a:t>a</a:t>
            </a:r>
            <a:r>
              <a:rPr lang="en-US" b="1" i="1" dirty="0" smtClean="0">
                <a:solidFill>
                  <a:schemeClr val="bg1"/>
                </a:solidFill>
                <a:latin typeface="Arial" pitchFamily="34" charset="0"/>
                <a:cs typeface="Arial" pitchFamily="34" charset="0"/>
              </a:rPr>
              <a:t> </a:t>
            </a:r>
            <a:r>
              <a:rPr lang="en-US" b="1" i="1" dirty="0" err="1" smtClean="0">
                <a:solidFill>
                  <a:schemeClr val="bg1"/>
                </a:solidFill>
                <a:latin typeface="Arial" pitchFamily="34" charset="0"/>
                <a:cs typeface="Arial" pitchFamily="34" charset="0"/>
              </a:rPr>
              <a:t>reunião</a:t>
            </a:r>
            <a:r>
              <a:rPr lang="en-US" b="1" i="1" dirty="0" smtClean="0">
                <a:solidFill>
                  <a:schemeClr val="bg1"/>
                </a:solidFill>
                <a:latin typeface="Arial" pitchFamily="34" charset="0"/>
                <a:cs typeface="Arial" pitchFamily="34" charset="0"/>
              </a:rPr>
              <a:t> de </a:t>
            </a:r>
            <a:r>
              <a:rPr lang="en-US" b="1" i="1" dirty="0" err="1" smtClean="0">
                <a:solidFill>
                  <a:schemeClr val="bg1"/>
                </a:solidFill>
                <a:latin typeface="Arial" pitchFamily="34" charset="0"/>
                <a:cs typeface="Arial" pitchFamily="34" charset="0"/>
              </a:rPr>
              <a:t>avaliação</a:t>
            </a:r>
            <a:r>
              <a:rPr lang="en-US" b="1" i="1" dirty="0" smtClean="0">
                <a:solidFill>
                  <a:schemeClr val="bg1"/>
                </a:solidFill>
                <a:latin typeface="Arial" pitchFamily="34" charset="0"/>
                <a:cs typeface="Arial" pitchFamily="34" charset="0"/>
              </a:rPr>
              <a:t> do </a:t>
            </a:r>
            <a:r>
              <a:rPr lang="en-US" b="1" i="1" dirty="0" err="1" smtClean="0">
                <a:solidFill>
                  <a:schemeClr val="bg1"/>
                </a:solidFill>
                <a:latin typeface="Arial" pitchFamily="34" charset="0"/>
                <a:cs typeface="Arial" pitchFamily="34" charset="0"/>
              </a:rPr>
              <a:t>programa</a:t>
            </a:r>
            <a:r>
              <a:rPr lang="en-US" b="1" i="1" dirty="0" smtClean="0">
                <a:solidFill>
                  <a:schemeClr val="bg1"/>
                </a:solidFill>
                <a:latin typeface="Arial" pitchFamily="34" charset="0"/>
                <a:cs typeface="Arial" pitchFamily="34" charset="0"/>
              </a:rPr>
              <a:t> FAPESP </a:t>
            </a:r>
            <a:r>
              <a:rPr lang="en-US" b="1" i="1" dirty="0" err="1" smtClean="0">
                <a:solidFill>
                  <a:schemeClr val="bg1"/>
                </a:solidFill>
                <a:latin typeface="Arial" pitchFamily="34" charset="0"/>
                <a:cs typeface="Arial" pitchFamily="34" charset="0"/>
              </a:rPr>
              <a:t>sobre</a:t>
            </a:r>
            <a:r>
              <a:rPr lang="en-US" b="1" i="1" dirty="0" smtClean="0">
                <a:solidFill>
                  <a:schemeClr val="bg1"/>
                </a:solidFill>
                <a:latin typeface="Arial" pitchFamily="34" charset="0"/>
                <a:cs typeface="Arial" pitchFamily="34" charset="0"/>
              </a:rPr>
              <a:t> </a:t>
            </a:r>
            <a:r>
              <a:rPr lang="en-US" b="1" i="1" dirty="0" err="1" smtClean="0">
                <a:solidFill>
                  <a:schemeClr val="bg1"/>
                </a:solidFill>
                <a:latin typeface="Arial" pitchFamily="34" charset="0"/>
                <a:cs typeface="Arial" pitchFamily="34" charset="0"/>
              </a:rPr>
              <a:t>mudanças</a:t>
            </a:r>
            <a:r>
              <a:rPr lang="en-US" b="1" i="1" dirty="0" smtClean="0">
                <a:solidFill>
                  <a:schemeClr val="bg1"/>
                </a:solidFill>
                <a:latin typeface="Arial" pitchFamily="34" charset="0"/>
                <a:cs typeface="Arial" pitchFamily="34" charset="0"/>
              </a:rPr>
              <a:t> </a:t>
            </a:r>
            <a:r>
              <a:rPr lang="en-US" b="1" i="1" dirty="0" err="1" smtClean="0">
                <a:solidFill>
                  <a:schemeClr val="bg1"/>
                </a:solidFill>
                <a:latin typeface="Arial" pitchFamily="34" charset="0"/>
                <a:cs typeface="Arial" pitchFamily="34" charset="0"/>
              </a:rPr>
              <a:t>globais</a:t>
            </a:r>
            <a:r>
              <a:rPr lang="en-US" b="1" i="1" dirty="0" smtClean="0">
                <a:solidFill>
                  <a:schemeClr val="bg1"/>
                </a:solidFill>
                <a:latin typeface="Arial" pitchFamily="34" charset="0"/>
                <a:cs typeface="Arial" pitchFamily="34" charset="0"/>
              </a:rPr>
              <a:t> – </a:t>
            </a:r>
            <a:r>
              <a:rPr lang="en-US" b="1" i="1" dirty="0" err="1" smtClean="0">
                <a:solidFill>
                  <a:schemeClr val="bg1"/>
                </a:solidFill>
                <a:latin typeface="Arial" pitchFamily="34" charset="0"/>
                <a:cs typeface="Arial" pitchFamily="34" charset="0"/>
              </a:rPr>
              <a:t>Bragança</a:t>
            </a:r>
            <a:r>
              <a:rPr lang="en-US" b="1" i="1" dirty="0" smtClean="0">
                <a:solidFill>
                  <a:schemeClr val="bg1"/>
                </a:solidFill>
                <a:latin typeface="Arial" pitchFamily="34" charset="0"/>
                <a:cs typeface="Arial" pitchFamily="34" charset="0"/>
              </a:rPr>
              <a:t> </a:t>
            </a:r>
            <a:r>
              <a:rPr lang="en-US" b="1" i="1" dirty="0" err="1" smtClean="0">
                <a:solidFill>
                  <a:schemeClr val="bg1"/>
                </a:solidFill>
                <a:latin typeface="Arial" pitchFamily="34" charset="0"/>
                <a:cs typeface="Arial" pitchFamily="34" charset="0"/>
              </a:rPr>
              <a:t>Paulista</a:t>
            </a:r>
            <a:r>
              <a:rPr lang="en-US" b="1" i="1" dirty="0" smtClean="0">
                <a:solidFill>
                  <a:schemeClr val="bg1"/>
                </a:solidFill>
                <a:latin typeface="Arial" pitchFamily="34" charset="0"/>
                <a:cs typeface="Arial" pitchFamily="34" charset="0"/>
              </a:rPr>
              <a:t> 28-29 2013</a:t>
            </a:r>
            <a:endParaRPr lang="en-US" b="1" i="1" dirty="0">
              <a:solidFill>
                <a:schemeClr val="bg1"/>
              </a:solidFill>
              <a:latin typeface="Arial" pitchFamily="34" charset="0"/>
              <a:cs typeface="Arial" pitchFamily="34" charset="0"/>
            </a:endParaRPr>
          </a:p>
        </p:txBody>
      </p:sp>
      <p:sp>
        <p:nvSpPr>
          <p:cNvPr id="3" name="Rectangle 2"/>
          <p:cNvSpPr/>
          <p:nvPr/>
        </p:nvSpPr>
        <p:spPr>
          <a:xfrm>
            <a:off x="1524000" y="1447680"/>
            <a:ext cx="7352740" cy="212365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pt-BR" sz="4400" b="1" dirty="0" smtClean="0">
                <a:ln w="11430"/>
                <a:solidFill>
                  <a:srgbClr val="FFFF00"/>
                </a:solidFill>
                <a:effectLst>
                  <a:outerShdw blurRad="80000" dist="40000" dir="5040000" algn="tl">
                    <a:srgbClr val="000000">
                      <a:alpha val="30000"/>
                    </a:srgbClr>
                  </a:outerShdw>
                </a:effectLst>
                <a:latin typeface="Calibri" pitchFamily="34" charset="0"/>
                <a:cs typeface="Calibri" pitchFamily="34" charset="0"/>
              </a:rPr>
              <a:t>Efeitos </a:t>
            </a:r>
            <a:r>
              <a:rPr lang="pt-BR" sz="4400" b="1" dirty="0">
                <a:ln w="11430"/>
                <a:solidFill>
                  <a:srgbClr val="FFFF00"/>
                </a:solidFill>
                <a:effectLst>
                  <a:outerShdw blurRad="80000" dist="40000" dir="5040000" algn="tl">
                    <a:srgbClr val="000000">
                      <a:alpha val="30000"/>
                    </a:srgbClr>
                  </a:outerShdw>
                </a:effectLst>
                <a:latin typeface="Calibri" pitchFamily="34" charset="0"/>
                <a:cs typeface="Calibri" pitchFamily="34" charset="0"/>
              </a:rPr>
              <a:t>diretos e indiretos de aerossóis no clima da Amazônia e Pantanal</a:t>
            </a:r>
            <a:endParaRPr lang="en-US" sz="4400" b="1" cap="none" spc="0" dirty="0">
              <a:ln w="11430"/>
              <a:solidFill>
                <a:srgbClr val="FFFF00"/>
              </a:solidFill>
              <a:effectLst>
                <a:outerShdw blurRad="80000" dist="40000" dir="5040000" algn="tl">
                  <a:srgbClr val="000000">
                    <a:alpha val="30000"/>
                  </a:srgbClr>
                </a:outerShdw>
              </a:effectLst>
              <a:latin typeface="Calibri" pitchFamily="34" charset="0"/>
              <a:cs typeface="Calibri"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88" y="247362"/>
            <a:ext cx="3288454" cy="1048038"/>
          </a:xfrm>
          <a:prstGeom prst="rect">
            <a:avLst/>
          </a:prstGeom>
        </p:spPr>
      </p:pic>
    </p:spTree>
    <p:extLst>
      <p:ext uri="{BB962C8B-B14F-4D97-AF65-F5344CB8AC3E}">
        <p14:creationId xmlns:p14="http://schemas.microsoft.com/office/powerpoint/2010/main" val="3811108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ata\Dropbox\Documents\Projects\2013 - 07 - BUNIAACIC\Instrumentation_ZF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764704"/>
            <a:ext cx="8352928" cy="590465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23527" y="17285"/>
            <a:ext cx="8481233" cy="584775"/>
          </a:xfrm>
          <a:prstGeom prst="rect">
            <a:avLst/>
          </a:prstGeom>
          <a:noFill/>
        </p:spPr>
        <p:txBody>
          <a:bodyPr wrap="none" rtlCol="0">
            <a:spAutoFit/>
          </a:bodyPr>
          <a:lstStyle/>
          <a:p>
            <a:r>
              <a:rPr lang="en-US" sz="3200" b="1" dirty="0" err="1" smtClean="0">
                <a:effectLst>
                  <a:outerShdw blurRad="38100" dist="38100" dir="2700000" algn="tl">
                    <a:srgbClr val="000000">
                      <a:alpha val="43137"/>
                    </a:srgbClr>
                  </a:outerShdw>
                </a:effectLst>
              </a:rPr>
              <a:t>Medidas</a:t>
            </a:r>
            <a:r>
              <a:rPr lang="en-US" sz="3200" b="1" dirty="0" smtClean="0">
                <a:effectLst>
                  <a:outerShdw blurRad="38100" dist="38100" dir="2700000" algn="tl">
                    <a:srgbClr val="000000">
                      <a:alpha val="43137"/>
                    </a:srgbClr>
                  </a:outerShdw>
                </a:effectLst>
              </a:rPr>
              <a:t> de gases </a:t>
            </a:r>
            <a:r>
              <a:rPr lang="en-US" sz="3200" b="1" dirty="0" err="1" smtClean="0">
                <a:effectLst>
                  <a:outerShdw blurRad="38100" dist="38100" dir="2700000" algn="tl">
                    <a:srgbClr val="000000">
                      <a:alpha val="43137"/>
                    </a:srgbClr>
                  </a:outerShdw>
                </a:effectLst>
              </a:rPr>
              <a:t>traços</a:t>
            </a:r>
            <a:r>
              <a:rPr lang="en-US" sz="3200" b="1" dirty="0" smtClean="0">
                <a:effectLst>
                  <a:outerShdw blurRad="38100" dist="38100" dir="2700000" algn="tl">
                    <a:srgbClr val="000000">
                      <a:alpha val="43137"/>
                    </a:srgbClr>
                  </a:outerShdw>
                </a:effectLst>
              </a:rPr>
              <a:t> e </a:t>
            </a:r>
            <a:r>
              <a:rPr lang="en-US" sz="3200" b="1" dirty="0" err="1" smtClean="0">
                <a:effectLst>
                  <a:outerShdw blurRad="38100" dist="38100" dir="2700000" algn="tl">
                    <a:srgbClr val="000000">
                      <a:alpha val="43137"/>
                    </a:srgbClr>
                  </a:outerShdw>
                </a:effectLst>
              </a:rPr>
              <a:t>aerossóis</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em</a:t>
            </a:r>
            <a:r>
              <a:rPr lang="en-US" sz="3200" b="1" dirty="0" smtClean="0">
                <a:effectLst>
                  <a:outerShdw blurRad="38100" dist="38100" dir="2700000" algn="tl">
                    <a:srgbClr val="000000">
                      <a:alpha val="43137"/>
                    </a:srgbClr>
                  </a:outerShdw>
                </a:effectLst>
              </a:rPr>
              <a:t> Manaus</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30274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5392"/>
            <a:ext cx="4985330" cy="6432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93053" y="221927"/>
            <a:ext cx="3560394" cy="4031873"/>
          </a:xfrm>
          <a:prstGeom prst="rect">
            <a:avLst/>
          </a:prstGeom>
          <a:noFill/>
        </p:spPr>
        <p:txBody>
          <a:bodyPr wrap="square" rtlCol="0">
            <a:spAutoFit/>
          </a:bodyPr>
          <a:lstStyle/>
          <a:p>
            <a:r>
              <a:rPr lang="en-US" sz="2400" b="1" dirty="0" smtClean="0"/>
              <a:t>Four flux towers with 85 meters already in operation at the ATTO site</a:t>
            </a:r>
          </a:p>
          <a:p>
            <a:endParaRPr lang="en-US" sz="2400" b="1" dirty="0" smtClean="0"/>
          </a:p>
          <a:p>
            <a:r>
              <a:rPr lang="en-US" sz="2000" dirty="0" smtClean="0"/>
              <a:t>Measurements at 6 levels for</a:t>
            </a:r>
          </a:p>
          <a:p>
            <a:r>
              <a:rPr lang="en-US" sz="2000" dirty="0" smtClean="0"/>
              <a:t>Ozone, CO, VOCs (PTR-MS), aerosol number size distribution, composition with ACSM, Light scattering (TSI </a:t>
            </a:r>
            <a:r>
              <a:rPr lang="en-US" sz="2000" dirty="0" err="1" smtClean="0"/>
              <a:t>Neph</a:t>
            </a:r>
            <a:r>
              <a:rPr lang="en-US" sz="2000" dirty="0" smtClean="0"/>
              <a:t>), light absorption using MAAP, </a:t>
            </a:r>
            <a:r>
              <a:rPr lang="en-US" sz="2000" dirty="0" err="1" smtClean="0"/>
              <a:t>Aethalometer</a:t>
            </a:r>
            <a:r>
              <a:rPr lang="en-US" sz="2000" dirty="0" smtClean="0"/>
              <a:t>, SP2), CO2, CH4, water vapor and others.</a:t>
            </a:r>
            <a:endParaRPr lang="pt-BR" sz="20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5906" y="4489666"/>
            <a:ext cx="3754688" cy="2107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5078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968827386"/>
              </p:ext>
            </p:extLst>
          </p:nvPr>
        </p:nvGraphicFramePr>
        <p:xfrm>
          <a:off x="228600" y="228600"/>
          <a:ext cx="8686800"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4139658476"/>
              </p:ext>
            </p:extLst>
          </p:nvPr>
        </p:nvGraphicFramePr>
        <p:xfrm>
          <a:off x="152400" y="3886200"/>
          <a:ext cx="8686800" cy="2781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50840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43" y="1457120"/>
            <a:ext cx="4392064" cy="33302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6550" y="1457120"/>
            <a:ext cx="4361771" cy="33075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672879" y="4876209"/>
            <a:ext cx="4343400" cy="1200329"/>
          </a:xfrm>
          <a:prstGeom prst="rect">
            <a:avLst/>
          </a:prstGeom>
        </p:spPr>
        <p:txBody>
          <a:bodyPr wrap="square">
            <a:spAutoFit/>
          </a:bodyPr>
          <a:lstStyle/>
          <a:p>
            <a:r>
              <a:rPr lang="en-US" dirty="0" smtClean="0"/>
              <a:t>Aerosol </a:t>
            </a:r>
            <a:r>
              <a:rPr lang="en-US" dirty="0"/>
              <a:t>particle absorption coefficients at 637nm between </a:t>
            </a:r>
            <a:r>
              <a:rPr lang="en-US" dirty="0" smtClean="0"/>
              <a:t>February 2008 </a:t>
            </a:r>
            <a:r>
              <a:rPr lang="en-US" dirty="0"/>
              <a:t>and May 2011. Statistics were calculated for each 10 Julian days</a:t>
            </a:r>
          </a:p>
        </p:txBody>
      </p:sp>
      <p:sp>
        <p:nvSpPr>
          <p:cNvPr id="5" name="Rectangle 4"/>
          <p:cNvSpPr/>
          <p:nvPr/>
        </p:nvSpPr>
        <p:spPr>
          <a:xfrm>
            <a:off x="100879" y="4822076"/>
            <a:ext cx="4572000" cy="1200329"/>
          </a:xfrm>
          <a:prstGeom prst="rect">
            <a:avLst/>
          </a:prstGeom>
        </p:spPr>
        <p:txBody>
          <a:bodyPr>
            <a:spAutoFit/>
          </a:bodyPr>
          <a:lstStyle/>
          <a:p>
            <a:r>
              <a:rPr lang="en-US" dirty="0" smtClean="0"/>
              <a:t>Particle </a:t>
            </a:r>
            <a:r>
              <a:rPr lang="en-US" dirty="0"/>
              <a:t>scattering coefficients at 550nm between February </a:t>
            </a:r>
            <a:r>
              <a:rPr lang="en-US" dirty="0" smtClean="0"/>
              <a:t>2008 and </a:t>
            </a:r>
            <a:r>
              <a:rPr lang="en-US" dirty="0"/>
              <a:t>May 2011. Statistics were calculated for each 10 Julian days</a:t>
            </a:r>
          </a:p>
        </p:txBody>
      </p:sp>
      <p:sp>
        <p:nvSpPr>
          <p:cNvPr id="6" name="Rectangle 5"/>
          <p:cNvSpPr/>
          <p:nvPr/>
        </p:nvSpPr>
        <p:spPr>
          <a:xfrm>
            <a:off x="394268" y="1038803"/>
            <a:ext cx="4060727" cy="369332"/>
          </a:xfrm>
          <a:prstGeom prst="rect">
            <a:avLst/>
          </a:prstGeom>
        </p:spPr>
        <p:txBody>
          <a:bodyPr wrap="none">
            <a:spAutoFit/>
          </a:bodyPr>
          <a:lstStyle/>
          <a:p>
            <a:r>
              <a:rPr lang="en-US" b="1" dirty="0"/>
              <a:t>particle scattering coefficients at 550nm </a:t>
            </a:r>
          </a:p>
        </p:txBody>
      </p:sp>
      <p:sp>
        <p:nvSpPr>
          <p:cNvPr id="7" name="Rectangle 6"/>
          <p:cNvSpPr/>
          <p:nvPr/>
        </p:nvSpPr>
        <p:spPr>
          <a:xfrm>
            <a:off x="4550907" y="1001643"/>
            <a:ext cx="4572000" cy="369332"/>
          </a:xfrm>
          <a:prstGeom prst="rect">
            <a:avLst/>
          </a:prstGeom>
        </p:spPr>
        <p:txBody>
          <a:bodyPr>
            <a:spAutoFit/>
          </a:bodyPr>
          <a:lstStyle/>
          <a:p>
            <a:r>
              <a:rPr lang="en-US" b="1" dirty="0"/>
              <a:t>aerosol </a:t>
            </a:r>
            <a:r>
              <a:rPr lang="en-US" b="1" dirty="0" smtClean="0"/>
              <a:t>absorption </a:t>
            </a:r>
            <a:r>
              <a:rPr lang="en-US" b="1" dirty="0"/>
              <a:t>coefficients at 637nm </a:t>
            </a:r>
          </a:p>
        </p:txBody>
      </p:sp>
      <p:sp>
        <p:nvSpPr>
          <p:cNvPr id="8" name="TextBox 7"/>
          <p:cNvSpPr txBox="1"/>
          <p:nvPr/>
        </p:nvSpPr>
        <p:spPr>
          <a:xfrm>
            <a:off x="212271" y="293757"/>
            <a:ext cx="8742586" cy="707886"/>
          </a:xfrm>
          <a:prstGeom prst="rect">
            <a:avLst/>
          </a:prstGeom>
          <a:noFill/>
        </p:spPr>
        <p:txBody>
          <a:bodyPr wrap="none" rtlCol="0">
            <a:spAutoFit/>
          </a:bodyPr>
          <a:lstStyle/>
          <a:p>
            <a:r>
              <a:rPr lang="en-US" sz="4000" b="1" dirty="0" smtClean="0">
                <a:effectLst>
                  <a:outerShdw blurRad="38100" dist="38100" dir="2700000" algn="tl">
                    <a:srgbClr val="000000">
                      <a:alpha val="43137"/>
                    </a:srgbClr>
                  </a:outerShdw>
                </a:effectLst>
              </a:rPr>
              <a:t>Seasonality of scattering and absorption</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74854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3886200" y="76200"/>
            <a:ext cx="5086985" cy="6629400"/>
          </a:xfrm>
          <a:prstGeom prst="rect">
            <a:avLst/>
          </a:prstGeom>
        </p:spPr>
      </p:pic>
      <p:sp>
        <p:nvSpPr>
          <p:cNvPr id="3" name="Rectangle 2"/>
          <p:cNvSpPr/>
          <p:nvPr/>
        </p:nvSpPr>
        <p:spPr>
          <a:xfrm>
            <a:off x="220898" y="2743200"/>
            <a:ext cx="3505200" cy="1754326"/>
          </a:xfrm>
          <a:prstGeom prst="rect">
            <a:avLst/>
          </a:prstGeom>
        </p:spPr>
        <p:txBody>
          <a:bodyPr wrap="square">
            <a:spAutoFit/>
          </a:bodyPr>
          <a:lstStyle/>
          <a:p>
            <a:r>
              <a:rPr lang="en-GB" b="1" dirty="0">
                <a:solidFill>
                  <a:prstClr val="black"/>
                </a:solidFill>
              </a:rPr>
              <a:t>Monthly statistics </a:t>
            </a:r>
            <a:r>
              <a:rPr lang="en-US" b="1" dirty="0">
                <a:solidFill>
                  <a:prstClr val="black"/>
                </a:solidFill>
              </a:rPr>
              <a:t>(2009 – 2012)</a:t>
            </a:r>
            <a:r>
              <a:rPr lang="en-GB" b="1" dirty="0">
                <a:solidFill>
                  <a:prstClr val="black"/>
                </a:solidFill>
              </a:rPr>
              <a:t> for light scattering coefficient </a:t>
            </a:r>
            <a:r>
              <a:rPr lang="en-GB" b="1" dirty="0" err="1">
                <a:solidFill>
                  <a:prstClr val="black"/>
                </a:solidFill>
              </a:rPr>
              <a:t>σ</a:t>
            </a:r>
            <a:r>
              <a:rPr lang="en-GB" b="1" baseline="-25000" dirty="0" err="1">
                <a:solidFill>
                  <a:prstClr val="black"/>
                </a:solidFill>
              </a:rPr>
              <a:t>s</a:t>
            </a:r>
            <a:r>
              <a:rPr lang="en-GB" b="1" dirty="0">
                <a:solidFill>
                  <a:prstClr val="black"/>
                </a:solidFill>
              </a:rPr>
              <a:t> at 637 nm and light absorption coefficient </a:t>
            </a:r>
            <a:r>
              <a:rPr lang="en-GB" b="1" dirty="0" err="1">
                <a:solidFill>
                  <a:prstClr val="black"/>
                </a:solidFill>
              </a:rPr>
              <a:t>σ</a:t>
            </a:r>
            <a:r>
              <a:rPr lang="en-GB" b="1" baseline="-25000" dirty="0" err="1">
                <a:solidFill>
                  <a:prstClr val="black"/>
                </a:solidFill>
              </a:rPr>
              <a:t>a</a:t>
            </a:r>
            <a:r>
              <a:rPr lang="en-GB" b="1" dirty="0">
                <a:solidFill>
                  <a:prstClr val="black"/>
                </a:solidFill>
              </a:rPr>
              <a:t> at 637 nm in Mm</a:t>
            </a:r>
            <a:r>
              <a:rPr lang="en-GB" b="1" baseline="30000" dirty="0">
                <a:solidFill>
                  <a:prstClr val="black"/>
                </a:solidFill>
              </a:rPr>
              <a:t>-1</a:t>
            </a:r>
            <a:r>
              <a:rPr lang="en-GB" b="1" dirty="0">
                <a:solidFill>
                  <a:prstClr val="black"/>
                </a:solidFill>
              </a:rPr>
              <a:t> for Porto Velho (PVH, in black) and central Amazonia (TT34, in red). </a:t>
            </a:r>
            <a:endParaRPr lang="en-US" b="1" dirty="0">
              <a:solidFill>
                <a:prstClr val="black"/>
              </a:solidFill>
            </a:endParaRPr>
          </a:p>
        </p:txBody>
      </p:sp>
      <p:sp>
        <p:nvSpPr>
          <p:cNvPr id="4" name="TextBox 3"/>
          <p:cNvSpPr txBox="1"/>
          <p:nvPr/>
        </p:nvSpPr>
        <p:spPr>
          <a:xfrm>
            <a:off x="304801" y="4964668"/>
            <a:ext cx="3201142" cy="646331"/>
          </a:xfrm>
          <a:prstGeom prst="rect">
            <a:avLst/>
          </a:prstGeom>
          <a:noFill/>
        </p:spPr>
        <p:txBody>
          <a:bodyPr wrap="square" rtlCol="0">
            <a:spAutoFit/>
          </a:bodyPr>
          <a:lstStyle/>
          <a:p>
            <a:r>
              <a:rPr lang="en-US" b="1" dirty="0" smtClean="0">
                <a:solidFill>
                  <a:prstClr val="black"/>
                </a:solidFill>
              </a:rPr>
              <a:t>Single Scattering Albedo Lower at the pristine site</a:t>
            </a:r>
            <a:endParaRPr lang="en-US" b="1" dirty="0">
              <a:solidFill>
                <a:prstClr val="black"/>
              </a:solidFill>
            </a:endParaRPr>
          </a:p>
        </p:txBody>
      </p:sp>
      <p:sp>
        <p:nvSpPr>
          <p:cNvPr id="5" name="TextBox 4"/>
          <p:cNvSpPr txBox="1"/>
          <p:nvPr/>
        </p:nvSpPr>
        <p:spPr>
          <a:xfrm>
            <a:off x="220899" y="304800"/>
            <a:ext cx="3505200" cy="2062103"/>
          </a:xfrm>
          <a:prstGeom prst="rect">
            <a:avLst/>
          </a:prstGeom>
          <a:noFill/>
        </p:spPr>
        <p:txBody>
          <a:bodyPr wrap="square" rtlCol="0">
            <a:spAutoFit/>
          </a:bodyPr>
          <a:lstStyle/>
          <a:p>
            <a:r>
              <a:rPr lang="en-US" sz="3200" b="1" dirty="0" smtClean="0">
                <a:solidFill>
                  <a:prstClr val="black"/>
                </a:solidFill>
              </a:rPr>
              <a:t>Scattering, absorption and SSA in </a:t>
            </a:r>
            <a:r>
              <a:rPr lang="en-US" sz="3200" b="1" dirty="0">
                <a:solidFill>
                  <a:prstClr val="black"/>
                </a:solidFill>
              </a:rPr>
              <a:t>M</a:t>
            </a:r>
            <a:r>
              <a:rPr lang="en-US" sz="3200" b="1" dirty="0" smtClean="0">
                <a:solidFill>
                  <a:prstClr val="black"/>
                </a:solidFill>
              </a:rPr>
              <a:t>anaus and Porto Velho</a:t>
            </a:r>
            <a:endParaRPr lang="en-US" sz="3200" b="1" dirty="0">
              <a:solidFill>
                <a:prstClr val="black"/>
              </a:solidFill>
            </a:endParaRPr>
          </a:p>
        </p:txBody>
      </p:sp>
      <p:sp>
        <p:nvSpPr>
          <p:cNvPr id="6" name="TextBox 5"/>
          <p:cNvSpPr txBox="1"/>
          <p:nvPr/>
        </p:nvSpPr>
        <p:spPr>
          <a:xfrm>
            <a:off x="457200" y="6143105"/>
            <a:ext cx="1892313" cy="369332"/>
          </a:xfrm>
          <a:prstGeom prst="rect">
            <a:avLst/>
          </a:prstGeom>
          <a:noFill/>
        </p:spPr>
        <p:txBody>
          <a:bodyPr wrap="none" rtlCol="0">
            <a:spAutoFit/>
          </a:bodyPr>
          <a:lstStyle/>
          <a:p>
            <a:r>
              <a:rPr lang="pt-BR" dirty="0" smtClean="0"/>
              <a:t>Artaxo et al., 2013</a:t>
            </a:r>
            <a:endParaRPr lang="en-US" dirty="0"/>
          </a:p>
        </p:txBody>
      </p:sp>
    </p:spTree>
    <p:extLst>
      <p:ext uri="{BB962C8B-B14F-4D97-AF65-F5344CB8AC3E}">
        <p14:creationId xmlns:p14="http://schemas.microsoft.com/office/powerpoint/2010/main" val="9877712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9" descr="C:\Users\Joel\Dropbox\Data analysis\2013 - 02 - 01 - Go Amazon\A_ZF2\1_pics\Origin\ACSM_time_series_TT34.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078" y="737175"/>
            <a:ext cx="8167107" cy="5942405"/>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72068" y="152400"/>
            <a:ext cx="8229600" cy="523220"/>
          </a:xfrm>
          <a:prstGeom prst="rect">
            <a:avLst/>
          </a:prstGeom>
          <a:noFill/>
        </p:spPr>
        <p:txBody>
          <a:bodyPr wrap="square" rtlCol="0">
            <a:spAutoFit/>
          </a:bodyPr>
          <a:lstStyle/>
          <a:p>
            <a:pPr algn="ctr"/>
            <a:r>
              <a:rPr lang="en-US" sz="2800" b="1" dirty="0" smtClean="0">
                <a:solidFill>
                  <a:prstClr val="black"/>
                </a:solidFill>
              </a:rPr>
              <a:t>Manaus organic aerosol wet season measurements </a:t>
            </a:r>
            <a:endParaRPr lang="en-US" sz="2800" b="1" dirty="0">
              <a:solidFill>
                <a:prstClr val="black"/>
              </a:solidFill>
            </a:endParaRPr>
          </a:p>
        </p:txBody>
      </p:sp>
      <p:sp>
        <p:nvSpPr>
          <p:cNvPr id="4" name="TextBox 3"/>
          <p:cNvSpPr txBox="1"/>
          <p:nvPr/>
        </p:nvSpPr>
        <p:spPr>
          <a:xfrm>
            <a:off x="6781800" y="6310248"/>
            <a:ext cx="1736116" cy="369332"/>
          </a:xfrm>
          <a:prstGeom prst="rect">
            <a:avLst/>
          </a:prstGeom>
          <a:noFill/>
        </p:spPr>
        <p:txBody>
          <a:bodyPr wrap="none" rtlCol="0">
            <a:spAutoFit/>
          </a:bodyPr>
          <a:lstStyle/>
          <a:p>
            <a:r>
              <a:rPr lang="pt-BR" dirty="0" smtClean="0"/>
              <a:t>Brito et al., 2013</a:t>
            </a:r>
            <a:endParaRPr lang="en-US" dirty="0"/>
          </a:p>
        </p:txBody>
      </p:sp>
    </p:spTree>
    <p:extLst>
      <p:ext uri="{BB962C8B-B14F-4D97-AF65-F5344CB8AC3E}">
        <p14:creationId xmlns:p14="http://schemas.microsoft.com/office/powerpoint/2010/main" val="34735280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1" descr="C:\Users\Joel\Dropbox\Data analysis\2012 - 08 - 10 - Porto Velho\B_SAMBBA\1_pics\Origin\ACSM_time_series_PVH.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802631"/>
            <a:ext cx="7391400" cy="5777231"/>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04800" y="48162"/>
            <a:ext cx="8229600" cy="584775"/>
          </a:xfrm>
          <a:prstGeom prst="rect">
            <a:avLst/>
          </a:prstGeom>
        </p:spPr>
        <p:txBody>
          <a:bodyPr wrap="square">
            <a:spAutoFit/>
          </a:bodyPr>
          <a:lstStyle/>
          <a:p>
            <a:pPr algn="ctr"/>
            <a:r>
              <a:rPr lang="en-US" sz="3200" b="1" dirty="0" smtClean="0">
                <a:solidFill>
                  <a:prstClr val="black"/>
                </a:solidFill>
              </a:rPr>
              <a:t>Organic aerosol measurements in Rondonia</a:t>
            </a:r>
            <a:endParaRPr lang="en-US" sz="3200" b="1" dirty="0">
              <a:solidFill>
                <a:prstClr val="black"/>
              </a:solidFill>
            </a:endParaRPr>
          </a:p>
        </p:txBody>
      </p:sp>
      <p:sp>
        <p:nvSpPr>
          <p:cNvPr id="5" name="TextBox 4"/>
          <p:cNvSpPr txBox="1"/>
          <p:nvPr/>
        </p:nvSpPr>
        <p:spPr>
          <a:xfrm>
            <a:off x="6781800" y="6310248"/>
            <a:ext cx="1736116" cy="369332"/>
          </a:xfrm>
          <a:prstGeom prst="rect">
            <a:avLst/>
          </a:prstGeom>
          <a:noFill/>
        </p:spPr>
        <p:txBody>
          <a:bodyPr wrap="none" rtlCol="0">
            <a:spAutoFit/>
          </a:bodyPr>
          <a:lstStyle/>
          <a:p>
            <a:r>
              <a:rPr lang="pt-BR" dirty="0" smtClean="0"/>
              <a:t>Brito et al., 2013</a:t>
            </a:r>
            <a:endParaRPr lang="en-US" dirty="0"/>
          </a:p>
        </p:txBody>
      </p:sp>
    </p:spTree>
    <p:extLst>
      <p:ext uri="{BB962C8B-B14F-4D97-AF65-F5344CB8AC3E}">
        <p14:creationId xmlns:p14="http://schemas.microsoft.com/office/powerpoint/2010/main" val="1055682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28514" y="1371600"/>
            <a:ext cx="7377286" cy="4801194"/>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976312" y="6324600"/>
            <a:ext cx="5167688" cy="523220"/>
          </a:xfrm>
          <a:prstGeom prst="rect">
            <a:avLst/>
          </a:prstGeom>
        </p:spPr>
        <p:txBody>
          <a:bodyPr wrap="none">
            <a:spAutoFit/>
          </a:bodyPr>
          <a:lstStyle/>
          <a:p>
            <a:r>
              <a:rPr lang="en-GB" sz="2800" dirty="0" smtClean="0"/>
              <a:t>BUNIAACIC</a:t>
            </a:r>
            <a:r>
              <a:rPr lang="en-GB" dirty="0" smtClean="0"/>
              <a:t> - data from Jamie Whitehead</a:t>
            </a:r>
            <a:endParaRPr lang="en-US" dirty="0"/>
          </a:p>
        </p:txBody>
      </p:sp>
      <p:sp>
        <p:nvSpPr>
          <p:cNvPr id="8" name="Title 1"/>
          <p:cNvSpPr>
            <a:spLocks noGrp="1"/>
          </p:cNvSpPr>
          <p:nvPr>
            <p:ph type="title"/>
          </p:nvPr>
        </p:nvSpPr>
        <p:spPr>
          <a:xfrm>
            <a:off x="0" y="0"/>
            <a:ext cx="9067800" cy="1219200"/>
          </a:xfrm>
        </p:spPr>
        <p:txBody>
          <a:bodyPr>
            <a:noAutofit/>
          </a:bodyPr>
          <a:lstStyle/>
          <a:p>
            <a:r>
              <a:rPr lang="pt-BR" b="1" dirty="0" smtClean="0">
                <a:effectLst>
                  <a:outerShdw blurRad="38100" dist="38100" dir="2700000" algn="tl">
                    <a:srgbClr val="000000">
                      <a:alpha val="43137"/>
                    </a:srgbClr>
                  </a:outerShdw>
                </a:effectLst>
              </a:rPr>
              <a:t>Medidas de núcleos de condensação de nuvens na Amazônia</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33966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rotWithShape="1">
          <a:blip r:embed="rId2" cstate="print"/>
          <a:srcRect b="49802"/>
          <a:stretch/>
        </p:blipFill>
        <p:spPr bwMode="auto">
          <a:xfrm>
            <a:off x="204216" y="1626006"/>
            <a:ext cx="8737320" cy="4084144"/>
          </a:xfrm>
          <a:prstGeom prst="rect">
            <a:avLst/>
          </a:prstGeom>
          <a:ln>
            <a:noFill/>
          </a:ln>
          <a:effectLst>
            <a:outerShdw blurRad="292100" dist="139700" dir="2700000" algn="tl" rotWithShape="0">
              <a:srgbClr val="333333">
                <a:alpha val="65000"/>
              </a:srgbClr>
            </a:outerShdw>
          </a:effectLst>
        </p:spPr>
      </p:pic>
      <p:sp>
        <p:nvSpPr>
          <p:cNvPr id="52227" name="Rectangle 5"/>
          <p:cNvSpPr>
            <a:spLocks noChangeArrowheads="1"/>
          </p:cNvSpPr>
          <p:nvPr/>
        </p:nvSpPr>
        <p:spPr bwMode="auto">
          <a:xfrm>
            <a:off x="724776" y="5373922"/>
            <a:ext cx="3848100" cy="369332"/>
          </a:xfrm>
          <a:prstGeom prst="rect">
            <a:avLst/>
          </a:prstGeom>
          <a:noFill/>
          <a:ln w="9525">
            <a:noFill/>
            <a:miter lim="800000"/>
            <a:headEnd/>
            <a:tailEnd/>
          </a:ln>
        </p:spPr>
        <p:txBody>
          <a:bodyPr wrap="square">
            <a:spAutoFit/>
          </a:bodyPr>
          <a:lstStyle/>
          <a:p>
            <a:pPr algn="l" defTabSz="914305" fontAlgn="auto">
              <a:spcBef>
                <a:spcPts val="0"/>
              </a:spcBef>
              <a:spcAft>
                <a:spcPts val="0"/>
              </a:spcAft>
            </a:pPr>
            <a:r>
              <a:rPr lang="en-US" sz="1800" i="1" dirty="0" smtClean="0">
                <a:solidFill>
                  <a:srgbClr val="000000"/>
                </a:solidFill>
                <a:latin typeface="Arial"/>
                <a:cs typeface="+mn-cs"/>
              </a:rPr>
              <a:t>Cloud </a:t>
            </a:r>
            <a:r>
              <a:rPr lang="en-US" sz="1800" i="1" dirty="0">
                <a:solidFill>
                  <a:srgbClr val="000000"/>
                </a:solidFill>
                <a:latin typeface="Arial"/>
                <a:cs typeface="+mn-cs"/>
              </a:rPr>
              <a:t>top pressure (P) vs. </a:t>
            </a:r>
            <a:r>
              <a:rPr lang="en-US" sz="1800" i="1" dirty="0" smtClean="0">
                <a:solidFill>
                  <a:srgbClr val="000000"/>
                </a:solidFill>
                <a:latin typeface="Arial"/>
                <a:cs typeface="+mn-cs"/>
              </a:rPr>
              <a:t>AOD</a:t>
            </a:r>
          </a:p>
        </p:txBody>
      </p:sp>
      <p:sp>
        <p:nvSpPr>
          <p:cNvPr id="360454" name="Rectangle 6"/>
          <p:cNvSpPr>
            <a:spLocks noChangeArrowheads="1"/>
          </p:cNvSpPr>
          <p:nvPr/>
        </p:nvSpPr>
        <p:spPr bwMode="auto">
          <a:xfrm>
            <a:off x="80391" y="231247"/>
            <a:ext cx="8984970" cy="1077218"/>
          </a:xfrm>
          <a:prstGeom prst="rect">
            <a:avLst/>
          </a:prstGeom>
          <a:noFill/>
          <a:ln w="9525">
            <a:noFill/>
            <a:miter lim="800000"/>
            <a:headEnd/>
            <a:tailEnd/>
          </a:ln>
          <a:effectLst/>
        </p:spPr>
        <p:txBody>
          <a:bodyPr wrap="square">
            <a:spAutoFit/>
          </a:bodyPr>
          <a:lstStyle/>
          <a:p>
            <a:pPr algn="ctr" defTabSz="914305" fontAlgn="auto">
              <a:spcBef>
                <a:spcPts val="0"/>
              </a:spcBef>
              <a:spcAft>
                <a:spcPts val="0"/>
              </a:spcAft>
              <a:defRPr/>
            </a:pPr>
            <a:r>
              <a:rPr lang="pt-BR" sz="3200" b="1" dirty="0" smtClean="0">
                <a:solidFill>
                  <a:srgbClr val="000000"/>
                </a:solidFill>
                <a:effectLst>
                  <a:outerShdw blurRad="38100" dist="38100" dir="2700000" algn="tl">
                    <a:srgbClr val="000000">
                      <a:alpha val="43137"/>
                    </a:srgbClr>
                  </a:outerShdw>
                </a:effectLst>
                <a:cs typeface="+mn-cs"/>
              </a:rPr>
              <a:t>Fração de cobertura e altura de nuvens em função da concentração de aerossóis na Amazônia</a:t>
            </a:r>
            <a:endParaRPr lang="pt-BR" sz="3200" b="1" dirty="0">
              <a:solidFill>
                <a:srgbClr val="000000"/>
              </a:solidFill>
              <a:effectLst>
                <a:outerShdw blurRad="38100" dist="38100" dir="2700000" algn="tl">
                  <a:srgbClr val="000000">
                    <a:alpha val="43137"/>
                  </a:srgbClr>
                </a:outerShdw>
              </a:effectLst>
              <a:cs typeface="+mn-cs"/>
            </a:endParaRPr>
          </a:p>
        </p:txBody>
      </p:sp>
      <p:sp>
        <p:nvSpPr>
          <p:cNvPr id="52229" name="TextBox 5"/>
          <p:cNvSpPr txBox="1">
            <a:spLocks noChangeArrowheads="1"/>
          </p:cNvSpPr>
          <p:nvPr/>
        </p:nvSpPr>
        <p:spPr bwMode="auto">
          <a:xfrm>
            <a:off x="6317234" y="6301203"/>
            <a:ext cx="2590774" cy="338554"/>
          </a:xfrm>
          <a:prstGeom prst="rect">
            <a:avLst/>
          </a:prstGeom>
          <a:noFill/>
          <a:ln w="9525">
            <a:noFill/>
            <a:miter lim="800000"/>
            <a:headEnd/>
            <a:tailEnd/>
          </a:ln>
        </p:spPr>
        <p:txBody>
          <a:bodyPr wrap="none">
            <a:spAutoFit/>
          </a:bodyPr>
          <a:lstStyle/>
          <a:p>
            <a:pPr algn="l" defTabSz="914305" fontAlgn="auto">
              <a:spcBef>
                <a:spcPts val="0"/>
              </a:spcBef>
              <a:spcAft>
                <a:spcPts val="0"/>
              </a:spcAft>
            </a:pPr>
            <a:r>
              <a:rPr lang="en-US" sz="1600" i="1" dirty="0" smtClean="0">
                <a:solidFill>
                  <a:srgbClr val="000000"/>
                </a:solidFill>
                <a:latin typeface="Arial"/>
                <a:cs typeface="+mn-cs"/>
              </a:rPr>
              <a:t>Koren </a:t>
            </a:r>
            <a:r>
              <a:rPr lang="en-US" sz="1600" i="1" dirty="0">
                <a:solidFill>
                  <a:srgbClr val="000000"/>
                </a:solidFill>
                <a:latin typeface="Arial"/>
                <a:cs typeface="+mn-cs"/>
              </a:rPr>
              <a:t>et al., Science 2008</a:t>
            </a:r>
          </a:p>
        </p:txBody>
      </p:sp>
      <p:sp>
        <p:nvSpPr>
          <p:cNvPr id="7" name="TextBox 6"/>
          <p:cNvSpPr txBox="1"/>
          <p:nvPr/>
        </p:nvSpPr>
        <p:spPr>
          <a:xfrm>
            <a:off x="5259112" y="1985573"/>
            <a:ext cx="1518364" cy="369332"/>
          </a:xfrm>
          <a:prstGeom prst="rect">
            <a:avLst/>
          </a:prstGeom>
          <a:noFill/>
        </p:spPr>
        <p:txBody>
          <a:bodyPr wrap="none" rtlCol="0">
            <a:spAutoFit/>
          </a:bodyPr>
          <a:lstStyle/>
          <a:p>
            <a:pPr algn="l" defTabSz="914305" fontAlgn="auto">
              <a:spcBef>
                <a:spcPts val="0"/>
              </a:spcBef>
              <a:spcAft>
                <a:spcPts val="0"/>
              </a:spcAft>
            </a:pPr>
            <a:r>
              <a:rPr lang="en-US" sz="1800" i="1" dirty="0" smtClean="0">
                <a:solidFill>
                  <a:srgbClr val="000000"/>
                </a:solidFill>
                <a:latin typeface="Arial"/>
                <a:cs typeface="+mn-cs"/>
              </a:rPr>
              <a:t>Microphysics</a:t>
            </a:r>
            <a:endParaRPr lang="en-US" sz="1800" i="1" dirty="0">
              <a:solidFill>
                <a:srgbClr val="000000"/>
              </a:solidFill>
              <a:latin typeface="Arial"/>
              <a:cs typeface="+mn-cs"/>
            </a:endParaRPr>
          </a:p>
        </p:txBody>
      </p:sp>
      <p:sp>
        <p:nvSpPr>
          <p:cNvPr id="8" name="Rectangle 7"/>
          <p:cNvSpPr/>
          <p:nvPr/>
        </p:nvSpPr>
        <p:spPr>
          <a:xfrm>
            <a:off x="6777476" y="3483412"/>
            <a:ext cx="2005677" cy="369332"/>
          </a:xfrm>
          <a:prstGeom prst="rect">
            <a:avLst/>
          </a:prstGeom>
        </p:spPr>
        <p:txBody>
          <a:bodyPr wrap="none">
            <a:spAutoFit/>
          </a:bodyPr>
          <a:lstStyle/>
          <a:p>
            <a:pPr algn="l" defTabSz="914305" fontAlgn="auto">
              <a:spcBef>
                <a:spcPts val="0"/>
              </a:spcBef>
              <a:spcAft>
                <a:spcPts val="0"/>
              </a:spcAft>
            </a:pPr>
            <a:r>
              <a:rPr lang="en-US" sz="1800" i="1" dirty="0" smtClean="0">
                <a:solidFill>
                  <a:srgbClr val="000000"/>
                </a:solidFill>
                <a:latin typeface="Arial"/>
                <a:cs typeface="+mn-cs"/>
              </a:rPr>
              <a:t>absorption effects</a:t>
            </a:r>
            <a:endParaRPr lang="en-US" sz="1800" i="1" dirty="0">
              <a:solidFill>
                <a:srgbClr val="000000"/>
              </a:solidFill>
              <a:latin typeface="Arial"/>
              <a:cs typeface="+mn-cs"/>
            </a:endParaRPr>
          </a:p>
        </p:txBody>
      </p:sp>
      <p:sp>
        <p:nvSpPr>
          <p:cNvPr id="2" name="Rectangle 1"/>
          <p:cNvSpPr/>
          <p:nvPr/>
        </p:nvSpPr>
        <p:spPr>
          <a:xfrm>
            <a:off x="6029210" y="5373922"/>
            <a:ext cx="2376548" cy="369332"/>
          </a:xfrm>
          <a:prstGeom prst="rect">
            <a:avLst/>
          </a:prstGeom>
        </p:spPr>
        <p:txBody>
          <a:bodyPr wrap="none">
            <a:spAutoFit/>
          </a:bodyPr>
          <a:lstStyle/>
          <a:p>
            <a:pPr algn="l" defTabSz="914305" fontAlgn="auto">
              <a:spcBef>
                <a:spcPts val="0"/>
              </a:spcBef>
              <a:spcAft>
                <a:spcPts val="0"/>
              </a:spcAft>
            </a:pPr>
            <a:r>
              <a:rPr lang="en-US" sz="1800" i="1" dirty="0" smtClean="0">
                <a:solidFill>
                  <a:srgbClr val="000000"/>
                </a:solidFill>
                <a:latin typeface="Arial"/>
                <a:cs typeface="+mn-cs"/>
              </a:rPr>
              <a:t>Cloud </a:t>
            </a:r>
            <a:r>
              <a:rPr lang="en-US" sz="1800" i="1" dirty="0">
                <a:solidFill>
                  <a:srgbClr val="000000"/>
                </a:solidFill>
                <a:latin typeface="Arial"/>
                <a:cs typeface="+mn-cs"/>
              </a:rPr>
              <a:t>fraction vs. AOD. </a:t>
            </a:r>
          </a:p>
        </p:txBody>
      </p:sp>
    </p:spTree>
    <p:extLst>
      <p:ext uri="{BB962C8B-B14F-4D97-AF65-F5344CB8AC3E}">
        <p14:creationId xmlns:p14="http://schemas.microsoft.com/office/powerpoint/2010/main" val="359815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740" y="1106297"/>
            <a:ext cx="5272659" cy="4024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638800" y="1693544"/>
            <a:ext cx="3505200" cy="2954655"/>
          </a:xfrm>
          <a:prstGeom prst="rect">
            <a:avLst/>
          </a:prstGeom>
          <a:noFill/>
        </p:spPr>
        <p:txBody>
          <a:bodyPr wrap="square" rtlCol="0">
            <a:spAutoFit/>
          </a:bodyPr>
          <a:lstStyle/>
          <a:p>
            <a:pPr>
              <a:spcAft>
                <a:spcPts val="1200"/>
              </a:spcAft>
            </a:pPr>
            <a:r>
              <a:rPr lang="en-US" sz="1800" b="1" dirty="0" smtClean="0"/>
              <a:t>New particle formation: a two-step process:</a:t>
            </a:r>
          </a:p>
          <a:p>
            <a:pPr marL="285750" indent="-285750">
              <a:spcAft>
                <a:spcPts val="1200"/>
              </a:spcAft>
              <a:buFont typeface="Wingdings" pitchFamily="2" charset="2"/>
              <a:buChar char="§"/>
            </a:pPr>
            <a:r>
              <a:rPr lang="en-US" sz="1800" b="1" dirty="0" smtClean="0"/>
              <a:t>1</a:t>
            </a:r>
            <a:r>
              <a:rPr lang="en-US" sz="1800" b="1" baseline="30000" dirty="0" smtClean="0"/>
              <a:t>st</a:t>
            </a:r>
            <a:r>
              <a:rPr lang="en-US" sz="1800" b="1" dirty="0" smtClean="0"/>
              <a:t> step: sulfuric acid and amines, ammonia, or organic vapor form stable clusters</a:t>
            </a:r>
          </a:p>
          <a:p>
            <a:pPr marL="285750" indent="-285750">
              <a:spcAft>
                <a:spcPts val="1200"/>
              </a:spcAft>
              <a:buFont typeface="Wingdings" pitchFamily="2" charset="2"/>
              <a:buChar char="§"/>
            </a:pPr>
            <a:r>
              <a:rPr lang="en-US" sz="1800" b="1" dirty="0" smtClean="0"/>
              <a:t>2</a:t>
            </a:r>
            <a:r>
              <a:rPr lang="en-US" sz="1800" b="1" baseline="30000" dirty="0" smtClean="0"/>
              <a:t>nd</a:t>
            </a:r>
            <a:r>
              <a:rPr lang="en-US" sz="1800" b="1" dirty="0" smtClean="0"/>
              <a:t> step: organic vapor leads to enhance growth rate of the clusters to larger sizes. </a:t>
            </a:r>
          </a:p>
          <a:p>
            <a:endParaRPr lang="en-US" sz="1800" baseline="-25000" dirty="0" smtClean="0"/>
          </a:p>
        </p:txBody>
      </p:sp>
      <p:sp>
        <p:nvSpPr>
          <p:cNvPr id="7" name="Title 1"/>
          <p:cNvSpPr>
            <a:spLocks noGrp="1"/>
          </p:cNvSpPr>
          <p:nvPr>
            <p:ph type="title"/>
          </p:nvPr>
        </p:nvSpPr>
        <p:spPr>
          <a:xfrm>
            <a:off x="228600" y="128587"/>
            <a:ext cx="8915400" cy="785813"/>
          </a:xfrm>
        </p:spPr>
        <p:txBody>
          <a:bodyPr>
            <a:normAutofit fontScale="90000"/>
          </a:bodyPr>
          <a:lstStyle/>
          <a:p>
            <a:r>
              <a:rPr lang="en-US" sz="3200" b="1" dirty="0" smtClean="0">
                <a:effectLst>
                  <a:outerShdw blurRad="38100" dist="38100" dir="2700000" algn="tl">
                    <a:srgbClr val="000000">
                      <a:alpha val="43137"/>
                    </a:srgbClr>
                  </a:outerShdw>
                </a:effectLst>
              </a:rPr>
              <a:t>No new particle formation observed at surface under pristine conditions in Amazon</a:t>
            </a:r>
          </a:p>
        </p:txBody>
      </p:sp>
      <p:sp>
        <p:nvSpPr>
          <p:cNvPr id="8" name="TextBox 7"/>
          <p:cNvSpPr txBox="1"/>
          <p:nvPr/>
        </p:nvSpPr>
        <p:spPr>
          <a:xfrm>
            <a:off x="348614" y="5181600"/>
            <a:ext cx="8642986" cy="1431161"/>
          </a:xfrm>
          <a:prstGeom prst="rect">
            <a:avLst/>
          </a:prstGeom>
          <a:noFill/>
        </p:spPr>
        <p:txBody>
          <a:bodyPr wrap="square" rtlCol="0">
            <a:spAutoFit/>
          </a:bodyPr>
          <a:lstStyle/>
          <a:p>
            <a:pPr>
              <a:spcAft>
                <a:spcPts val="600"/>
              </a:spcAft>
            </a:pPr>
            <a:r>
              <a:rPr lang="en-US" sz="1800" b="1" dirty="0" smtClean="0">
                <a:solidFill>
                  <a:srgbClr val="1732F9"/>
                </a:solidFill>
              </a:rPr>
              <a:t>Why no new particle formation?</a:t>
            </a:r>
            <a:endParaRPr lang="en-US" sz="1800" b="1" dirty="0">
              <a:solidFill>
                <a:srgbClr val="1732F9"/>
              </a:solidFill>
            </a:endParaRPr>
          </a:p>
          <a:p>
            <a:pPr marL="285750" indent="-285750">
              <a:spcAft>
                <a:spcPts val="600"/>
              </a:spcAft>
              <a:buFont typeface="Wingdings" pitchFamily="2" charset="2"/>
              <a:buChar char="§"/>
            </a:pPr>
            <a:r>
              <a:rPr lang="en-US" sz="1800" b="1" dirty="0" smtClean="0"/>
              <a:t>Low SO</a:t>
            </a:r>
            <a:r>
              <a:rPr lang="en-US" sz="1800" b="1" baseline="-25000" dirty="0" smtClean="0"/>
              <a:t>2</a:t>
            </a:r>
            <a:r>
              <a:rPr lang="en-US" sz="1800" b="1" dirty="0" smtClean="0"/>
              <a:t> concentration (20-30ppt) suggests the concentration of H</a:t>
            </a:r>
            <a:r>
              <a:rPr lang="en-US" sz="1800" b="1" baseline="-25000" dirty="0" smtClean="0"/>
              <a:t>2</a:t>
            </a:r>
            <a:r>
              <a:rPr lang="en-US" sz="1800" b="1" dirty="0" smtClean="0"/>
              <a:t>SO</a:t>
            </a:r>
            <a:r>
              <a:rPr lang="en-US" sz="1800" b="1" baseline="-25000" dirty="0" smtClean="0"/>
              <a:t>4</a:t>
            </a:r>
            <a:r>
              <a:rPr lang="en-US" sz="1800" b="1" dirty="0" smtClean="0"/>
              <a:t> is low</a:t>
            </a:r>
          </a:p>
          <a:p>
            <a:pPr marL="285750" indent="-285750">
              <a:spcAft>
                <a:spcPts val="600"/>
              </a:spcAft>
              <a:buFont typeface="Wingdings" pitchFamily="2" charset="2"/>
              <a:buChar char="§"/>
            </a:pPr>
            <a:r>
              <a:rPr lang="en-US" sz="1800" b="1" dirty="0" smtClean="0"/>
              <a:t>Organic concentration may be low for the growth of stable clusters. </a:t>
            </a:r>
          </a:p>
          <a:p>
            <a:pPr>
              <a:spcAft>
                <a:spcPts val="600"/>
              </a:spcAft>
            </a:pPr>
            <a:r>
              <a:rPr lang="en-US" sz="1800" b="1" dirty="0" smtClean="0">
                <a:solidFill>
                  <a:srgbClr val="1732F9"/>
                </a:solidFill>
              </a:rPr>
              <a:t>What is the impact of Manaus plume on NPF?</a:t>
            </a:r>
            <a:endParaRPr lang="en-US" sz="1800" b="1" baseline="-25000" dirty="0" smtClean="0"/>
          </a:p>
        </p:txBody>
      </p:sp>
      <p:sp>
        <p:nvSpPr>
          <p:cNvPr id="9" name="Rectangle 8"/>
          <p:cNvSpPr/>
          <p:nvPr/>
        </p:nvSpPr>
        <p:spPr>
          <a:xfrm>
            <a:off x="213740" y="3814465"/>
            <a:ext cx="1636154" cy="307777"/>
          </a:xfrm>
          <a:prstGeom prst="rect">
            <a:avLst/>
          </a:prstGeom>
        </p:spPr>
        <p:txBody>
          <a:bodyPr wrap="none">
            <a:spAutoFit/>
          </a:bodyPr>
          <a:lstStyle/>
          <a:p>
            <a:r>
              <a:rPr lang="en-US" sz="1400" i="1" dirty="0" err="1" smtClean="0"/>
              <a:t>Kulmala</a:t>
            </a:r>
            <a:r>
              <a:rPr lang="en-US" sz="1400" i="1" dirty="0" smtClean="0"/>
              <a:t> et al., 2013</a:t>
            </a:r>
            <a:endParaRPr lang="en-US" sz="1400" i="1" dirty="0"/>
          </a:p>
        </p:txBody>
      </p:sp>
    </p:spTree>
    <p:extLst>
      <p:ext uri="{BB962C8B-B14F-4D97-AF65-F5344CB8AC3E}">
        <p14:creationId xmlns:p14="http://schemas.microsoft.com/office/powerpoint/2010/main" val="38192666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19074" y="1905000"/>
            <a:ext cx="5410199" cy="4706357"/>
          </a:xfrm>
          <a:prstGeom prst="rect">
            <a:avLst/>
          </a:prstGeom>
          <a:noFill/>
          <a:ln w="9525">
            <a:noFill/>
            <a:miter lim="800000"/>
            <a:headEnd/>
            <a:tailEnd/>
          </a:ln>
        </p:spPr>
      </p:pic>
      <p:sp>
        <p:nvSpPr>
          <p:cNvPr id="5" name="Rectangle 4"/>
          <p:cNvSpPr/>
          <p:nvPr/>
        </p:nvSpPr>
        <p:spPr>
          <a:xfrm>
            <a:off x="255494" y="156917"/>
            <a:ext cx="8458200" cy="1107996"/>
          </a:xfrm>
          <a:prstGeom prst="rect">
            <a:avLst/>
          </a:prstGeom>
        </p:spPr>
        <p:txBody>
          <a:bodyPr wrap="square">
            <a:spAutoFit/>
          </a:bodyPr>
          <a:lstStyle/>
          <a:p>
            <a:pPr algn="ctr"/>
            <a:r>
              <a:rPr lang="pt-BR" sz="2200" b="1" dirty="0" smtClean="0">
                <a:latin typeface="+mj-lt"/>
                <a:cs typeface="Times New Roman" pitchFamily="18" charset="0"/>
              </a:rPr>
              <a:t>A floresta amazônica interage fortemente com a atmosfera e o clima.</a:t>
            </a:r>
            <a:br>
              <a:rPr lang="pt-BR" sz="2200" b="1" dirty="0" smtClean="0">
                <a:latin typeface="+mj-lt"/>
                <a:cs typeface="Times New Roman" pitchFamily="18" charset="0"/>
              </a:rPr>
            </a:br>
            <a:r>
              <a:rPr lang="pt-BR" sz="2200" b="1" dirty="0" smtClean="0">
                <a:latin typeface="+mj-lt"/>
                <a:cs typeface="Times New Roman" pitchFamily="18" charset="0"/>
              </a:rPr>
              <a:t>Os links são complexos entre a </a:t>
            </a:r>
            <a:r>
              <a:rPr lang="pt-BR" sz="2200" b="1" dirty="0" smtClean="0">
                <a:latin typeface="+mj-lt"/>
                <a:cs typeface="Times New Roman" pitchFamily="18" charset="0"/>
              </a:rPr>
              <a:t>biologia da floresta e a física e química </a:t>
            </a:r>
            <a:r>
              <a:rPr lang="pt-BR" sz="2200" b="1" dirty="0" smtClean="0">
                <a:latin typeface="+mj-lt"/>
                <a:cs typeface="Times New Roman" pitchFamily="18" charset="0"/>
              </a:rPr>
              <a:t>da </a:t>
            </a:r>
            <a:r>
              <a:rPr lang="pt-BR" sz="2200" b="1" dirty="0" smtClean="0">
                <a:latin typeface="+mj-lt"/>
                <a:cs typeface="Times New Roman" pitchFamily="18" charset="0"/>
              </a:rPr>
              <a:t>atmosfera</a:t>
            </a:r>
            <a:endParaRPr lang="pt-BR" sz="2200" b="1" dirty="0">
              <a:latin typeface="+mj-lt"/>
            </a:endParaRPr>
          </a:p>
        </p:txBody>
      </p:sp>
      <p:pic>
        <p:nvPicPr>
          <p:cNvPr id="6" name="Picture 6" descr="01incendio"/>
          <p:cNvPicPr>
            <a:picLocks noChangeAspect="1" noChangeArrowheads="1"/>
          </p:cNvPicPr>
          <p:nvPr/>
        </p:nvPicPr>
        <p:blipFill>
          <a:blip r:embed="rId3" cstate="print"/>
          <a:srcRect/>
          <a:stretch>
            <a:fillRect/>
          </a:stretch>
        </p:blipFill>
        <p:spPr bwMode="auto">
          <a:xfrm>
            <a:off x="5777752" y="1878106"/>
            <a:ext cx="3213848" cy="2166912"/>
          </a:xfrm>
          <a:prstGeom prst="rect">
            <a:avLst/>
          </a:prstGeom>
          <a:noFill/>
          <a:ln w="9525">
            <a:noFill/>
            <a:miter lim="800000"/>
            <a:headEnd/>
            <a:tailEnd/>
          </a:ln>
        </p:spPr>
      </p:pic>
      <p:pic>
        <p:nvPicPr>
          <p:cNvPr id="7" name="Picture 35" descr="Fogo e Cinzas_peq"/>
          <p:cNvPicPr>
            <a:picLocks noChangeAspect="1" noChangeArrowheads="1"/>
          </p:cNvPicPr>
          <p:nvPr/>
        </p:nvPicPr>
        <p:blipFill>
          <a:blip r:embed="rId4" cstate="screen"/>
          <a:srcRect/>
          <a:stretch>
            <a:fillRect/>
          </a:stretch>
        </p:blipFill>
        <p:spPr bwMode="auto">
          <a:xfrm>
            <a:off x="5777752" y="4178559"/>
            <a:ext cx="3213848" cy="2410386"/>
          </a:xfrm>
          <a:prstGeom prst="rect">
            <a:avLst/>
          </a:prstGeom>
          <a:noFill/>
        </p:spPr>
      </p:pic>
      <p:sp>
        <p:nvSpPr>
          <p:cNvPr id="8" name="TextBox 7"/>
          <p:cNvSpPr txBox="1"/>
          <p:nvPr/>
        </p:nvSpPr>
        <p:spPr>
          <a:xfrm>
            <a:off x="1902253" y="1264913"/>
            <a:ext cx="2505429" cy="523220"/>
          </a:xfrm>
          <a:prstGeom prst="rect">
            <a:avLst/>
          </a:prstGeom>
          <a:noFill/>
        </p:spPr>
        <p:txBody>
          <a:bodyPr wrap="none" rtlCol="0">
            <a:spAutoFit/>
          </a:bodyPr>
          <a:lstStyle/>
          <a:p>
            <a:r>
              <a:rPr lang="pt-BR" sz="2800" b="1" dirty="0" smtClean="0"/>
              <a:t>Sistema natural</a:t>
            </a:r>
            <a:endParaRPr lang="en-US" sz="2800" b="1" dirty="0"/>
          </a:p>
        </p:txBody>
      </p:sp>
      <p:sp>
        <p:nvSpPr>
          <p:cNvPr id="9" name="TextBox 8"/>
          <p:cNvSpPr txBox="1"/>
          <p:nvPr/>
        </p:nvSpPr>
        <p:spPr>
          <a:xfrm>
            <a:off x="5854587" y="1264913"/>
            <a:ext cx="3137013" cy="523220"/>
          </a:xfrm>
          <a:prstGeom prst="rect">
            <a:avLst/>
          </a:prstGeom>
          <a:noFill/>
        </p:spPr>
        <p:txBody>
          <a:bodyPr wrap="none" rtlCol="0">
            <a:spAutoFit/>
          </a:bodyPr>
          <a:lstStyle/>
          <a:p>
            <a:r>
              <a:rPr lang="pt-BR" sz="2800" b="1" dirty="0" smtClean="0"/>
              <a:t>Sistema perturbado</a:t>
            </a:r>
            <a:endParaRPr lang="en-US" sz="2800" b="1" dirty="0"/>
          </a:p>
        </p:txBody>
      </p:sp>
    </p:spTree>
    <p:extLst>
      <p:ext uri="{BB962C8B-B14F-4D97-AF65-F5344CB8AC3E}">
        <p14:creationId xmlns:p14="http://schemas.microsoft.com/office/powerpoint/2010/main" val="40494880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534400" cy="369332"/>
          </a:xfrm>
          <a:prstGeom prst="rect">
            <a:avLst/>
          </a:prstGeom>
        </p:spPr>
        <p:txBody>
          <a:bodyPr wrap="square">
            <a:spAutoFit/>
          </a:bodyPr>
          <a:lstStyle/>
          <a:p>
            <a:r>
              <a:rPr lang="en-US" b="1" dirty="0"/>
              <a:t>Biogenic potassium salt particles as seeds for secondary organic </a:t>
            </a:r>
            <a:r>
              <a:rPr lang="en-US" b="1" dirty="0" smtClean="0"/>
              <a:t>aerosol in </a:t>
            </a:r>
            <a:r>
              <a:rPr lang="en-US" b="1" dirty="0"/>
              <a:t>the Amazon</a:t>
            </a:r>
            <a:endParaRPr lang="pt-BR" b="1" dirty="0"/>
          </a:p>
        </p:txBody>
      </p:sp>
      <p:sp>
        <p:nvSpPr>
          <p:cNvPr id="5" name="Rectangle 4"/>
          <p:cNvSpPr/>
          <p:nvPr/>
        </p:nvSpPr>
        <p:spPr>
          <a:xfrm>
            <a:off x="213360" y="5791200"/>
            <a:ext cx="8534400" cy="923330"/>
          </a:xfrm>
          <a:prstGeom prst="rect">
            <a:avLst/>
          </a:prstGeom>
        </p:spPr>
        <p:txBody>
          <a:bodyPr wrap="square">
            <a:spAutoFit/>
          </a:bodyPr>
          <a:lstStyle/>
          <a:p>
            <a:r>
              <a:rPr lang="en-US" b="1" dirty="0"/>
              <a:t>Our findings suggest that the primary emission of biogenic salt particles effectively regulates the number concentration of cloud condensation nuclei, directly influencing the microphysics and dynamics of cloud formation and precipitation over the rainforest. </a:t>
            </a:r>
            <a:endParaRPr lang="pt-BR" dirty="0"/>
          </a:p>
        </p:txBody>
      </p:sp>
      <p:sp>
        <p:nvSpPr>
          <p:cNvPr id="6" name="Rectangle 5"/>
          <p:cNvSpPr/>
          <p:nvPr/>
        </p:nvSpPr>
        <p:spPr>
          <a:xfrm>
            <a:off x="4232275" y="5269468"/>
            <a:ext cx="5012078" cy="369332"/>
          </a:xfrm>
          <a:prstGeom prst="rect">
            <a:avLst/>
          </a:prstGeom>
        </p:spPr>
        <p:txBody>
          <a:bodyPr wrap="none">
            <a:spAutoFit/>
          </a:bodyPr>
          <a:lstStyle/>
          <a:p>
            <a:r>
              <a:rPr lang="en-US" dirty="0" smtClean="0"/>
              <a:t>STXM-NEXAFS measurements (</a:t>
            </a:r>
            <a:r>
              <a:rPr lang="en-US" dirty="0" err="1"/>
              <a:t>Pöhlker</a:t>
            </a:r>
            <a:r>
              <a:rPr lang="en-US" dirty="0"/>
              <a:t> </a:t>
            </a:r>
            <a:r>
              <a:rPr lang="en-US" dirty="0" smtClean="0"/>
              <a:t>et al., 2012) </a:t>
            </a:r>
            <a:endParaRPr lang="pt-BR" dirty="0"/>
          </a:p>
        </p:txBody>
      </p:sp>
      <p:pic>
        <p:nvPicPr>
          <p:cNvPr id="7" name="Bild 3"/>
          <p:cNvPicPr/>
          <p:nvPr/>
        </p:nvPicPr>
        <p:blipFill>
          <a:blip r:embed="rId2" cstate="print"/>
          <a:srcRect/>
          <a:stretch>
            <a:fillRect/>
          </a:stretch>
        </p:blipFill>
        <p:spPr bwMode="auto">
          <a:xfrm>
            <a:off x="4232275" y="706398"/>
            <a:ext cx="4561205" cy="4572000"/>
          </a:xfrm>
          <a:prstGeom prst="rect">
            <a:avLst/>
          </a:prstGeom>
          <a:ln>
            <a:noFill/>
          </a:ln>
          <a:effectLst>
            <a:outerShdw blurRad="292100" dist="139700" dir="2700000" algn="tl" rotWithShape="0">
              <a:srgbClr val="333333">
                <a:alpha val="65000"/>
              </a:srgbClr>
            </a:outerShdw>
          </a:effectLst>
        </p:spPr>
      </p:pic>
      <p:pic>
        <p:nvPicPr>
          <p:cNvPr id="8" name="Bild 1"/>
          <p:cNvPicPr/>
          <p:nvPr/>
        </p:nvPicPr>
        <p:blipFill>
          <a:blip r:embed="rId3" cstate="print"/>
          <a:srcRect/>
          <a:stretch>
            <a:fillRect/>
          </a:stretch>
        </p:blipFill>
        <p:spPr bwMode="auto">
          <a:xfrm>
            <a:off x="240792" y="759738"/>
            <a:ext cx="3733801" cy="4879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7177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outhAmerica"/>
          <p:cNvPicPr>
            <a:picLocks noChangeAspect="1" noChangeArrowheads="1"/>
          </p:cNvPicPr>
          <p:nvPr/>
        </p:nvPicPr>
        <p:blipFill>
          <a:blip r:embed="rId3"/>
          <a:srcRect/>
          <a:stretch>
            <a:fillRect/>
          </a:stretch>
        </p:blipFill>
        <p:spPr bwMode="auto">
          <a:xfrm>
            <a:off x="4070350" y="0"/>
            <a:ext cx="5073650" cy="6858000"/>
          </a:xfrm>
          <a:prstGeom prst="rect">
            <a:avLst/>
          </a:prstGeom>
          <a:noFill/>
          <a:ln w="9525">
            <a:noFill/>
            <a:miter lim="800000"/>
            <a:headEnd/>
            <a:tailEnd/>
          </a:ln>
        </p:spPr>
      </p:pic>
      <p:pic>
        <p:nvPicPr>
          <p:cNvPr id="40963" name="Picture 3" descr="geoinfo1"/>
          <p:cNvPicPr>
            <a:picLocks noChangeAspect="1" noChangeArrowheads="1"/>
          </p:cNvPicPr>
          <p:nvPr/>
        </p:nvPicPr>
        <p:blipFill>
          <a:blip r:embed="rId4"/>
          <a:srcRect/>
          <a:stretch>
            <a:fillRect/>
          </a:stretch>
        </p:blipFill>
        <p:spPr bwMode="auto">
          <a:xfrm>
            <a:off x="8153400" y="0"/>
            <a:ext cx="990600" cy="990600"/>
          </a:xfrm>
          <a:prstGeom prst="rect">
            <a:avLst/>
          </a:prstGeom>
          <a:noFill/>
          <a:ln w="9525">
            <a:noFill/>
            <a:miter lim="800000"/>
            <a:headEnd/>
            <a:tailEnd/>
          </a:ln>
        </p:spPr>
      </p:pic>
      <p:sp>
        <p:nvSpPr>
          <p:cNvPr id="98309" name="Rectangle 5"/>
          <p:cNvSpPr>
            <a:spLocks noChangeArrowheads="1"/>
          </p:cNvSpPr>
          <p:nvPr/>
        </p:nvSpPr>
        <p:spPr bwMode="auto">
          <a:xfrm>
            <a:off x="0" y="0"/>
            <a:ext cx="4114800" cy="2590800"/>
          </a:xfrm>
          <a:prstGeom prst="rect">
            <a:avLst/>
          </a:prstGeom>
          <a:noFill/>
          <a:ln w="9525">
            <a:noFill/>
            <a:miter lim="800000"/>
            <a:headEnd/>
            <a:tailEnd/>
          </a:ln>
          <a:effectLst/>
        </p:spPr>
        <p:txBody>
          <a:bodyPr/>
          <a:lstStyle/>
          <a:p>
            <a:pPr algn="l">
              <a:spcBef>
                <a:spcPct val="20000"/>
              </a:spcBef>
              <a:defRPr/>
            </a:pPr>
            <a:r>
              <a:rPr lang="en-US" sz="1600" dirty="0" smtClean="0">
                <a:effectLst>
                  <a:outerShdw blurRad="38100" dist="38100" dir="2700000" algn="tl">
                    <a:srgbClr val="C0C0C0"/>
                  </a:outerShdw>
                </a:effectLst>
              </a:rPr>
              <a:t> </a:t>
            </a:r>
            <a:r>
              <a:rPr lang="en-US" sz="2000" b="1" dirty="0" smtClean="0">
                <a:effectLst>
                  <a:outerShdw blurRad="38100" dist="38100" dir="2700000" algn="tl">
                    <a:srgbClr val="C0C0C0"/>
                  </a:outerShdw>
                </a:effectLst>
              </a:rPr>
              <a:t>Large scale aerosol distribution in Amazonia</a:t>
            </a:r>
          </a:p>
          <a:p>
            <a:pPr algn="l">
              <a:spcBef>
                <a:spcPct val="20000"/>
              </a:spcBef>
              <a:buFontTx/>
              <a:buChar char="•"/>
              <a:defRPr/>
            </a:pPr>
            <a:r>
              <a:rPr lang="en-US" dirty="0" smtClean="0">
                <a:effectLst>
                  <a:outerShdw blurRad="38100" dist="38100" dir="2700000" algn="tl">
                    <a:srgbClr val="C0C0C0"/>
                  </a:outerShdw>
                </a:effectLst>
              </a:rPr>
              <a:t> Severe health effects on the Amazonian population (about 20 million people)</a:t>
            </a:r>
          </a:p>
          <a:p>
            <a:pPr algn="l">
              <a:spcBef>
                <a:spcPct val="20000"/>
              </a:spcBef>
              <a:buFontTx/>
              <a:buChar char="•"/>
              <a:defRPr/>
            </a:pPr>
            <a:r>
              <a:rPr lang="en-US" dirty="0" smtClean="0">
                <a:effectLst>
                  <a:outerShdw blurRad="38100" dist="38100" dir="2700000" algn="tl">
                    <a:srgbClr val="C0C0C0"/>
                  </a:outerShdw>
                </a:effectLst>
              </a:rPr>
              <a:t> Climatic effects, with strong effects on cloud physics and radiation balance.</a:t>
            </a:r>
          </a:p>
          <a:p>
            <a:pPr algn="l">
              <a:spcBef>
                <a:spcPct val="20000"/>
              </a:spcBef>
              <a:buFontTx/>
              <a:buChar char="•"/>
              <a:defRPr/>
            </a:pPr>
            <a:r>
              <a:rPr lang="en-US" dirty="0" smtClean="0">
                <a:effectLst>
                  <a:outerShdw blurRad="38100" dist="38100" dir="2700000" algn="tl">
                    <a:srgbClr val="C0C0C0"/>
                  </a:outerShdw>
                </a:effectLst>
              </a:rPr>
              <a:t> Changes in carbon uptake and ecosystem functioning</a:t>
            </a:r>
            <a:endParaRPr lang="en-US" dirty="0">
              <a:effectLst>
                <a:outerShdw blurRad="38100" dist="38100" dir="2700000" algn="tl">
                  <a:srgbClr val="C0C0C0"/>
                </a:outerShdw>
              </a:effectLst>
            </a:endParaRPr>
          </a:p>
        </p:txBody>
      </p:sp>
      <p:pic>
        <p:nvPicPr>
          <p:cNvPr id="40965" name="Picture 6"/>
          <p:cNvPicPr>
            <a:picLocks noChangeAspect="1" noChangeArrowheads="1"/>
          </p:cNvPicPr>
          <p:nvPr/>
        </p:nvPicPr>
        <p:blipFill>
          <a:blip r:embed="rId5"/>
          <a:srcRect/>
          <a:stretch>
            <a:fillRect/>
          </a:stretch>
        </p:blipFill>
        <p:spPr bwMode="auto">
          <a:xfrm>
            <a:off x="0" y="2886075"/>
            <a:ext cx="4038600" cy="3971925"/>
          </a:xfrm>
          <a:prstGeom prst="rect">
            <a:avLst/>
          </a:prstGeom>
          <a:noFill/>
          <a:ln w="9525">
            <a:noFill/>
            <a:miter lim="800000"/>
            <a:headEnd/>
            <a:tailEnd/>
          </a:ln>
        </p:spPr>
      </p:pic>
    </p:spTree>
    <p:extLst>
      <p:ext uri="{BB962C8B-B14F-4D97-AF65-F5344CB8AC3E}">
        <p14:creationId xmlns:p14="http://schemas.microsoft.com/office/powerpoint/2010/main" val="284197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descr="Img_54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3" y="1606698"/>
            <a:ext cx="421163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3"/>
          <p:cNvSpPr>
            <a:spLocks noGrp="1" noChangeArrowheads="1"/>
          </p:cNvSpPr>
          <p:nvPr>
            <p:ph type="title"/>
          </p:nvPr>
        </p:nvSpPr>
        <p:spPr/>
        <p:txBody>
          <a:bodyPr>
            <a:normAutofit fontScale="90000"/>
          </a:bodyPr>
          <a:lstStyle/>
          <a:p>
            <a:r>
              <a:rPr lang="en-GB" altLang="en-US" b="1" dirty="0">
                <a:effectLst>
                  <a:outerShdw blurRad="38100" dist="38100" dir="2700000" algn="tl">
                    <a:srgbClr val="000000">
                      <a:alpha val="43137"/>
                    </a:srgbClr>
                  </a:outerShdw>
                </a:effectLst>
              </a:rPr>
              <a:t>SAMBBA - South American Biomass Burning </a:t>
            </a:r>
            <a:r>
              <a:rPr lang="en-GB" altLang="en-US" b="1" dirty="0" smtClean="0">
                <a:effectLst>
                  <a:outerShdw blurRad="38100" dist="38100" dir="2700000" algn="tl">
                    <a:srgbClr val="000000">
                      <a:alpha val="43137"/>
                    </a:srgbClr>
                  </a:outerShdw>
                </a:effectLst>
              </a:rPr>
              <a:t>Analysis</a:t>
            </a:r>
            <a:endParaRPr lang="en-GB" altLang="en-US" sz="2400" b="1" dirty="0" smtClean="0">
              <a:effectLst>
                <a:outerShdw blurRad="38100" dist="38100" dir="2700000" algn="tl">
                  <a:srgbClr val="000000">
                    <a:alpha val="43137"/>
                  </a:srgbClr>
                </a:outerShdw>
              </a:effectLst>
            </a:endParaRPr>
          </a:p>
        </p:txBody>
      </p:sp>
      <p:pic>
        <p:nvPicPr>
          <p:cNvPr id="8197" name="Picture 3" descr="image_0261sm"/>
          <p:cNvPicPr>
            <a:picLocks noChangeAspect="1" noChangeArrowheads="1"/>
          </p:cNvPicPr>
          <p:nvPr/>
        </p:nvPicPr>
        <p:blipFill>
          <a:blip r:embed="rId3">
            <a:extLst>
              <a:ext uri="{28A0092B-C50C-407E-A947-70E740481C1C}">
                <a14:useLocalDpi xmlns:a14="http://schemas.microsoft.com/office/drawing/2010/main" val="0"/>
              </a:ext>
            </a:extLst>
          </a:blip>
          <a:srcRect l="5244" t="13728" r="3256" b="15549"/>
          <a:stretch>
            <a:fillRect/>
          </a:stretch>
        </p:blipFill>
        <p:spPr bwMode="auto">
          <a:xfrm>
            <a:off x="4103687" y="1556693"/>
            <a:ext cx="5040313"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Will\Google Drive\Current Projects\SAMBBA\Data Analysis\Campaign\Photos\Steve Dev\DSC_0032-DSC_003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14" b="26608"/>
          <a:stretch/>
        </p:blipFill>
        <p:spPr bwMode="auto">
          <a:xfrm>
            <a:off x="2065613" y="4099073"/>
            <a:ext cx="7078387" cy="274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327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0"/>
            <a:ext cx="8382000" cy="400110"/>
          </a:xfrm>
          <a:prstGeom prst="rect">
            <a:avLst/>
          </a:prstGeom>
        </p:spPr>
        <p:txBody>
          <a:bodyPr wrap="square">
            <a:spAutoFit/>
          </a:bodyPr>
          <a:lstStyle/>
          <a:p>
            <a:pPr algn="ctr"/>
            <a:r>
              <a:rPr lang="pt-BR" sz="2000" b="1" dirty="0"/>
              <a:t>Relação entre aerossóis e precipitação na Amazônia e Bacia do Prata</a:t>
            </a:r>
            <a:endParaRPr lang="en-US" sz="2000" b="1" dirty="0"/>
          </a:p>
        </p:txBody>
      </p:sp>
      <p:pic>
        <p:nvPicPr>
          <p:cNvPr id="5" name="Imagem 4" descr="fig_esq2.png"/>
          <p:cNvPicPr/>
          <p:nvPr/>
        </p:nvPicPr>
        <p:blipFill>
          <a:blip r:embed="rId2" cstate="print"/>
          <a:stretch>
            <a:fillRect/>
          </a:stretch>
        </p:blipFill>
        <p:spPr>
          <a:xfrm>
            <a:off x="4495800" y="990600"/>
            <a:ext cx="4419600" cy="5638800"/>
          </a:xfrm>
          <a:prstGeom prst="rect">
            <a:avLst/>
          </a:prstGeom>
        </p:spPr>
      </p:pic>
      <p:sp>
        <p:nvSpPr>
          <p:cNvPr id="6" name="TextBox 5"/>
          <p:cNvSpPr txBox="1"/>
          <p:nvPr/>
        </p:nvSpPr>
        <p:spPr>
          <a:xfrm>
            <a:off x="304800" y="738438"/>
            <a:ext cx="3810000" cy="1384995"/>
          </a:xfrm>
          <a:prstGeom prst="rect">
            <a:avLst/>
          </a:prstGeom>
          <a:noFill/>
        </p:spPr>
        <p:txBody>
          <a:bodyPr wrap="square" rtlCol="0">
            <a:spAutoFit/>
          </a:bodyPr>
          <a:lstStyle/>
          <a:p>
            <a:r>
              <a:rPr lang="pt-BR" sz="2800" b="1" dirty="0" smtClean="0"/>
              <a:t>AERONET (Aerossóis) e</a:t>
            </a:r>
          </a:p>
          <a:p>
            <a:r>
              <a:rPr lang="pt-BR" sz="2800" b="1" dirty="0" smtClean="0"/>
              <a:t>TRMM (Precipitação) + BRAMS (simulações)</a:t>
            </a:r>
            <a:endParaRPr lang="en-US" sz="2800" b="1" dirty="0"/>
          </a:p>
        </p:txBody>
      </p:sp>
      <p:pic>
        <p:nvPicPr>
          <p:cNvPr id="7" name="Imagem 21" descr="pcp_aod.png"/>
          <p:cNvPicPr/>
          <p:nvPr/>
        </p:nvPicPr>
        <p:blipFill>
          <a:blip r:embed="rId3" cstate="print"/>
          <a:stretch>
            <a:fillRect/>
          </a:stretch>
        </p:blipFill>
        <p:spPr>
          <a:xfrm>
            <a:off x="190500" y="3048000"/>
            <a:ext cx="4038600" cy="2574290"/>
          </a:xfrm>
          <a:prstGeom prst="rect">
            <a:avLst/>
          </a:prstGeom>
          <a:solidFill>
            <a:schemeClr val="bg1"/>
          </a:solidFill>
        </p:spPr>
      </p:pic>
      <p:sp>
        <p:nvSpPr>
          <p:cNvPr id="8" name="Rectangle 7"/>
          <p:cNvSpPr/>
          <p:nvPr/>
        </p:nvSpPr>
        <p:spPr>
          <a:xfrm>
            <a:off x="73925" y="2117746"/>
            <a:ext cx="4271181" cy="923330"/>
          </a:xfrm>
          <a:prstGeom prst="rect">
            <a:avLst/>
          </a:prstGeom>
        </p:spPr>
        <p:txBody>
          <a:bodyPr wrap="square">
            <a:spAutoFit/>
          </a:bodyPr>
          <a:lstStyle/>
          <a:p>
            <a:r>
              <a:rPr lang="pt-BR" dirty="0"/>
              <a:t>Nota-se em geral uma diminuição da taxa de chuva com o aumento da espessura ótica de aerossóis (AOD).</a:t>
            </a:r>
            <a:endParaRPr lang="en-US" dirty="0"/>
          </a:p>
        </p:txBody>
      </p:sp>
      <p:sp>
        <p:nvSpPr>
          <p:cNvPr id="9" name="TextBox 8"/>
          <p:cNvSpPr txBox="1"/>
          <p:nvPr/>
        </p:nvSpPr>
        <p:spPr>
          <a:xfrm>
            <a:off x="6705600" y="6171907"/>
            <a:ext cx="2153346" cy="369332"/>
          </a:xfrm>
          <a:prstGeom prst="rect">
            <a:avLst/>
          </a:prstGeom>
          <a:noFill/>
        </p:spPr>
        <p:txBody>
          <a:bodyPr wrap="none" rtlCol="0">
            <a:spAutoFit/>
          </a:bodyPr>
          <a:lstStyle/>
          <a:p>
            <a:r>
              <a:rPr lang="pt-BR" dirty="0" smtClean="0"/>
              <a:t>Silva Dias et al., 2013</a:t>
            </a:r>
            <a:endParaRPr lang="en-US" dirty="0"/>
          </a:p>
        </p:txBody>
      </p:sp>
      <p:sp>
        <p:nvSpPr>
          <p:cNvPr id="10" name="TextBox 9"/>
          <p:cNvSpPr txBox="1"/>
          <p:nvPr/>
        </p:nvSpPr>
        <p:spPr>
          <a:xfrm>
            <a:off x="274093" y="5848741"/>
            <a:ext cx="3771900" cy="646331"/>
          </a:xfrm>
          <a:prstGeom prst="rect">
            <a:avLst/>
          </a:prstGeom>
          <a:noFill/>
        </p:spPr>
        <p:txBody>
          <a:bodyPr wrap="square" rtlCol="0">
            <a:spAutoFit/>
          </a:bodyPr>
          <a:lstStyle/>
          <a:p>
            <a:r>
              <a:rPr lang="pt-BR" b="1" dirty="0" smtClean="0"/>
              <a:t>BRAMS: Simulações com microfísica de nuvens confirmam as medidas</a:t>
            </a:r>
            <a:endParaRPr lang="en-US" b="1" dirty="0"/>
          </a:p>
        </p:txBody>
      </p:sp>
    </p:spTree>
    <p:extLst>
      <p:ext uri="{BB962C8B-B14F-4D97-AF65-F5344CB8AC3E}">
        <p14:creationId xmlns:p14="http://schemas.microsoft.com/office/powerpoint/2010/main" val="1479284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897014" cy="58667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0682" y="114144"/>
            <a:ext cx="8897014" cy="707886"/>
          </a:xfrm>
          <a:prstGeom prst="rect">
            <a:avLst/>
          </a:prstGeom>
        </p:spPr>
        <p:txBody>
          <a:bodyPr wrap="square">
            <a:spAutoFit/>
          </a:bodyPr>
          <a:lstStyle/>
          <a:p>
            <a:pPr algn="ctr"/>
            <a:r>
              <a:rPr lang="pt-BR" sz="4000" b="1" dirty="0" smtClean="0">
                <a:effectLst>
                  <a:outerShdw blurRad="38100" dist="38100" dir="2700000" algn="tl">
                    <a:srgbClr val="000000">
                      <a:alpha val="43137"/>
                    </a:srgbClr>
                  </a:outerShdw>
                </a:effectLst>
              </a:rPr>
              <a:t>Balanço de energia regional e global</a:t>
            </a:r>
            <a:endParaRPr lang="pt-BR"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0536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28600" y="33636"/>
            <a:ext cx="8534399" cy="738654"/>
          </a:xfrm>
          <a:prstGeom prst="rect">
            <a:avLst/>
          </a:prstGeom>
          <a:noFill/>
        </p:spPr>
        <p:txBody>
          <a:bodyPr wrap="square" lIns="91430" tIns="45715" rIns="91430" bIns="45715" rtlCol="0">
            <a:spAutoFit/>
          </a:bodyPr>
          <a:lstStyle/>
          <a:p>
            <a:pPr algn="ctr"/>
            <a:r>
              <a:rPr lang="en-GB" b="1" dirty="0">
                <a:solidFill>
                  <a:prstClr val="black"/>
                </a:solidFill>
              </a:rPr>
              <a:t>Average spatial distribution of the direct radiative forcing (DRF) of biomass </a:t>
            </a:r>
            <a:r>
              <a:rPr lang="en-GB" sz="2400" b="1" dirty="0">
                <a:solidFill>
                  <a:prstClr val="black"/>
                </a:solidFill>
              </a:rPr>
              <a:t>burning</a:t>
            </a:r>
            <a:r>
              <a:rPr lang="en-GB" b="1" dirty="0">
                <a:solidFill>
                  <a:prstClr val="black"/>
                </a:solidFill>
              </a:rPr>
              <a:t> aerosols in Amazonia during the dry </a:t>
            </a:r>
            <a:r>
              <a:rPr lang="en-GB" b="1" dirty="0" smtClean="0">
                <a:solidFill>
                  <a:prstClr val="black"/>
                </a:solidFill>
              </a:rPr>
              <a:t>season </a:t>
            </a:r>
            <a:r>
              <a:rPr lang="en-GB" b="1" dirty="0">
                <a:solidFill>
                  <a:prstClr val="black"/>
                </a:solidFill>
              </a:rPr>
              <a:t>of 2010</a:t>
            </a:r>
            <a:endParaRPr lang="en-US" b="1" dirty="0">
              <a:solidFill>
                <a:prstClr val="black"/>
              </a:solidFill>
            </a:endParaRPr>
          </a:p>
        </p:txBody>
      </p:sp>
      <p:sp>
        <p:nvSpPr>
          <p:cNvPr id="6" name="Rectangle 5"/>
          <p:cNvSpPr/>
          <p:nvPr/>
        </p:nvSpPr>
        <p:spPr>
          <a:xfrm>
            <a:off x="495299" y="721382"/>
            <a:ext cx="8001000" cy="369332"/>
          </a:xfrm>
          <a:prstGeom prst="rect">
            <a:avLst/>
          </a:prstGeom>
        </p:spPr>
        <p:txBody>
          <a:bodyPr wrap="square" lIns="91430" tIns="45715" rIns="91430" bIns="45715">
            <a:spAutoFit/>
          </a:bodyPr>
          <a:lstStyle/>
          <a:p>
            <a:pPr algn="ctr"/>
            <a:r>
              <a:rPr lang="pt-BR" b="1" dirty="0">
                <a:solidFill>
                  <a:prstClr val="black"/>
                </a:solidFill>
              </a:rPr>
              <a:t>CERES </a:t>
            </a:r>
            <a:r>
              <a:rPr lang="pt-BR" b="1" i="1" dirty="0" smtClean="0">
                <a:solidFill>
                  <a:prstClr val="black"/>
                </a:solidFill>
              </a:rPr>
              <a:t>and </a:t>
            </a:r>
            <a:r>
              <a:rPr lang="pt-BR" b="1" i="1" dirty="0">
                <a:solidFill>
                  <a:prstClr val="black"/>
                </a:solidFill>
              </a:rPr>
              <a:t>MODIS</a:t>
            </a:r>
            <a:endParaRPr lang="en-US" b="1" dirty="0">
              <a:solidFill>
                <a:prstClr val="black"/>
              </a:solidFill>
            </a:endParaRPr>
          </a:p>
        </p:txBody>
      </p:sp>
      <p:pic>
        <p:nvPicPr>
          <p:cNvPr id="8" name="Picture 7" descr="D:\Backup\Elisa\Documentos\Paper-Faraday\SWARF24h-2010-Ago-Oct-Faraday-v2.PNG"/>
          <p:cNvPicPr/>
          <p:nvPr/>
        </p:nvPicPr>
        <p:blipFill>
          <a:blip r:embed="rId2" cstate="print"/>
          <a:srcRect/>
          <a:stretch>
            <a:fillRect/>
          </a:stretch>
        </p:blipFill>
        <p:spPr bwMode="auto">
          <a:xfrm>
            <a:off x="495299" y="1099858"/>
            <a:ext cx="8229600" cy="541337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84632" y="5715000"/>
            <a:ext cx="1735155" cy="369332"/>
          </a:xfrm>
          <a:prstGeom prst="rect">
            <a:avLst/>
          </a:prstGeom>
          <a:noFill/>
        </p:spPr>
        <p:txBody>
          <a:bodyPr wrap="none" rtlCol="0">
            <a:spAutoFit/>
          </a:bodyPr>
          <a:lstStyle/>
          <a:p>
            <a:r>
              <a:rPr lang="en-US" i="1" dirty="0" err="1" smtClean="0">
                <a:solidFill>
                  <a:prstClr val="black"/>
                </a:solidFill>
              </a:rPr>
              <a:t>Sena</a:t>
            </a:r>
            <a:r>
              <a:rPr lang="en-US" i="1" dirty="0" smtClean="0">
                <a:solidFill>
                  <a:prstClr val="black"/>
                </a:solidFill>
              </a:rPr>
              <a:t> et al., 2013</a:t>
            </a:r>
            <a:endParaRPr lang="en-US" i="1" dirty="0">
              <a:solidFill>
                <a:prstClr val="black"/>
              </a:solidFill>
            </a:endParaRPr>
          </a:p>
        </p:txBody>
      </p:sp>
    </p:spTree>
    <p:extLst>
      <p:ext uri="{BB962C8B-B14F-4D97-AF65-F5344CB8AC3E}">
        <p14:creationId xmlns:p14="http://schemas.microsoft.com/office/powerpoint/2010/main" val="98538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70499" y="5029200"/>
            <a:ext cx="6084988" cy="1211733"/>
          </a:xfrm>
          <a:prstGeom prst="rect">
            <a:avLst/>
          </a:prstGeom>
          <a:noFill/>
        </p:spPr>
        <p:txBody>
          <a:bodyPr wrap="square" lIns="102736" tIns="51367" rIns="102736" bIns="51367" rtlCol="0">
            <a:spAutoFit/>
          </a:bodyPr>
          <a:lstStyle/>
          <a:p>
            <a:pPr algn="just"/>
            <a:r>
              <a:rPr lang="en-US" sz="2400" dirty="0" smtClean="0">
                <a:solidFill>
                  <a:prstClr val="black"/>
                </a:solidFill>
                <a:latin typeface="Arial" pitchFamily="34" charset="0"/>
                <a:cs typeface="Arial" pitchFamily="34" charset="0"/>
              </a:rPr>
              <a:t>Land-use change radiative forcing. Forested areas are selected in red and deforested areas are selected in yellow.</a:t>
            </a:r>
            <a:endParaRPr lang="en-US" sz="2400" dirty="0">
              <a:solidFill>
                <a:prstClr val="black"/>
              </a:solidFill>
              <a:latin typeface="Arial" pitchFamily="34" charset="0"/>
              <a:cs typeface="Arial" pitchFamily="34" charset="0"/>
            </a:endParaRPr>
          </a:p>
        </p:txBody>
      </p:sp>
      <p:pic>
        <p:nvPicPr>
          <p:cNvPr id="3" name="Picture 90" descr="D:\Backup\Elisa\Satelites\CERES\ComNuvens\Novadivalbedos\DesflorestamentoRO.png"/>
          <p:cNvPicPr>
            <a:picLocks noChangeAspect="1" noChangeArrowheads="1"/>
          </p:cNvPicPr>
          <p:nvPr/>
        </p:nvPicPr>
        <p:blipFill>
          <a:blip r:embed="rId2" cstate="print"/>
          <a:srcRect/>
          <a:stretch>
            <a:fillRect/>
          </a:stretch>
        </p:blipFill>
        <p:spPr bwMode="auto">
          <a:xfrm>
            <a:off x="228600" y="185297"/>
            <a:ext cx="5968786" cy="479324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048375" y="152400"/>
            <a:ext cx="3124199" cy="2423470"/>
          </a:xfrm>
          <a:prstGeom prst="rect">
            <a:avLst/>
          </a:prstGeom>
          <a:noFill/>
          <a:ln>
            <a:noFill/>
          </a:ln>
        </p:spPr>
        <p:txBody>
          <a:bodyPr wrap="square" lIns="205470" tIns="102736" rIns="205470" bIns="102736" rtlCol="0">
            <a:spAutoFit/>
          </a:bodyPr>
          <a:lstStyle/>
          <a:p>
            <a:pPr algn="ctr"/>
            <a:r>
              <a:rPr lang="en-US" sz="2400" b="1" dirty="0" smtClean="0">
                <a:solidFill>
                  <a:srgbClr val="0033CC"/>
                </a:solidFill>
              </a:rPr>
              <a:t>Mean Diurnal Radiative Forcing due to change in surface albedo in Rondonia: </a:t>
            </a:r>
          </a:p>
          <a:p>
            <a:pPr algn="ctr"/>
            <a:r>
              <a:rPr lang="en-US" sz="2400" b="1" dirty="0" smtClean="0">
                <a:solidFill>
                  <a:srgbClr val="0033CC"/>
                </a:solidFill>
              </a:rPr>
              <a:t>-7.3 </a:t>
            </a:r>
            <a:r>
              <a:rPr lang="en-US" sz="2400" b="1" u="sng" dirty="0" smtClean="0">
                <a:solidFill>
                  <a:srgbClr val="0033CC"/>
                </a:solidFill>
              </a:rPr>
              <a:t>+</a:t>
            </a:r>
            <a:r>
              <a:rPr lang="en-US" sz="2400" b="1" dirty="0" smtClean="0">
                <a:solidFill>
                  <a:srgbClr val="0033CC"/>
                </a:solidFill>
              </a:rPr>
              <a:t> 0.9 W/m</a:t>
            </a:r>
            <a:r>
              <a:rPr lang="en-US" sz="2400" b="1" baseline="30000" dirty="0" smtClean="0">
                <a:solidFill>
                  <a:srgbClr val="0033CC"/>
                </a:solidFill>
              </a:rPr>
              <a:t>2</a:t>
            </a:r>
            <a:endParaRPr lang="en-US" sz="2400" b="1" baseline="30000" dirty="0">
              <a:solidFill>
                <a:srgbClr val="0033CC"/>
              </a:solidFill>
            </a:endParaRPr>
          </a:p>
        </p:txBody>
      </p:sp>
      <p:sp>
        <p:nvSpPr>
          <p:cNvPr id="6" name="TextBox 5"/>
          <p:cNvSpPr txBox="1"/>
          <p:nvPr/>
        </p:nvSpPr>
        <p:spPr>
          <a:xfrm>
            <a:off x="6078855" y="2895600"/>
            <a:ext cx="3048000" cy="1315474"/>
          </a:xfrm>
          <a:prstGeom prst="rect">
            <a:avLst/>
          </a:prstGeom>
          <a:noFill/>
          <a:ln>
            <a:noFill/>
          </a:ln>
        </p:spPr>
        <p:txBody>
          <a:bodyPr wrap="square" lIns="205470" tIns="102736" rIns="205470" bIns="102736" rtlCol="0">
            <a:spAutoFit/>
          </a:bodyPr>
          <a:lstStyle/>
          <a:p>
            <a:pPr algn="ctr"/>
            <a:r>
              <a:rPr lang="en-US" b="1" dirty="0" smtClean="0">
                <a:solidFill>
                  <a:srgbClr val="000066"/>
                </a:solidFill>
              </a:rPr>
              <a:t>Mean Diurnal Aerosol Forcing Efficiency:</a:t>
            </a:r>
          </a:p>
          <a:p>
            <a:pPr algn="ctr"/>
            <a:r>
              <a:rPr lang="en-US" b="1" dirty="0" smtClean="0">
                <a:solidFill>
                  <a:srgbClr val="008000"/>
                </a:solidFill>
              </a:rPr>
              <a:t>Forest: </a:t>
            </a:r>
            <a:r>
              <a:rPr lang="en-US" b="1" dirty="0" smtClean="0">
                <a:solidFill>
                  <a:srgbClr val="0033CC"/>
                </a:solidFill>
              </a:rPr>
              <a:t>-22.5 + 1.4 W/m</a:t>
            </a:r>
            <a:r>
              <a:rPr lang="en-US" b="1" baseline="30000" dirty="0" smtClean="0">
                <a:solidFill>
                  <a:srgbClr val="0033CC"/>
                </a:solidFill>
              </a:rPr>
              <a:t>2</a:t>
            </a:r>
          </a:p>
          <a:p>
            <a:pPr algn="ctr"/>
            <a:r>
              <a:rPr lang="en-US" b="1" dirty="0" smtClean="0">
                <a:solidFill>
                  <a:srgbClr val="FF0000"/>
                </a:solidFill>
              </a:rPr>
              <a:t>Cerrado:</a:t>
            </a:r>
            <a:r>
              <a:rPr lang="en-US" b="1" dirty="0" smtClean="0">
                <a:solidFill>
                  <a:srgbClr val="0033CC"/>
                </a:solidFill>
              </a:rPr>
              <a:t> -16.6 </a:t>
            </a:r>
            <a:r>
              <a:rPr lang="en-US" b="1" u="sng" dirty="0" smtClean="0">
                <a:solidFill>
                  <a:srgbClr val="0033CC"/>
                </a:solidFill>
              </a:rPr>
              <a:t>+</a:t>
            </a:r>
            <a:r>
              <a:rPr lang="en-US" b="1" dirty="0" smtClean="0">
                <a:solidFill>
                  <a:srgbClr val="0033CC"/>
                </a:solidFill>
              </a:rPr>
              <a:t> 1.7 W/m</a:t>
            </a:r>
            <a:r>
              <a:rPr lang="en-US" b="1" baseline="30000" dirty="0" smtClean="0">
                <a:solidFill>
                  <a:srgbClr val="0033CC"/>
                </a:solidFill>
              </a:rPr>
              <a:t>2</a:t>
            </a:r>
            <a:endParaRPr lang="en-US" b="1" baseline="30000" dirty="0">
              <a:solidFill>
                <a:srgbClr val="0033CC"/>
              </a:solidFill>
            </a:endParaRPr>
          </a:p>
        </p:txBody>
      </p:sp>
      <p:sp>
        <p:nvSpPr>
          <p:cNvPr id="4" name="TextBox 3"/>
          <p:cNvSpPr txBox="1"/>
          <p:nvPr/>
        </p:nvSpPr>
        <p:spPr>
          <a:xfrm>
            <a:off x="6400799" y="4648200"/>
            <a:ext cx="2726055" cy="1477328"/>
          </a:xfrm>
          <a:prstGeom prst="rect">
            <a:avLst/>
          </a:prstGeom>
          <a:noFill/>
        </p:spPr>
        <p:txBody>
          <a:bodyPr wrap="square" rtlCol="0">
            <a:spAutoFit/>
          </a:bodyPr>
          <a:lstStyle/>
          <a:p>
            <a:r>
              <a:rPr lang="en-US" b="1" dirty="0" smtClean="0">
                <a:solidFill>
                  <a:prstClr val="black"/>
                </a:solidFill>
              </a:rPr>
              <a:t>Water column difference by 6-10%</a:t>
            </a:r>
          </a:p>
          <a:p>
            <a:endParaRPr lang="en-US" b="1" dirty="0" smtClean="0">
              <a:solidFill>
                <a:prstClr val="black"/>
              </a:solidFill>
            </a:endParaRPr>
          </a:p>
          <a:p>
            <a:r>
              <a:rPr lang="en-US" b="1" dirty="0" smtClean="0">
                <a:solidFill>
                  <a:prstClr val="black"/>
                </a:solidFill>
              </a:rPr>
              <a:t>Forcing of water vapor column: </a:t>
            </a:r>
            <a:r>
              <a:rPr lang="en-GB" b="1" dirty="0">
                <a:solidFill>
                  <a:prstClr val="black"/>
                </a:solidFill>
              </a:rPr>
              <a:t>-0.4 to -1.2 W m</a:t>
            </a:r>
            <a:r>
              <a:rPr lang="en-GB" b="1" baseline="30000" dirty="0">
                <a:solidFill>
                  <a:prstClr val="black"/>
                </a:solidFill>
              </a:rPr>
              <a:t>-2</a:t>
            </a:r>
            <a:r>
              <a:rPr lang="en-GB" b="1" dirty="0">
                <a:solidFill>
                  <a:prstClr val="black"/>
                </a:solidFill>
              </a:rPr>
              <a:t> </a:t>
            </a:r>
            <a:endParaRPr lang="en-US" b="1" dirty="0">
              <a:solidFill>
                <a:prstClr val="black"/>
              </a:solidFill>
            </a:endParaRPr>
          </a:p>
        </p:txBody>
      </p:sp>
      <p:sp>
        <p:nvSpPr>
          <p:cNvPr id="7" name="TextBox 6"/>
          <p:cNvSpPr txBox="1"/>
          <p:nvPr/>
        </p:nvSpPr>
        <p:spPr>
          <a:xfrm>
            <a:off x="217714" y="6357648"/>
            <a:ext cx="1735155" cy="369332"/>
          </a:xfrm>
          <a:prstGeom prst="rect">
            <a:avLst/>
          </a:prstGeom>
          <a:noFill/>
        </p:spPr>
        <p:txBody>
          <a:bodyPr wrap="none" rtlCol="0">
            <a:spAutoFit/>
          </a:bodyPr>
          <a:lstStyle/>
          <a:p>
            <a:r>
              <a:rPr lang="en-US" i="1" dirty="0" err="1" smtClean="0">
                <a:solidFill>
                  <a:prstClr val="black"/>
                </a:solidFill>
              </a:rPr>
              <a:t>Sena</a:t>
            </a:r>
            <a:r>
              <a:rPr lang="en-US" i="1" dirty="0" smtClean="0">
                <a:solidFill>
                  <a:prstClr val="black"/>
                </a:solidFill>
              </a:rPr>
              <a:t> et al., 2013</a:t>
            </a:r>
            <a:endParaRPr lang="en-US" i="1" dirty="0">
              <a:solidFill>
                <a:prstClr val="black"/>
              </a:solidFill>
            </a:endParaRPr>
          </a:p>
        </p:txBody>
      </p:sp>
    </p:spTree>
    <p:extLst>
      <p:ext uri="{BB962C8B-B14F-4D97-AF65-F5344CB8AC3E}">
        <p14:creationId xmlns:p14="http://schemas.microsoft.com/office/powerpoint/2010/main" val="206646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forest aerosol"/>
          <p:cNvPicPr>
            <a:picLocks noChangeAspect="1" noChangeArrowheads="1"/>
          </p:cNvPicPr>
          <p:nvPr/>
        </p:nvPicPr>
        <p:blipFill>
          <a:blip r:embed="rId3" cstate="print"/>
          <a:srcRect/>
          <a:stretch>
            <a:fillRect/>
          </a:stretch>
        </p:blipFill>
        <p:spPr bwMode="auto">
          <a:xfrm>
            <a:off x="4532313" y="0"/>
            <a:ext cx="4611687" cy="6858000"/>
          </a:xfrm>
          <a:prstGeom prst="rect">
            <a:avLst/>
          </a:prstGeom>
          <a:noFill/>
        </p:spPr>
      </p:pic>
      <p:sp>
        <p:nvSpPr>
          <p:cNvPr id="99331" name="Rectangle 3"/>
          <p:cNvSpPr>
            <a:spLocks noChangeArrowheads="1"/>
          </p:cNvSpPr>
          <p:nvPr/>
        </p:nvSpPr>
        <p:spPr bwMode="auto">
          <a:xfrm>
            <a:off x="1721643" y="3141690"/>
            <a:ext cx="1143000" cy="533400"/>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Temperature</a:t>
            </a:r>
          </a:p>
        </p:txBody>
      </p:sp>
      <p:sp>
        <p:nvSpPr>
          <p:cNvPr id="99332" name="Rectangle 4"/>
          <p:cNvSpPr>
            <a:spLocks noChangeArrowheads="1"/>
          </p:cNvSpPr>
          <p:nvPr/>
        </p:nvSpPr>
        <p:spPr bwMode="auto">
          <a:xfrm>
            <a:off x="197643" y="2227290"/>
            <a:ext cx="1808163" cy="395288"/>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CO</a:t>
            </a:r>
            <a:r>
              <a:rPr lang="en-GB" sz="1200" b="1" baseline="-25000">
                <a:latin typeface="Tahoma" pitchFamily="34" charset="0"/>
              </a:rPr>
              <a:t>2</a:t>
            </a:r>
            <a:r>
              <a:rPr lang="en-GB" sz="1200" b="1">
                <a:latin typeface="Tahoma" pitchFamily="34" charset="0"/>
              </a:rPr>
              <a:t> Concentration</a:t>
            </a:r>
          </a:p>
        </p:txBody>
      </p:sp>
      <p:sp>
        <p:nvSpPr>
          <p:cNvPr id="99333" name="Rectangle 5"/>
          <p:cNvSpPr>
            <a:spLocks noChangeArrowheads="1"/>
          </p:cNvSpPr>
          <p:nvPr/>
        </p:nvSpPr>
        <p:spPr bwMode="auto">
          <a:xfrm>
            <a:off x="350043" y="4268815"/>
            <a:ext cx="1531938" cy="473075"/>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Photosynthesis</a:t>
            </a:r>
            <a:r>
              <a:rPr lang="en-GB" sz="1200" b="1">
                <a:latin typeface="Times New Roman" pitchFamily="18" charset="0"/>
              </a:rPr>
              <a:t> </a:t>
            </a:r>
          </a:p>
        </p:txBody>
      </p:sp>
      <p:sp>
        <p:nvSpPr>
          <p:cNvPr id="99334" name="Rectangle 6"/>
          <p:cNvSpPr>
            <a:spLocks noChangeArrowheads="1"/>
          </p:cNvSpPr>
          <p:nvPr/>
        </p:nvSpPr>
        <p:spPr bwMode="auto">
          <a:xfrm>
            <a:off x="2559843" y="4284690"/>
            <a:ext cx="1655763" cy="458788"/>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BVOC emissions</a:t>
            </a:r>
            <a:r>
              <a:rPr lang="en-GB" sz="1200" b="1">
                <a:latin typeface="Times New Roman" pitchFamily="18" charset="0"/>
              </a:rPr>
              <a:t> </a:t>
            </a:r>
          </a:p>
        </p:txBody>
      </p:sp>
      <p:sp>
        <p:nvSpPr>
          <p:cNvPr id="99335" name="Rectangle 7"/>
          <p:cNvSpPr>
            <a:spLocks noChangeArrowheads="1"/>
          </p:cNvSpPr>
          <p:nvPr/>
        </p:nvSpPr>
        <p:spPr bwMode="auto">
          <a:xfrm>
            <a:off x="2331243" y="2227290"/>
            <a:ext cx="1887538" cy="395288"/>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Aerosol Concentration</a:t>
            </a:r>
          </a:p>
        </p:txBody>
      </p:sp>
      <p:sp>
        <p:nvSpPr>
          <p:cNvPr id="99336" name="Line 8"/>
          <p:cNvSpPr>
            <a:spLocks noChangeShapeType="1"/>
          </p:cNvSpPr>
          <p:nvPr/>
        </p:nvSpPr>
        <p:spPr bwMode="auto">
          <a:xfrm flipH="1">
            <a:off x="2636043" y="2681315"/>
            <a:ext cx="363538" cy="384175"/>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37" name="Line 9"/>
          <p:cNvSpPr>
            <a:spLocks noChangeShapeType="1"/>
          </p:cNvSpPr>
          <p:nvPr/>
        </p:nvSpPr>
        <p:spPr bwMode="auto">
          <a:xfrm>
            <a:off x="1569243" y="2684490"/>
            <a:ext cx="381000" cy="381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38" name="Line 10"/>
          <p:cNvSpPr>
            <a:spLocks noChangeShapeType="1"/>
          </p:cNvSpPr>
          <p:nvPr/>
        </p:nvSpPr>
        <p:spPr bwMode="auto">
          <a:xfrm flipH="1">
            <a:off x="1632743" y="3751290"/>
            <a:ext cx="317500" cy="433388"/>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39" name="Line 11"/>
          <p:cNvSpPr>
            <a:spLocks noChangeShapeType="1"/>
          </p:cNvSpPr>
          <p:nvPr/>
        </p:nvSpPr>
        <p:spPr bwMode="auto">
          <a:xfrm>
            <a:off x="1964531" y="4518053"/>
            <a:ext cx="455612"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40" name="Line 12"/>
          <p:cNvSpPr>
            <a:spLocks noChangeShapeType="1"/>
          </p:cNvSpPr>
          <p:nvPr/>
        </p:nvSpPr>
        <p:spPr bwMode="auto">
          <a:xfrm>
            <a:off x="2636043" y="3675090"/>
            <a:ext cx="457200" cy="457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41" name="Line 13"/>
          <p:cNvSpPr>
            <a:spLocks noChangeShapeType="1"/>
          </p:cNvSpPr>
          <p:nvPr/>
        </p:nvSpPr>
        <p:spPr bwMode="auto">
          <a:xfrm flipV="1">
            <a:off x="4007643" y="2684490"/>
            <a:ext cx="0" cy="144780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42" name="Text Box 14"/>
          <p:cNvSpPr txBox="1">
            <a:spLocks noChangeArrowheads="1"/>
          </p:cNvSpPr>
          <p:nvPr/>
        </p:nvSpPr>
        <p:spPr bwMode="auto">
          <a:xfrm>
            <a:off x="654843" y="3119465"/>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3" name="Text Box 15"/>
          <p:cNvSpPr txBox="1">
            <a:spLocks noChangeArrowheads="1"/>
          </p:cNvSpPr>
          <p:nvPr/>
        </p:nvSpPr>
        <p:spPr bwMode="auto">
          <a:xfrm>
            <a:off x="1493043" y="3576665"/>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4" name="Text Box 16"/>
          <p:cNvSpPr txBox="1">
            <a:spLocks noChangeArrowheads="1"/>
          </p:cNvSpPr>
          <p:nvPr/>
        </p:nvSpPr>
        <p:spPr bwMode="auto">
          <a:xfrm>
            <a:off x="1416843" y="2608290"/>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5" name="Text Box 17"/>
          <p:cNvSpPr txBox="1">
            <a:spLocks noChangeArrowheads="1"/>
          </p:cNvSpPr>
          <p:nvPr/>
        </p:nvSpPr>
        <p:spPr bwMode="auto">
          <a:xfrm>
            <a:off x="2788443" y="3500465"/>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6" name="Text Box 18"/>
          <p:cNvSpPr txBox="1">
            <a:spLocks noChangeArrowheads="1"/>
          </p:cNvSpPr>
          <p:nvPr/>
        </p:nvSpPr>
        <p:spPr bwMode="auto">
          <a:xfrm>
            <a:off x="3962400" y="4419600"/>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7" name="Text Box 19"/>
          <p:cNvSpPr txBox="1">
            <a:spLocks noChangeArrowheads="1"/>
          </p:cNvSpPr>
          <p:nvPr/>
        </p:nvSpPr>
        <p:spPr bwMode="auto">
          <a:xfrm>
            <a:off x="1874043" y="3979890"/>
            <a:ext cx="619125" cy="579438"/>
          </a:xfrm>
          <a:prstGeom prst="rect">
            <a:avLst/>
          </a:prstGeom>
          <a:noFill/>
          <a:ln w="9525">
            <a:noFill/>
            <a:miter lim="800000"/>
            <a:headEnd/>
            <a:tailEnd/>
          </a:ln>
          <a:effectLst/>
        </p:spPr>
        <p:txBody>
          <a:bodyPr wrap="none">
            <a:spAutoFit/>
          </a:bodyPr>
          <a:lstStyle/>
          <a:p>
            <a:pPr eaLnBrk="0" hangingPunct="0"/>
            <a:r>
              <a:rPr lang="en-GB" sz="3200" b="1">
                <a:latin typeface="Times New Roman" pitchFamily="18" charset="0"/>
              </a:rPr>
              <a:t>+?</a:t>
            </a:r>
          </a:p>
        </p:txBody>
      </p:sp>
      <p:sp>
        <p:nvSpPr>
          <p:cNvPr id="99348" name="Text Box 20"/>
          <p:cNvSpPr txBox="1">
            <a:spLocks noChangeArrowheads="1"/>
          </p:cNvSpPr>
          <p:nvPr/>
        </p:nvSpPr>
        <p:spPr bwMode="auto">
          <a:xfrm>
            <a:off x="2788443" y="2509865"/>
            <a:ext cx="319088" cy="579438"/>
          </a:xfrm>
          <a:prstGeom prst="rect">
            <a:avLst/>
          </a:prstGeom>
          <a:noFill/>
          <a:ln w="9525">
            <a:noFill/>
            <a:miter lim="800000"/>
            <a:headEnd/>
            <a:tailEnd/>
          </a:ln>
          <a:effectLst/>
        </p:spPr>
        <p:txBody>
          <a:bodyPr wrap="none">
            <a:spAutoFit/>
          </a:bodyPr>
          <a:lstStyle/>
          <a:p>
            <a:pPr eaLnBrk="0" hangingPunct="0"/>
            <a:r>
              <a:rPr lang="en-GB" sz="3200">
                <a:solidFill>
                  <a:srgbClr val="0000FF"/>
                </a:solidFill>
                <a:latin typeface="Times New Roman" pitchFamily="18" charset="0"/>
              </a:rPr>
              <a:t>-</a:t>
            </a:r>
          </a:p>
        </p:txBody>
      </p:sp>
      <p:sp>
        <p:nvSpPr>
          <p:cNvPr id="99349" name="Line 21"/>
          <p:cNvSpPr>
            <a:spLocks noChangeShapeType="1"/>
          </p:cNvSpPr>
          <p:nvPr/>
        </p:nvSpPr>
        <p:spPr bwMode="auto">
          <a:xfrm>
            <a:off x="1004093" y="2740053"/>
            <a:ext cx="0" cy="1460500"/>
          </a:xfrm>
          <a:prstGeom prst="line">
            <a:avLst/>
          </a:prstGeom>
          <a:noFill/>
          <a:ln w="9525">
            <a:solidFill>
              <a:schemeClr val="tx1"/>
            </a:solidFill>
            <a:round/>
            <a:headEnd/>
            <a:tailEnd type="triangle" w="med" len="med"/>
          </a:ln>
          <a:effectLst/>
        </p:spPr>
        <p:txBody>
          <a:bodyPr/>
          <a:lstStyle/>
          <a:p>
            <a:endParaRPr lang="en-US"/>
          </a:p>
        </p:txBody>
      </p:sp>
      <p:sp>
        <p:nvSpPr>
          <p:cNvPr id="99350" name="Text Box 22"/>
          <p:cNvSpPr txBox="1">
            <a:spLocks noChangeArrowheads="1"/>
          </p:cNvSpPr>
          <p:nvPr/>
        </p:nvSpPr>
        <p:spPr bwMode="auto">
          <a:xfrm>
            <a:off x="-2" y="914400"/>
            <a:ext cx="4532313" cy="1015663"/>
          </a:xfrm>
          <a:prstGeom prst="rect">
            <a:avLst/>
          </a:prstGeom>
          <a:solidFill>
            <a:schemeClr val="tx1"/>
          </a:solidFill>
          <a:ln w="25400">
            <a:noFill/>
          </a:ln>
        </p:spPr>
        <p:txBody>
          <a:bodyPr wrap="square" bIns="228600" rtlCol="0">
            <a:spAutoFit/>
          </a:bodyPr>
          <a:lstStyle>
            <a:defPPr>
              <a:defRPr lang="en-US"/>
            </a:defPPr>
            <a:lvl1pPr algn="ctr">
              <a:defRPr sz="2400" b="1">
                <a:solidFill>
                  <a:schemeClr val="bg1"/>
                </a:solidFill>
                <a:latin typeface="Times New Roman" pitchFamily="18" charset="0"/>
                <a:cs typeface="Times New Roman" pitchFamily="18" charset="0"/>
              </a:defRPr>
            </a:lvl1pPr>
          </a:lstStyle>
          <a:p>
            <a:r>
              <a:rPr lang="en-US" dirty="0"/>
              <a:t>Aerosol </a:t>
            </a:r>
            <a:r>
              <a:rPr lang="en-US" dirty="0" smtClean="0"/>
              <a:t>Effects </a:t>
            </a:r>
            <a:r>
              <a:rPr lang="en-US" dirty="0"/>
              <a:t>on</a:t>
            </a:r>
            <a:br>
              <a:rPr lang="en-US" dirty="0"/>
            </a:br>
            <a:r>
              <a:rPr lang="en-US" dirty="0" smtClean="0"/>
              <a:t>Net </a:t>
            </a:r>
            <a:r>
              <a:rPr lang="en-US" dirty="0"/>
              <a:t>Plant Productivity </a:t>
            </a:r>
          </a:p>
        </p:txBody>
      </p:sp>
      <p:sp>
        <p:nvSpPr>
          <p:cNvPr id="99351" name="Text Box 23"/>
          <p:cNvSpPr txBox="1">
            <a:spLocks noChangeArrowheads="1"/>
          </p:cNvSpPr>
          <p:nvPr/>
        </p:nvSpPr>
        <p:spPr bwMode="auto">
          <a:xfrm>
            <a:off x="304800" y="6400800"/>
            <a:ext cx="1527175" cy="274638"/>
          </a:xfrm>
          <a:prstGeom prst="rect">
            <a:avLst/>
          </a:prstGeom>
          <a:noFill/>
          <a:ln w="9525">
            <a:noFill/>
            <a:miter lim="800000"/>
            <a:headEnd/>
            <a:tailEnd/>
          </a:ln>
          <a:effectLst/>
        </p:spPr>
        <p:txBody>
          <a:bodyPr wrap="none">
            <a:spAutoFit/>
          </a:bodyPr>
          <a:lstStyle/>
          <a:p>
            <a:r>
              <a:rPr lang="en-US" sz="1200" i="1"/>
              <a:t>Kulmala et al., 2004</a:t>
            </a:r>
          </a:p>
        </p:txBody>
      </p:sp>
    </p:spTree>
    <p:extLst>
      <p:ext uri="{BB962C8B-B14F-4D97-AF65-F5344CB8AC3E}">
        <p14:creationId xmlns:p14="http://schemas.microsoft.com/office/powerpoint/2010/main" val="80722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321976" y="221579"/>
            <a:ext cx="4402424" cy="2677656"/>
          </a:xfrm>
          <a:prstGeom prst="rect">
            <a:avLst/>
          </a:prstGeom>
        </p:spPr>
        <p:txBody>
          <a:bodyPr wrap="square">
            <a:spAutoFit/>
          </a:bodyPr>
          <a:lstStyle/>
          <a:p>
            <a:r>
              <a:rPr lang="pt-BR" sz="2800" b="1" dirty="0" smtClean="0">
                <a:effectLst>
                  <a:outerShdw blurRad="38100" dist="38100" dir="2700000" algn="tl">
                    <a:srgbClr val="000000">
                      <a:alpha val="43137"/>
                    </a:srgbClr>
                  </a:outerShdw>
                </a:effectLst>
              </a:rPr>
              <a:t>Efeitos de aerossóis na absorção de carbono pela floresta em Manaus e Rondônia:</a:t>
            </a:r>
          </a:p>
          <a:p>
            <a:r>
              <a:rPr lang="pt-BR" sz="2800" b="1" dirty="0" smtClean="0">
                <a:effectLst>
                  <a:outerShdw blurRad="38100" dist="38100" dir="2700000" algn="tl">
                    <a:srgbClr val="000000">
                      <a:alpha val="43137"/>
                    </a:srgbClr>
                  </a:outerShdw>
                </a:effectLst>
              </a:rPr>
              <a:t>Radiação difusa tem papel fundamental</a:t>
            </a:r>
          </a:p>
        </p:txBody>
      </p:sp>
      <p:sp>
        <p:nvSpPr>
          <p:cNvPr id="20" name="Retângulo 19"/>
          <p:cNvSpPr/>
          <p:nvPr/>
        </p:nvSpPr>
        <p:spPr>
          <a:xfrm>
            <a:off x="8100392" y="5949280"/>
            <a:ext cx="643953" cy="415233"/>
          </a:xfrm>
          <a:prstGeom prst="rect">
            <a:avLst/>
          </a:prstGeom>
          <a:noFill/>
          <a:ln w="2222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00" dirty="0">
              <a:latin typeface="Arial" pitchFamily="34" charset="0"/>
              <a:cs typeface="Arial" pitchFamily="34" charset="0"/>
            </a:endParaRPr>
          </a:p>
        </p:txBody>
      </p:sp>
      <p:sp>
        <p:nvSpPr>
          <p:cNvPr id="2" name="TextBox 1"/>
          <p:cNvSpPr txBox="1"/>
          <p:nvPr/>
        </p:nvSpPr>
        <p:spPr>
          <a:xfrm>
            <a:off x="299674" y="3144274"/>
            <a:ext cx="2238754" cy="369332"/>
          </a:xfrm>
          <a:prstGeom prst="rect">
            <a:avLst/>
          </a:prstGeom>
          <a:noFill/>
        </p:spPr>
        <p:txBody>
          <a:bodyPr wrap="none" rtlCol="0">
            <a:spAutoFit/>
          </a:bodyPr>
          <a:lstStyle/>
          <a:p>
            <a:r>
              <a:rPr lang="en-US" i="1" dirty="0" smtClean="0"/>
              <a:t>(Glauber Cirino, 2013)</a:t>
            </a:r>
            <a:endParaRPr lang="pt-BR" i="1" dirty="0"/>
          </a:p>
        </p:txBody>
      </p:sp>
      <p:pic>
        <p:nvPicPr>
          <p:cNvPr id="19" name="Picture 18"/>
          <p:cNvPicPr/>
          <p:nvPr/>
        </p:nvPicPr>
        <p:blipFill>
          <a:blip r:embed="rId2" cstate="print">
            <a:extLst>
              <a:ext uri="{28A0092B-C50C-407E-A947-70E740481C1C}">
                <a14:useLocalDpi xmlns:a14="http://schemas.microsoft.com/office/drawing/2010/main" val="0"/>
              </a:ext>
            </a:extLst>
          </a:blip>
          <a:stretch>
            <a:fillRect/>
          </a:stretch>
        </p:blipFill>
        <p:spPr>
          <a:xfrm>
            <a:off x="287330" y="3569208"/>
            <a:ext cx="3978458" cy="3004827"/>
          </a:xfrm>
          <a:prstGeom prst="rect">
            <a:avLst/>
          </a:prstGeom>
          <a:ln>
            <a:noFill/>
          </a:ln>
          <a:effectLst>
            <a:outerShdw blurRad="292100" dist="139700" dir="2700000" algn="tl" rotWithShape="0">
              <a:srgbClr val="333333">
                <a:alpha val="65000"/>
              </a:srgbClr>
            </a:outerShdw>
          </a:effectLst>
        </p:spPr>
      </p:pic>
      <p:pic>
        <p:nvPicPr>
          <p:cNvPr id="15" name="Pictur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28600"/>
            <a:ext cx="3826058" cy="3124200"/>
          </a:xfrm>
          <a:prstGeom prst="rect">
            <a:avLst/>
          </a:prstGeom>
          <a:ln>
            <a:noFill/>
          </a:ln>
          <a:effectLst>
            <a:outerShdw blurRad="292100" dist="139700" dir="2700000" algn="tl" rotWithShape="0">
              <a:srgbClr val="333333">
                <a:alpha val="65000"/>
              </a:srgbClr>
            </a:outerShdw>
          </a:effectLst>
        </p:spPr>
      </p:pic>
      <p:pic>
        <p:nvPicPr>
          <p:cNvPr id="17" name="Picture 1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3630168"/>
            <a:ext cx="3826058" cy="30048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97287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266568"/>
            <a:ext cx="4724400" cy="5163065"/>
          </a:xfrm>
          <a:prstGeom prst="rect">
            <a:avLst/>
          </a:prstGeom>
          <a:ln>
            <a:noFill/>
          </a:ln>
          <a:effectLst>
            <a:outerShdw blurRad="292100" dist="139700" dir="2700000" algn="tl" rotWithShape="0">
              <a:srgbClr val="333333">
                <a:alpha val="65000"/>
              </a:srgbClr>
            </a:outerShdw>
          </a:effectLst>
        </p:spPr>
      </p:pic>
      <p:pic>
        <p:nvPicPr>
          <p:cNvPr id="4" name="Picture 3" descr="Bild1"/>
          <p:cNvPicPr/>
          <p:nvPr/>
        </p:nvPicPr>
        <p:blipFill>
          <a:blip r:embed="rId3"/>
          <a:srcRect/>
          <a:stretch>
            <a:fillRect/>
          </a:stretch>
        </p:blipFill>
        <p:spPr bwMode="auto">
          <a:xfrm>
            <a:off x="152400" y="1406611"/>
            <a:ext cx="3505200" cy="5029200"/>
          </a:xfrm>
          <a:prstGeom prst="rect">
            <a:avLst/>
          </a:prstGeom>
          <a:ln>
            <a:noFill/>
          </a:ln>
          <a:effectLst>
            <a:outerShdw blurRad="292100" dist="139700" dir="2700000" algn="tl" rotWithShape="0">
              <a:srgbClr val="333333">
                <a:alpha val="65000"/>
              </a:srgbClr>
            </a:outerShdw>
          </a:effectLst>
        </p:spPr>
      </p:pic>
      <p:sp>
        <p:nvSpPr>
          <p:cNvPr id="5" name="Rectangle 3"/>
          <p:cNvSpPr>
            <a:spLocks noChangeArrowheads="1"/>
          </p:cNvSpPr>
          <p:nvPr/>
        </p:nvSpPr>
        <p:spPr bwMode="auto">
          <a:xfrm>
            <a:off x="152400" y="137458"/>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ATTO site: Picture of the 85 meters tall tower at the left that is being used for aerosol and trace measurements and the proposed 320 tall tower under construction.</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97574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52400"/>
            <a:ext cx="8077199" cy="2189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2476568"/>
            <a:ext cx="8610600" cy="954107"/>
          </a:xfrm>
          <a:prstGeom prst="rect">
            <a:avLst/>
          </a:prstGeom>
        </p:spPr>
        <p:txBody>
          <a:bodyPr wrap="square">
            <a:spAutoFit/>
          </a:bodyPr>
          <a:lstStyle/>
          <a:p>
            <a:r>
              <a:rPr lang="pt-BR" sz="1400" b="1" dirty="0" smtClean="0">
                <a:solidFill>
                  <a:prstClr val="black"/>
                </a:solidFill>
                <a:latin typeface="Arial" pitchFamily="34" charset="0"/>
                <a:cs typeface="Arial" pitchFamily="34" charset="0"/>
              </a:rPr>
              <a:t>A expansão da agricultura e a variabilidade climática são agentes importantes nas alterações que estão ocorrendo no ecossistema amazônico. Em partes da região é possível observar sinais de transição para um regime dominado pelas alterações ambientais. Estes sinais incluem mudanças no balanço de energia e hidrológico na porção sul e este da Bacia Amazônica.</a:t>
            </a:r>
            <a:endParaRPr lang="pt-BR" sz="1400" b="1" dirty="0">
              <a:solidFill>
                <a:prstClr val="black"/>
              </a:solidFill>
              <a:latin typeface="Arial" pitchFamily="34" charset="0"/>
              <a:cs typeface="Arial" pitchFamily="34" charset="0"/>
            </a:endParaRPr>
          </a:p>
        </p:txBody>
      </p:sp>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531752"/>
            <a:ext cx="4025693" cy="31166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726401" y="3797424"/>
            <a:ext cx="4076356" cy="2585323"/>
          </a:xfrm>
          <a:prstGeom prst="rect">
            <a:avLst/>
          </a:prstGeom>
        </p:spPr>
        <p:txBody>
          <a:bodyPr wrap="square">
            <a:spAutoFit/>
          </a:bodyPr>
          <a:lstStyle/>
          <a:p>
            <a:r>
              <a:rPr lang="pt-BR" b="1" smtClean="0">
                <a:solidFill>
                  <a:prstClr val="black"/>
                </a:solidFill>
                <a:latin typeface="Arial" pitchFamily="34" charset="0"/>
                <a:cs typeface="Arial" pitchFamily="34" charset="0"/>
              </a:rPr>
              <a:t>Interações entre mudanças globais, mudanças de uso do solo, queimadas, hidrologia, ecologia e dimensões humanas na Amazônia </a:t>
            </a:r>
          </a:p>
          <a:p>
            <a:endParaRPr lang="pt-BR" b="1" smtClean="0">
              <a:solidFill>
                <a:prstClr val="black"/>
              </a:solidFill>
              <a:latin typeface="Arial" pitchFamily="34" charset="0"/>
              <a:cs typeface="Arial" pitchFamily="34" charset="0"/>
            </a:endParaRPr>
          </a:p>
          <a:p>
            <a:r>
              <a:rPr lang="pt-BR" smtClean="0">
                <a:solidFill>
                  <a:prstClr val="black"/>
                </a:solidFill>
                <a:latin typeface="Arial" pitchFamily="34" charset="0"/>
                <a:cs typeface="Arial" pitchFamily="34" charset="0"/>
              </a:rPr>
              <a:t>Forçantes são indicadas por ovais vermelhos. Processos são as caixas verdes e consequencias estão nas caixas azuis.</a:t>
            </a:r>
            <a:endParaRPr lang="pt-BR">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084357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09" t="19680" r="6379" b="5972"/>
          <a:stretch/>
        </p:blipFill>
        <p:spPr bwMode="auto">
          <a:xfrm>
            <a:off x="1600199" y="661571"/>
            <a:ext cx="6177445" cy="43465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15240"/>
            <a:ext cx="8686800" cy="646331"/>
          </a:xfrm>
          <a:prstGeom prst="rect">
            <a:avLst/>
          </a:prstGeom>
          <a:noFill/>
        </p:spPr>
        <p:txBody>
          <a:bodyPr wrap="square" rtlCol="0">
            <a:spAutoFit/>
          </a:bodyPr>
          <a:lstStyle/>
          <a:p>
            <a:pPr algn="ctr"/>
            <a:r>
              <a:rPr lang="pt-BR" sz="3600" b="1" dirty="0" smtClean="0">
                <a:effectLst>
                  <a:outerShdw blurRad="38100" dist="38100" dir="2700000" algn="tl">
                    <a:srgbClr val="000000">
                      <a:alpha val="43137"/>
                    </a:srgbClr>
                  </a:outerShdw>
                </a:effectLst>
              </a:rPr>
              <a:t>Experimento </a:t>
            </a:r>
            <a:r>
              <a:rPr lang="pt-BR" sz="3600" b="1" dirty="0" err="1" smtClean="0">
                <a:effectLst>
                  <a:outerShdw blurRad="38100" dist="38100" dir="2700000" algn="tl">
                    <a:srgbClr val="000000">
                      <a:alpha val="43137"/>
                    </a:srgbClr>
                  </a:outerShdw>
                </a:effectLst>
              </a:rPr>
              <a:t>GoAmazon</a:t>
            </a:r>
            <a:r>
              <a:rPr lang="pt-BR" sz="3600" b="1" dirty="0" smtClean="0">
                <a:effectLst>
                  <a:outerShdw blurRad="38100" dist="38100" dir="2700000" algn="tl">
                    <a:srgbClr val="000000">
                      <a:alpha val="43137"/>
                    </a:srgbClr>
                  </a:outerShdw>
                </a:effectLst>
              </a:rPr>
              <a:t> 2014-2015</a:t>
            </a:r>
            <a:endParaRPr lang="pt-BR" sz="36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700" y="5332360"/>
            <a:ext cx="3289324" cy="13734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81400" y="5381182"/>
            <a:ext cx="5410200" cy="1015663"/>
          </a:xfrm>
          <a:prstGeom prst="rect">
            <a:avLst/>
          </a:prstGeom>
          <a:noFill/>
        </p:spPr>
        <p:txBody>
          <a:bodyPr wrap="square" rtlCol="0">
            <a:spAutoFit/>
          </a:bodyPr>
          <a:lstStyle/>
          <a:p>
            <a:r>
              <a:rPr lang="pt-BR" sz="2000" b="1" dirty="0" smtClean="0"/>
              <a:t>Interações entre a pluma da poluição atmosférica de Manaus e as emissões da floresta, na produção de ozônio e aerossóis secundários</a:t>
            </a:r>
            <a:endParaRPr lang="en-US" sz="2000" b="1" dirty="0"/>
          </a:p>
        </p:txBody>
      </p:sp>
    </p:spTree>
    <p:extLst>
      <p:ext uri="{BB962C8B-B14F-4D97-AF65-F5344CB8AC3E}">
        <p14:creationId xmlns:p14="http://schemas.microsoft.com/office/powerpoint/2010/main" val="317344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76200"/>
            <a:ext cx="8610600" cy="3293209"/>
          </a:xfrm>
          <a:prstGeom prst="rect">
            <a:avLst/>
          </a:prstGeom>
          <a:noFill/>
          <a:ln>
            <a:noFill/>
          </a:ln>
        </p:spPr>
        <p:txBody>
          <a:bodyPr wrap="square" rtlCol="0">
            <a:spAutoFit/>
          </a:bodyPr>
          <a:lstStyle/>
          <a:p>
            <a:pPr marL="371475" algn="ctr"/>
            <a:r>
              <a:rPr lang="pt-BR" sz="3200" b="1" dirty="0" smtClean="0">
                <a:latin typeface="+mj-lt"/>
                <a:cs typeface="Times New Roman" pitchFamily="18" charset="0"/>
              </a:rPr>
              <a:t>Publicações do projeto</a:t>
            </a:r>
          </a:p>
          <a:p>
            <a:pPr lvl="0" algn="just"/>
            <a:r>
              <a:rPr lang="pt-BR" sz="1600" dirty="0" smtClean="0">
                <a:latin typeface="Arial" panose="020B0604020202020204" pitchFamily="34" charset="0"/>
                <a:cs typeface="Arial" panose="020B0604020202020204" pitchFamily="34" charset="0"/>
              </a:rPr>
              <a:t>O </a:t>
            </a:r>
            <a:r>
              <a:rPr lang="pt-BR" sz="1600" dirty="0">
                <a:latin typeface="Arial" panose="020B0604020202020204" pitchFamily="34" charset="0"/>
                <a:cs typeface="Arial" panose="020B0604020202020204" pitchFamily="34" charset="0"/>
              </a:rPr>
              <a:t>projeto AEROCLIMA teve em seu período de execução de 2008 a 2013, um total </a:t>
            </a:r>
            <a:r>
              <a:rPr lang="pt-BR" sz="1600" dirty="0" smtClean="0">
                <a:latin typeface="Arial" panose="020B0604020202020204" pitchFamily="34" charset="0"/>
                <a:cs typeface="Arial" panose="020B0604020202020204" pitchFamily="34" charset="0"/>
              </a:rPr>
              <a:t>de </a:t>
            </a:r>
            <a:r>
              <a:rPr lang="pt-BR" sz="1600" b="1" u="sng" dirty="0">
                <a:latin typeface="Arial" panose="020B0604020202020204" pitchFamily="34" charset="0"/>
                <a:cs typeface="Arial" panose="020B0604020202020204" pitchFamily="34" charset="0"/>
              </a:rPr>
              <a:t>132 artigos em revistas científicas </a:t>
            </a:r>
            <a:r>
              <a:rPr lang="pt-BR" sz="1600" b="1" u="sng" dirty="0" smtClean="0">
                <a:latin typeface="Arial" panose="020B0604020202020204" pitchFamily="34" charset="0"/>
                <a:cs typeface="Arial" panose="020B0604020202020204" pitchFamily="34" charset="0"/>
              </a:rPr>
              <a:t>internacionais.</a:t>
            </a:r>
          </a:p>
          <a:p>
            <a:pPr lvl="0" algn="just"/>
            <a:endParaRPr lang="pt-BR" sz="1600" b="1" u="sng" dirty="0">
              <a:latin typeface="Arial" panose="020B0604020202020204" pitchFamily="34" charset="0"/>
              <a:cs typeface="Arial" panose="020B0604020202020204" pitchFamily="34" charset="0"/>
            </a:endParaRPr>
          </a:p>
          <a:p>
            <a:pPr lvl="0" algn="just"/>
            <a:r>
              <a:rPr lang="pt-BR" sz="1600" dirty="0" smtClean="0">
                <a:latin typeface="Arial" panose="020B0604020202020204" pitchFamily="34" charset="0"/>
                <a:cs typeface="Arial" panose="020B0604020202020204" pitchFamily="34" charset="0"/>
              </a:rPr>
              <a:t>Publicamos </a:t>
            </a:r>
            <a:r>
              <a:rPr lang="pt-BR" sz="1600" b="1" u="sng" dirty="0" smtClean="0">
                <a:latin typeface="Arial" panose="020B0604020202020204" pitchFamily="34" charset="0"/>
                <a:cs typeface="Arial" panose="020B0604020202020204" pitchFamily="34" charset="0"/>
              </a:rPr>
              <a:t>quatro artigos nas revistas </a:t>
            </a:r>
            <a:r>
              <a:rPr lang="pt-BR" sz="1600" b="1" u="sng" dirty="0">
                <a:latin typeface="Arial" panose="020B0604020202020204" pitchFamily="34" charset="0"/>
                <a:cs typeface="Arial" panose="020B0604020202020204" pitchFamily="34" charset="0"/>
              </a:rPr>
              <a:t>Science </a:t>
            </a:r>
            <a:r>
              <a:rPr lang="pt-BR" sz="1600" b="1" u="sng" dirty="0" smtClean="0">
                <a:latin typeface="Arial" panose="020B0604020202020204" pitchFamily="34" charset="0"/>
                <a:cs typeface="Arial" panose="020B0604020202020204" pitchFamily="34" charset="0"/>
              </a:rPr>
              <a:t> e </a:t>
            </a:r>
            <a:r>
              <a:rPr lang="pt-BR" sz="1600" b="1" u="sng" dirty="0" err="1" smtClean="0">
                <a:latin typeface="Arial" panose="020B0604020202020204" pitchFamily="34" charset="0"/>
                <a:cs typeface="Arial" panose="020B0604020202020204" pitchFamily="34" charset="0"/>
              </a:rPr>
              <a:t>Nature</a:t>
            </a:r>
            <a:r>
              <a:rPr lang="pt-BR" sz="1600" dirty="0">
                <a:latin typeface="Arial" panose="020B0604020202020204" pitchFamily="34" charset="0"/>
                <a:cs typeface="Arial" panose="020B0604020202020204" pitchFamily="34" charset="0"/>
              </a:rPr>
              <a:t>.</a:t>
            </a:r>
            <a:endParaRPr lang="pt-BR" sz="1600" dirty="0" smtClean="0">
              <a:latin typeface="Arial" panose="020B0604020202020204" pitchFamily="34" charset="0"/>
              <a:cs typeface="Arial" panose="020B0604020202020204" pitchFamily="34" charset="0"/>
            </a:endParaRPr>
          </a:p>
          <a:p>
            <a:pPr lvl="0" algn="just"/>
            <a:endParaRPr lang="pt-BR" sz="1600" dirty="0">
              <a:latin typeface="Arial" panose="020B0604020202020204" pitchFamily="34" charset="0"/>
              <a:cs typeface="Arial" panose="020B0604020202020204" pitchFamily="34" charset="0"/>
            </a:endParaRPr>
          </a:p>
          <a:p>
            <a:pPr lvl="0" algn="just"/>
            <a:r>
              <a:rPr lang="pt-BR" sz="1600" dirty="0" smtClean="0">
                <a:latin typeface="Arial" panose="020B0604020202020204" pitchFamily="34" charset="0"/>
                <a:cs typeface="Arial" panose="020B0604020202020204" pitchFamily="34" charset="0"/>
              </a:rPr>
              <a:t>Apresentação de </a:t>
            </a:r>
            <a:r>
              <a:rPr lang="pt-BR" sz="1600" b="1" u="sng" dirty="0" smtClean="0">
                <a:latin typeface="Arial" panose="020B0604020202020204" pitchFamily="34" charset="0"/>
                <a:cs typeface="Arial" panose="020B0604020202020204" pitchFamily="34" charset="0"/>
              </a:rPr>
              <a:t>225 </a:t>
            </a:r>
            <a:r>
              <a:rPr lang="pt-BR" sz="1600" b="1" u="sng" dirty="0">
                <a:latin typeface="Arial" panose="020B0604020202020204" pitchFamily="34" charset="0"/>
                <a:cs typeface="Arial" panose="020B0604020202020204" pitchFamily="34" charset="0"/>
              </a:rPr>
              <a:t>trabalhos científicos</a:t>
            </a:r>
            <a:r>
              <a:rPr lang="pt-BR" sz="1600" dirty="0">
                <a:latin typeface="Arial" panose="020B0604020202020204" pitchFamily="34" charset="0"/>
                <a:cs typeface="Arial" panose="020B0604020202020204" pitchFamily="34" charset="0"/>
              </a:rPr>
              <a:t> em congressos </a:t>
            </a:r>
            <a:r>
              <a:rPr lang="pt-BR" sz="1600" dirty="0" smtClean="0">
                <a:latin typeface="Arial" panose="020B0604020202020204" pitchFamily="34" charset="0"/>
                <a:cs typeface="Arial" panose="020B0604020202020204" pitchFamily="34" charset="0"/>
              </a:rPr>
              <a:t>internacionais.</a:t>
            </a:r>
          </a:p>
          <a:p>
            <a:pPr lvl="0" algn="just"/>
            <a:endParaRPr lang="en-US" sz="1600" dirty="0">
              <a:latin typeface="Arial" panose="020B0604020202020204" pitchFamily="34" charset="0"/>
              <a:cs typeface="Arial" panose="020B0604020202020204" pitchFamily="34" charset="0"/>
            </a:endParaRPr>
          </a:p>
          <a:p>
            <a:pPr lvl="0" algn="just"/>
            <a:r>
              <a:rPr lang="pt-BR" sz="1600" dirty="0" smtClean="0">
                <a:latin typeface="Arial" panose="020B0604020202020204" pitchFamily="34" charset="0"/>
                <a:cs typeface="Arial" panose="020B0604020202020204" pitchFamily="34" charset="0"/>
              </a:rPr>
              <a:t>Na formação de alunos tivemos a defesa </a:t>
            </a:r>
            <a:r>
              <a:rPr lang="pt-BR" sz="1600" dirty="0">
                <a:latin typeface="Arial" panose="020B0604020202020204" pitchFamily="34" charset="0"/>
                <a:cs typeface="Arial" panose="020B0604020202020204" pitchFamily="34" charset="0"/>
              </a:rPr>
              <a:t>final de </a:t>
            </a:r>
            <a:r>
              <a:rPr lang="pt-BR" sz="1600" b="1" u="sng" dirty="0">
                <a:latin typeface="Arial" panose="020B0604020202020204" pitchFamily="34" charset="0"/>
                <a:cs typeface="Arial" panose="020B0604020202020204" pitchFamily="34" charset="0"/>
              </a:rPr>
              <a:t>14 dissertações e teses de estudantes </a:t>
            </a:r>
            <a:r>
              <a:rPr lang="pt-BR" sz="1600" dirty="0">
                <a:latin typeface="Arial" panose="020B0604020202020204" pitchFamily="34" charset="0"/>
                <a:cs typeface="Arial" panose="020B0604020202020204" pitchFamily="34" charset="0"/>
              </a:rPr>
              <a:t>ao longo do projeto (</a:t>
            </a:r>
            <a:r>
              <a:rPr lang="pt-BR" sz="1600" dirty="0" smtClean="0">
                <a:latin typeface="Arial" panose="020B0604020202020204" pitchFamily="34" charset="0"/>
                <a:cs typeface="Arial" panose="020B0604020202020204" pitchFamily="34" charset="0"/>
              </a:rPr>
              <a:t>2008-2013). Temos também a orientação </a:t>
            </a:r>
            <a:r>
              <a:rPr lang="pt-BR" sz="1600" dirty="0">
                <a:latin typeface="Arial" panose="020B0604020202020204" pitchFamily="34" charset="0"/>
                <a:cs typeface="Arial" panose="020B0604020202020204" pitchFamily="34" charset="0"/>
              </a:rPr>
              <a:t>em andamento </a:t>
            </a:r>
            <a:r>
              <a:rPr lang="pt-BR" sz="1600" b="1" u="sng" dirty="0">
                <a:latin typeface="Arial" panose="020B0604020202020204" pitchFamily="34" charset="0"/>
                <a:cs typeface="Arial" panose="020B0604020202020204" pitchFamily="34" charset="0"/>
              </a:rPr>
              <a:t>de 41 estudantes </a:t>
            </a:r>
            <a:r>
              <a:rPr lang="pt-BR" sz="1600" dirty="0">
                <a:latin typeface="Arial" panose="020B0604020202020204" pitchFamily="34" charset="0"/>
                <a:cs typeface="Arial" panose="020B0604020202020204" pitchFamily="34" charset="0"/>
              </a:rPr>
              <a:t>diretamente trabalhando nos dados do projeto, incluindo estudantes de IC (7), mestrado (20) e doutorado (21) além </a:t>
            </a:r>
            <a:r>
              <a:rPr lang="pt-BR" sz="1600" dirty="0" smtClean="0">
                <a:latin typeface="Arial" panose="020B0604020202020204" pitchFamily="34" charset="0"/>
                <a:cs typeface="Arial" panose="020B0604020202020204" pitchFamily="34" charset="0"/>
              </a:rPr>
              <a:t>de </a:t>
            </a:r>
            <a:r>
              <a:rPr lang="pt-BR" sz="1600" dirty="0">
                <a:latin typeface="Arial" panose="020B0604020202020204" pitchFamily="34" charset="0"/>
                <a:cs typeface="Arial" panose="020B0604020202020204" pitchFamily="34" charset="0"/>
              </a:rPr>
              <a:t>2 Pós Doutores no projeto</a:t>
            </a:r>
            <a:r>
              <a:rPr lang="pt-BR" sz="1600" dirty="0" smtClean="0">
                <a:latin typeface="Arial" panose="020B0604020202020204" pitchFamily="34" charset="0"/>
                <a:cs typeface="Arial" panose="020B0604020202020204" pitchFamily="34" charset="0"/>
              </a:rPr>
              <a:t>.</a:t>
            </a:r>
            <a:endParaRPr lang="en-US" sz="1600" dirty="0" smtClean="0">
              <a:latin typeface="Arial" pitchFamily="34" charset="0"/>
              <a:cs typeface="Arial"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5048687"/>
            <a:ext cx="2895600" cy="166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5516002"/>
            <a:ext cx="4090988" cy="1302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91000"/>
            <a:ext cx="4090988" cy="1137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0574" y="3733800"/>
            <a:ext cx="3357562" cy="124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7920" y="3467541"/>
            <a:ext cx="2705100" cy="1039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19588" y="3856466"/>
            <a:ext cx="708848" cy="261610"/>
          </a:xfrm>
          <a:prstGeom prst="rect">
            <a:avLst/>
          </a:prstGeom>
          <a:noFill/>
        </p:spPr>
        <p:txBody>
          <a:bodyPr wrap="none" rtlCol="0">
            <a:spAutoFit/>
          </a:bodyPr>
          <a:lstStyle/>
          <a:p>
            <a:r>
              <a:rPr lang="pt-BR" sz="1100" b="1" dirty="0" smtClean="0"/>
              <a:t>(Science)</a:t>
            </a:r>
            <a:endParaRPr lang="en-US" sz="1100" b="1" dirty="0"/>
          </a:p>
        </p:txBody>
      </p:sp>
      <p:sp>
        <p:nvSpPr>
          <p:cNvPr id="10" name="TextBox 9"/>
          <p:cNvSpPr txBox="1"/>
          <p:nvPr/>
        </p:nvSpPr>
        <p:spPr>
          <a:xfrm>
            <a:off x="7772400" y="4200144"/>
            <a:ext cx="708848" cy="261610"/>
          </a:xfrm>
          <a:prstGeom prst="rect">
            <a:avLst/>
          </a:prstGeom>
          <a:noFill/>
        </p:spPr>
        <p:txBody>
          <a:bodyPr wrap="none" rtlCol="0">
            <a:spAutoFit/>
          </a:bodyPr>
          <a:lstStyle/>
          <a:p>
            <a:r>
              <a:rPr lang="pt-BR" sz="1100" b="1" dirty="0" smtClean="0"/>
              <a:t>(Science)</a:t>
            </a:r>
            <a:endParaRPr lang="en-US" sz="1100" b="1" dirty="0"/>
          </a:p>
        </p:txBody>
      </p:sp>
      <p:sp>
        <p:nvSpPr>
          <p:cNvPr id="12" name="TextBox 11"/>
          <p:cNvSpPr txBox="1"/>
          <p:nvPr/>
        </p:nvSpPr>
        <p:spPr>
          <a:xfrm>
            <a:off x="3200399" y="5517928"/>
            <a:ext cx="901785" cy="338554"/>
          </a:xfrm>
          <a:prstGeom prst="rect">
            <a:avLst/>
          </a:prstGeom>
          <a:noFill/>
        </p:spPr>
        <p:txBody>
          <a:bodyPr wrap="none" rtlCol="0">
            <a:spAutoFit/>
          </a:bodyPr>
          <a:lstStyle/>
          <a:p>
            <a:r>
              <a:rPr lang="pt-BR" sz="1600" b="1" dirty="0" smtClean="0"/>
              <a:t>(</a:t>
            </a:r>
            <a:r>
              <a:rPr lang="pt-BR" sz="1600" b="1" dirty="0" err="1" smtClean="0"/>
              <a:t>Nature</a:t>
            </a:r>
            <a:r>
              <a:rPr lang="pt-BR" sz="1600" b="1" dirty="0" smtClean="0"/>
              <a:t>)</a:t>
            </a:r>
            <a:endParaRPr lang="en-US" sz="1600" b="1" dirty="0"/>
          </a:p>
        </p:txBody>
      </p:sp>
      <p:sp>
        <p:nvSpPr>
          <p:cNvPr id="13" name="TextBox 12"/>
          <p:cNvSpPr txBox="1"/>
          <p:nvPr/>
        </p:nvSpPr>
        <p:spPr>
          <a:xfrm>
            <a:off x="1447800" y="4168447"/>
            <a:ext cx="901785" cy="338554"/>
          </a:xfrm>
          <a:prstGeom prst="rect">
            <a:avLst/>
          </a:prstGeom>
          <a:noFill/>
        </p:spPr>
        <p:txBody>
          <a:bodyPr wrap="none" rtlCol="0">
            <a:spAutoFit/>
          </a:bodyPr>
          <a:lstStyle/>
          <a:p>
            <a:r>
              <a:rPr lang="pt-BR" sz="1600" b="1" dirty="0" smtClean="0"/>
              <a:t>(</a:t>
            </a:r>
            <a:r>
              <a:rPr lang="pt-BR" sz="1600" b="1" dirty="0" err="1" smtClean="0"/>
              <a:t>Nature</a:t>
            </a:r>
            <a:r>
              <a:rPr lang="pt-BR" sz="1600" b="1" dirty="0" smtClean="0"/>
              <a:t>)</a:t>
            </a:r>
            <a:endParaRPr lang="en-US" sz="1600" b="1" dirty="0"/>
          </a:p>
        </p:txBody>
      </p:sp>
    </p:spTree>
    <p:extLst>
      <p:ext uri="{BB962C8B-B14F-4D97-AF65-F5344CB8AC3E}">
        <p14:creationId xmlns:p14="http://schemas.microsoft.com/office/powerpoint/2010/main" val="1670393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South_Americ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3" name="Group 10"/>
          <p:cNvGrpSpPr>
            <a:grpSpLocks/>
          </p:cNvGrpSpPr>
          <p:nvPr/>
        </p:nvGrpSpPr>
        <p:grpSpPr bwMode="auto">
          <a:xfrm>
            <a:off x="6400800" y="228600"/>
            <a:ext cx="2590800" cy="2286000"/>
            <a:chOff x="3648" y="0"/>
            <a:chExt cx="2112" cy="2112"/>
          </a:xfrm>
        </p:grpSpPr>
        <p:pic>
          <p:nvPicPr>
            <p:cNvPr id="4" name="Picture 11"/>
            <p:cNvPicPr>
              <a:picLocks noChangeAspect="1" noChangeArrowheads="1"/>
            </p:cNvPicPr>
            <p:nvPr/>
          </p:nvPicPr>
          <p:blipFill>
            <a:blip r:embed="rId3" cstate="print"/>
            <a:srcRect/>
            <a:stretch>
              <a:fillRect/>
            </a:stretch>
          </p:blipFill>
          <p:spPr bwMode="auto">
            <a:xfrm>
              <a:off x="3648" y="0"/>
              <a:ext cx="2112" cy="2112"/>
            </a:xfrm>
            <a:prstGeom prst="rect">
              <a:avLst/>
            </a:prstGeom>
            <a:noFill/>
          </p:spPr>
        </p:pic>
        <p:sp>
          <p:nvSpPr>
            <p:cNvPr id="5" name="Rectangle 12"/>
            <p:cNvSpPr>
              <a:spLocks noChangeArrowheads="1"/>
            </p:cNvSpPr>
            <p:nvPr/>
          </p:nvSpPr>
          <p:spPr bwMode="auto">
            <a:xfrm>
              <a:off x="3744" y="48"/>
              <a:ext cx="192" cy="192"/>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sp>
        <p:nvSpPr>
          <p:cNvPr id="6" name="TextBox 5"/>
          <p:cNvSpPr txBox="1"/>
          <p:nvPr/>
        </p:nvSpPr>
        <p:spPr>
          <a:xfrm>
            <a:off x="685799" y="5288994"/>
            <a:ext cx="5495030" cy="707886"/>
          </a:xfrm>
          <a:prstGeom prst="rect">
            <a:avLst/>
          </a:prstGeom>
          <a:noFill/>
        </p:spPr>
        <p:txBody>
          <a:bodyPr wrap="none" rtlCol="0">
            <a:spAutoFit/>
          </a:bodyPr>
          <a:lstStyle/>
          <a:p>
            <a:r>
              <a:rPr lang="en-US" sz="4000" b="1" dirty="0" smtClean="0">
                <a:solidFill>
                  <a:schemeClr val="bg1"/>
                </a:solidFill>
                <a:effectLst>
                  <a:outerShdw blurRad="38100" dist="38100" dir="2700000" algn="tl">
                    <a:srgbClr val="000000">
                      <a:alpha val="43137"/>
                    </a:srgbClr>
                  </a:outerShdw>
                </a:effectLst>
                <a:latin typeface="+mj-lt"/>
              </a:rPr>
              <a:t>Obrigado </a:t>
            </a:r>
            <a:r>
              <a:rPr lang="en-US" sz="4000" b="1" dirty="0" err="1" smtClean="0">
                <a:solidFill>
                  <a:schemeClr val="bg1"/>
                </a:solidFill>
                <a:effectLst>
                  <a:outerShdw blurRad="38100" dist="38100" dir="2700000" algn="tl">
                    <a:srgbClr val="000000">
                      <a:alpha val="43137"/>
                    </a:srgbClr>
                  </a:outerShdw>
                </a:effectLst>
                <a:latin typeface="+mj-lt"/>
              </a:rPr>
              <a:t>pela</a:t>
            </a:r>
            <a:r>
              <a:rPr lang="en-US" sz="4000" b="1" dirty="0" smtClean="0">
                <a:solidFill>
                  <a:schemeClr val="bg1"/>
                </a:solidFill>
                <a:effectLst>
                  <a:outerShdw blurRad="38100" dist="38100" dir="2700000" algn="tl">
                    <a:srgbClr val="000000">
                      <a:alpha val="43137"/>
                    </a:srgbClr>
                  </a:outerShdw>
                </a:effectLst>
                <a:latin typeface="+mj-lt"/>
              </a:rPr>
              <a:t> </a:t>
            </a:r>
            <a:r>
              <a:rPr lang="en-US" sz="4000" b="1" dirty="0" err="1" smtClean="0">
                <a:solidFill>
                  <a:schemeClr val="bg1"/>
                </a:solidFill>
                <a:effectLst>
                  <a:outerShdw blurRad="38100" dist="38100" dir="2700000" algn="tl">
                    <a:srgbClr val="000000">
                      <a:alpha val="43137"/>
                    </a:srgbClr>
                  </a:outerShdw>
                </a:effectLst>
                <a:latin typeface="+mj-lt"/>
              </a:rPr>
              <a:t>atenção</a:t>
            </a:r>
            <a:r>
              <a:rPr lang="en-US" sz="4000" b="1" dirty="0" smtClean="0">
                <a:solidFill>
                  <a:schemeClr val="bg1"/>
                </a:solidFill>
                <a:effectLst>
                  <a:outerShdw blurRad="38100" dist="38100" dir="2700000" algn="tl">
                    <a:srgbClr val="000000">
                      <a:alpha val="43137"/>
                    </a:srgbClr>
                  </a:outerShdw>
                </a:effectLst>
                <a:latin typeface="+mj-lt"/>
              </a:rPr>
              <a:t>!!!</a:t>
            </a:r>
            <a:endParaRPr lang="en-US" sz="4000" b="1" dirty="0">
              <a:solidFill>
                <a:schemeClr val="bg1"/>
              </a:solidFill>
              <a:effectLst>
                <a:outerShdw blurRad="38100" dist="38100" dir="2700000" algn="tl">
                  <a:srgbClr val="000000">
                    <a:alpha val="43137"/>
                  </a:srgbClr>
                </a:outerShdw>
              </a:effectLst>
              <a:latin typeface="+mj-lt"/>
            </a:endParaRPr>
          </a:p>
        </p:txBody>
      </p:sp>
      <p:sp>
        <p:nvSpPr>
          <p:cNvPr id="8" name="Rectangle 7"/>
          <p:cNvSpPr/>
          <p:nvPr/>
        </p:nvSpPr>
        <p:spPr>
          <a:xfrm>
            <a:off x="533400" y="499148"/>
            <a:ext cx="5867400" cy="4191917"/>
          </a:xfrm>
          <a:prstGeom prst="rect">
            <a:avLst/>
          </a:prstGeom>
        </p:spPr>
        <p:txBody>
          <a:bodyPr wrap="square">
            <a:spAutoFit/>
          </a:bodyPr>
          <a:lstStyle/>
          <a:p>
            <a:pPr>
              <a:spcBef>
                <a:spcPct val="20000"/>
              </a:spcBef>
            </a:pPr>
            <a:r>
              <a:rPr lang="en-US" sz="3600" dirty="0" err="1" smtClean="0">
                <a:solidFill>
                  <a:srgbClr val="FFFF66"/>
                </a:solidFill>
                <a:effectLst>
                  <a:outerShdw blurRad="38100" dist="38100" dir="2700000" algn="tl">
                    <a:srgbClr val="C0C0C0"/>
                  </a:outerShdw>
                </a:effectLst>
              </a:rPr>
              <a:t>Processos</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físicos</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químicos</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biológicos</a:t>
            </a:r>
            <a:r>
              <a:rPr lang="en-US" sz="3600" dirty="0" smtClean="0">
                <a:solidFill>
                  <a:srgbClr val="FFFF66"/>
                </a:solidFill>
                <a:effectLst>
                  <a:outerShdw blurRad="38100" dist="38100" dir="2700000" algn="tl">
                    <a:srgbClr val="C0C0C0"/>
                  </a:outerShdw>
                </a:effectLst>
              </a:rPr>
              <a:t> e </a:t>
            </a:r>
            <a:r>
              <a:rPr lang="en-US" sz="3600" dirty="0" err="1" smtClean="0">
                <a:solidFill>
                  <a:srgbClr val="FFFF66"/>
                </a:solidFill>
                <a:effectLst>
                  <a:outerShdw blurRad="38100" dist="38100" dir="2700000" algn="tl">
                    <a:srgbClr val="C0C0C0"/>
                  </a:outerShdw>
                </a:effectLst>
              </a:rPr>
              <a:t>sociais</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na</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Amazônia</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forman</a:t>
            </a:r>
            <a:r>
              <a:rPr lang="en-US" sz="3600" dirty="0" smtClean="0">
                <a:solidFill>
                  <a:srgbClr val="FFFF66"/>
                </a:solidFill>
                <a:effectLst>
                  <a:outerShdw blurRad="38100" dist="38100" dir="2700000" algn="tl">
                    <a:srgbClr val="C0C0C0"/>
                  </a:outerShdw>
                </a:effectLst>
              </a:rPr>
              <a:t> um </a:t>
            </a:r>
            <a:r>
              <a:rPr lang="en-US" sz="3600" dirty="0" err="1" smtClean="0">
                <a:solidFill>
                  <a:srgbClr val="FFFF66"/>
                </a:solidFill>
                <a:effectLst>
                  <a:outerShdw blurRad="38100" dist="38100" dir="2700000" algn="tl">
                    <a:srgbClr val="C0C0C0"/>
                  </a:outerShdw>
                </a:effectLst>
              </a:rPr>
              <a:t>sistema</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fortemente</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acoplado</a:t>
            </a:r>
            <a:r>
              <a:rPr lang="en-US" sz="3600" dirty="0" smtClean="0">
                <a:solidFill>
                  <a:srgbClr val="FFFF66"/>
                </a:solidFill>
                <a:effectLst>
                  <a:outerShdw blurRad="38100" dist="38100" dir="2700000" algn="tl">
                    <a:srgbClr val="C0C0C0"/>
                  </a:outerShdw>
                </a:effectLst>
              </a:rPr>
              <a:t>. </a:t>
            </a:r>
          </a:p>
          <a:p>
            <a:pPr>
              <a:spcBef>
                <a:spcPct val="20000"/>
              </a:spcBef>
            </a:pPr>
            <a:endParaRPr lang="en-US" sz="3600" dirty="0" smtClean="0">
              <a:solidFill>
                <a:srgbClr val="FFFF66"/>
              </a:solidFill>
              <a:effectLst>
                <a:outerShdw blurRad="38100" dist="38100" dir="2700000" algn="tl">
                  <a:srgbClr val="C0C0C0"/>
                </a:outerShdw>
              </a:effectLst>
            </a:endParaRPr>
          </a:p>
          <a:p>
            <a:pPr>
              <a:spcBef>
                <a:spcPct val="20000"/>
              </a:spcBef>
            </a:pPr>
            <a:r>
              <a:rPr lang="en-US" sz="3600" dirty="0" err="1" smtClean="0">
                <a:solidFill>
                  <a:srgbClr val="FFFF66"/>
                </a:solidFill>
                <a:effectLst>
                  <a:outerShdw blurRad="38100" dist="38100" dir="2700000" algn="tl">
                    <a:srgbClr val="C0C0C0"/>
                  </a:outerShdw>
                </a:effectLst>
              </a:rPr>
              <a:t>Ainda</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temos</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muito</a:t>
            </a:r>
            <a:r>
              <a:rPr lang="en-US" sz="3600" dirty="0" smtClean="0">
                <a:solidFill>
                  <a:srgbClr val="FFFF66"/>
                </a:solidFill>
                <a:effectLst>
                  <a:outerShdw blurRad="38100" dist="38100" dir="2700000" algn="tl">
                    <a:srgbClr val="C0C0C0"/>
                  </a:outerShdw>
                </a:effectLst>
              </a:rPr>
              <a:t> a </a:t>
            </a:r>
            <a:r>
              <a:rPr lang="en-US" sz="3600" dirty="0" err="1" smtClean="0">
                <a:solidFill>
                  <a:srgbClr val="FFFF66"/>
                </a:solidFill>
                <a:effectLst>
                  <a:outerShdw blurRad="38100" dist="38100" dir="2700000" algn="tl">
                    <a:srgbClr val="C0C0C0"/>
                  </a:outerShdw>
                </a:effectLst>
              </a:rPr>
              <a:t>prender</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como</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funciona</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este</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sistema</a:t>
            </a:r>
            <a:r>
              <a:rPr lang="en-US" sz="3600" dirty="0" smtClean="0">
                <a:solidFill>
                  <a:srgbClr val="FFFF66"/>
                </a:solidFill>
                <a:effectLst>
                  <a:outerShdw blurRad="38100" dist="38100" dir="2700000" algn="tl">
                    <a:srgbClr val="C0C0C0"/>
                  </a:outerShdw>
                </a:effectLst>
              </a:rPr>
              <a:t>…</a:t>
            </a:r>
            <a:endParaRPr lang="en-US" sz="3600" dirty="0">
              <a:solidFill>
                <a:srgbClr val="FFFF66"/>
              </a:solidFill>
              <a:effectLst>
                <a:outerShdw blurRad="38100" dist="38100" dir="2700000" algn="tl">
                  <a:srgbClr val="C0C0C0"/>
                </a:outerShdw>
              </a:effectLst>
            </a:endParaRPr>
          </a:p>
        </p:txBody>
      </p:sp>
    </p:spTree>
    <p:extLst>
      <p:ext uri="{BB962C8B-B14F-4D97-AF65-F5344CB8AC3E}">
        <p14:creationId xmlns:p14="http://schemas.microsoft.com/office/powerpoint/2010/main" val="33362163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49427"/>
            <a:ext cx="8686800" cy="5870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20014"/>
            <a:ext cx="9144000" cy="769441"/>
          </a:xfrm>
          <a:prstGeom prst="rect">
            <a:avLst/>
          </a:prstGeom>
          <a:noFill/>
        </p:spPr>
        <p:txBody>
          <a:bodyPr wrap="square" rtlCol="0">
            <a:spAutoFit/>
          </a:bodyPr>
          <a:lstStyle/>
          <a:p>
            <a:pPr algn="ctr"/>
            <a:r>
              <a:rPr lang="pt-BR" sz="4400" b="1" dirty="0" smtClean="0">
                <a:effectLst>
                  <a:outerShdw blurRad="38100" dist="38100" dir="2700000" algn="tl">
                    <a:srgbClr val="000000">
                      <a:alpha val="43137"/>
                    </a:srgbClr>
                  </a:outerShdw>
                </a:effectLst>
              </a:rPr>
              <a:t>Ciclagem de aerossóis na Amazônia</a:t>
            </a:r>
            <a:endParaRPr lang="pt-BR" sz="4400" b="1" dirty="0">
              <a:effectLst>
                <a:outerShdw blurRad="38100" dist="38100" dir="2700000" algn="tl">
                  <a:srgbClr val="000000">
                    <a:alpha val="43137"/>
                  </a:srgbClr>
                </a:outerShdw>
              </a:effectLst>
            </a:endParaRPr>
          </a:p>
        </p:txBody>
      </p:sp>
      <p:sp>
        <p:nvSpPr>
          <p:cNvPr id="2" name="TextBox 1"/>
          <p:cNvSpPr txBox="1"/>
          <p:nvPr/>
        </p:nvSpPr>
        <p:spPr>
          <a:xfrm>
            <a:off x="5674659" y="6303112"/>
            <a:ext cx="3240741" cy="276999"/>
          </a:xfrm>
          <a:prstGeom prst="rect">
            <a:avLst/>
          </a:prstGeom>
          <a:solidFill>
            <a:schemeClr val="bg1"/>
          </a:solidFill>
        </p:spPr>
        <p:txBody>
          <a:bodyPr wrap="square" rtlCol="0">
            <a:spAutoFit/>
          </a:bodyPr>
          <a:lstStyle/>
          <a:p>
            <a:r>
              <a:rPr lang="pt-BR" sz="1200" dirty="0" smtClean="0"/>
              <a:t>                                                   </a:t>
            </a:r>
            <a:endParaRPr lang="en-US" sz="1200" dirty="0"/>
          </a:p>
        </p:txBody>
      </p:sp>
    </p:spTree>
    <p:extLst>
      <p:ext uri="{BB962C8B-B14F-4D97-AF65-F5344CB8AC3E}">
        <p14:creationId xmlns:p14="http://schemas.microsoft.com/office/powerpoint/2010/main" val="17802324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389"/>
          <a:stretch/>
        </p:blipFill>
        <p:spPr bwMode="auto">
          <a:xfrm>
            <a:off x="282388" y="798731"/>
            <a:ext cx="8621518"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17929"/>
            <a:ext cx="9144000" cy="769441"/>
          </a:xfrm>
          <a:prstGeom prst="rect">
            <a:avLst/>
          </a:prstGeom>
        </p:spPr>
        <p:txBody>
          <a:bodyPr wrap="square">
            <a:spAutoFit/>
          </a:bodyPr>
          <a:lstStyle/>
          <a:p>
            <a:pPr algn="ctr"/>
            <a:r>
              <a:rPr lang="pt-BR" sz="4400" b="1" dirty="0" smtClean="0">
                <a:effectLst>
                  <a:outerShdw blurRad="38100" dist="38100" dir="2700000" algn="tl">
                    <a:srgbClr val="000000">
                      <a:alpha val="43137"/>
                    </a:srgbClr>
                  </a:outerShdw>
                </a:effectLst>
              </a:rPr>
              <a:t>A biologia de partículas atmosféricas</a:t>
            </a:r>
            <a:endParaRPr lang="pt-BR" sz="4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06226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685800"/>
            <a:ext cx="7696199" cy="59436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000232" y="-19899"/>
            <a:ext cx="7219733" cy="830997"/>
          </a:xfrm>
          <a:prstGeom prst="rect">
            <a:avLst/>
          </a:prstGeom>
          <a:noFill/>
        </p:spPr>
        <p:txBody>
          <a:bodyPr wrap="none" rtlCol="0">
            <a:spAutoFit/>
          </a:bodyPr>
          <a:lstStyle/>
          <a:p>
            <a:pPr algn="ctr"/>
            <a:r>
              <a:rPr lang="en-US" sz="4800" b="1" dirty="0" smtClean="0">
                <a:effectLst>
                  <a:outerShdw blurRad="38100" dist="38100" dir="2700000" algn="tl">
                    <a:srgbClr val="000000">
                      <a:alpha val="43137"/>
                    </a:srgbClr>
                  </a:outerShdw>
                </a:effectLst>
              </a:rPr>
              <a:t>Aerosol and cloud lifecycles</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53562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3581867744"/>
              </p:ext>
            </p:extLst>
          </p:nvPr>
        </p:nvGraphicFramePr>
        <p:xfrm>
          <a:off x="457199" y="3124200"/>
          <a:ext cx="8305801" cy="3429000"/>
        </p:xfrm>
        <a:graphic>
          <a:graphicData uri="http://schemas.openxmlformats.org/drawingml/2006/chart">
            <c:chart xmlns:c="http://schemas.openxmlformats.org/drawingml/2006/chart" xmlns:r="http://schemas.openxmlformats.org/officeDocument/2006/relationships" r:id="rId3"/>
          </a:graphicData>
        </a:graphic>
      </p:graphicFrame>
      <p:pic>
        <p:nvPicPr>
          <p:cNvPr id="93186" name="Picture 2"/>
          <p:cNvPicPr>
            <a:picLocks noChangeAspect="1" noChangeArrowheads="1"/>
          </p:cNvPicPr>
          <p:nvPr/>
        </p:nvPicPr>
        <p:blipFill>
          <a:blip r:embed="rId4" cstate="print"/>
          <a:srcRect/>
          <a:stretch>
            <a:fillRect/>
          </a:stretch>
        </p:blipFill>
        <p:spPr bwMode="auto">
          <a:xfrm>
            <a:off x="228601" y="228600"/>
            <a:ext cx="3352799" cy="2662948"/>
          </a:xfrm>
          <a:prstGeom prst="rect">
            <a:avLst/>
          </a:prstGeom>
          <a:ln>
            <a:noFill/>
          </a:ln>
          <a:effectLst>
            <a:outerShdw blurRad="292100" dist="139700" dir="2700000" algn="tl" rotWithShape="0">
              <a:srgbClr val="333333">
                <a:alpha val="65000"/>
              </a:srgbClr>
            </a:outerShdw>
          </a:effectLst>
        </p:spPr>
      </p:pic>
      <p:sp>
        <p:nvSpPr>
          <p:cNvPr id="93191" name="TextBox 9"/>
          <p:cNvSpPr txBox="1">
            <a:spLocks noChangeArrowheads="1"/>
          </p:cNvSpPr>
          <p:nvPr/>
        </p:nvSpPr>
        <p:spPr bwMode="auto">
          <a:xfrm>
            <a:off x="4027123" y="381000"/>
            <a:ext cx="4888277" cy="2308314"/>
          </a:xfrm>
          <a:prstGeom prst="rect">
            <a:avLst/>
          </a:prstGeom>
          <a:noFill/>
          <a:ln w="9525">
            <a:noFill/>
            <a:miter lim="800000"/>
            <a:headEnd/>
            <a:tailEnd/>
          </a:ln>
        </p:spPr>
        <p:txBody>
          <a:bodyPr wrap="square" lIns="91430" tIns="45715" rIns="91430" bIns="45715">
            <a:spAutoFit/>
          </a:bodyPr>
          <a:lstStyle/>
          <a:p>
            <a:r>
              <a:rPr lang="en-US" sz="2400" b="1" dirty="0" err="1" smtClean="0">
                <a:solidFill>
                  <a:srgbClr val="000000"/>
                </a:solidFill>
              </a:rPr>
              <a:t>Desflorestamento</a:t>
            </a:r>
            <a:r>
              <a:rPr lang="en-US" sz="2400" b="1" dirty="0" smtClean="0">
                <a:solidFill>
                  <a:srgbClr val="000000"/>
                </a:solidFill>
              </a:rPr>
              <a:t> </a:t>
            </a:r>
            <a:r>
              <a:rPr lang="en-US" sz="2400" b="1" dirty="0" err="1" smtClean="0">
                <a:solidFill>
                  <a:srgbClr val="000000"/>
                </a:solidFill>
              </a:rPr>
              <a:t>na</a:t>
            </a:r>
            <a:r>
              <a:rPr lang="en-US" sz="2400" b="1" dirty="0" smtClean="0">
                <a:solidFill>
                  <a:srgbClr val="000000"/>
                </a:solidFill>
              </a:rPr>
              <a:t> Amazonia </a:t>
            </a:r>
            <a:r>
              <a:rPr lang="en-US" sz="2400" b="1" dirty="0" err="1" smtClean="0">
                <a:solidFill>
                  <a:srgbClr val="000000"/>
                </a:solidFill>
              </a:rPr>
              <a:t>foi</a:t>
            </a:r>
            <a:r>
              <a:rPr lang="en-US" sz="2400" b="1" dirty="0" smtClean="0">
                <a:solidFill>
                  <a:srgbClr val="000000"/>
                </a:solidFill>
              </a:rPr>
              <a:t> </a:t>
            </a:r>
            <a:r>
              <a:rPr lang="en-US" sz="2400" b="1" dirty="0" err="1" smtClean="0">
                <a:solidFill>
                  <a:srgbClr val="000000"/>
                </a:solidFill>
              </a:rPr>
              <a:t>reduzido</a:t>
            </a:r>
            <a:r>
              <a:rPr lang="en-US" sz="2400" b="1" dirty="0" smtClean="0">
                <a:solidFill>
                  <a:srgbClr val="000000"/>
                </a:solidFill>
              </a:rPr>
              <a:t> de 27,700 </a:t>
            </a:r>
            <a:r>
              <a:rPr lang="en-US" sz="2400" b="1" dirty="0">
                <a:solidFill>
                  <a:srgbClr val="000000"/>
                </a:solidFill>
              </a:rPr>
              <a:t>Km² </a:t>
            </a:r>
            <a:r>
              <a:rPr lang="en-US" sz="2400" b="1" dirty="0" err="1" smtClean="0">
                <a:solidFill>
                  <a:srgbClr val="000000"/>
                </a:solidFill>
              </a:rPr>
              <a:t>em</a:t>
            </a:r>
            <a:r>
              <a:rPr lang="en-US" sz="2400" b="1" dirty="0" smtClean="0">
                <a:solidFill>
                  <a:srgbClr val="000000"/>
                </a:solidFill>
              </a:rPr>
              <a:t> </a:t>
            </a:r>
            <a:r>
              <a:rPr lang="en-US" sz="2400" b="1" dirty="0">
                <a:solidFill>
                  <a:srgbClr val="000000"/>
                </a:solidFill>
              </a:rPr>
              <a:t>2004 </a:t>
            </a:r>
            <a:r>
              <a:rPr lang="en-US" sz="2400" b="1" dirty="0" smtClean="0">
                <a:solidFill>
                  <a:srgbClr val="000000"/>
                </a:solidFill>
              </a:rPr>
              <a:t>para 4,571 </a:t>
            </a:r>
            <a:r>
              <a:rPr lang="en-US" sz="2400" b="1" dirty="0">
                <a:solidFill>
                  <a:srgbClr val="000000"/>
                </a:solidFill>
              </a:rPr>
              <a:t>Km² </a:t>
            </a:r>
            <a:r>
              <a:rPr lang="en-US" sz="2400" b="1" dirty="0" err="1" smtClean="0">
                <a:solidFill>
                  <a:srgbClr val="000000"/>
                </a:solidFill>
              </a:rPr>
              <a:t>em</a:t>
            </a:r>
            <a:r>
              <a:rPr lang="en-US" sz="2400" b="1" dirty="0" smtClean="0">
                <a:solidFill>
                  <a:srgbClr val="000000"/>
                </a:solidFill>
              </a:rPr>
              <a:t> 2012.</a:t>
            </a:r>
            <a:endParaRPr lang="en-US" sz="2400" b="1" dirty="0">
              <a:solidFill>
                <a:srgbClr val="000000"/>
              </a:solidFill>
            </a:endParaRPr>
          </a:p>
          <a:p>
            <a:endParaRPr lang="en-US" sz="2400" b="1" dirty="0">
              <a:solidFill>
                <a:srgbClr val="000000"/>
              </a:solidFill>
            </a:endParaRPr>
          </a:p>
          <a:p>
            <a:r>
              <a:rPr lang="en-US" sz="2400" b="1" dirty="0" err="1" smtClean="0">
                <a:solidFill>
                  <a:srgbClr val="000000"/>
                </a:solidFill>
              </a:rPr>
              <a:t>Estudos</a:t>
            </a:r>
            <a:r>
              <a:rPr lang="en-US" sz="2400" b="1" dirty="0" smtClean="0">
                <a:solidFill>
                  <a:srgbClr val="000000"/>
                </a:solidFill>
              </a:rPr>
              <a:t> dos </a:t>
            </a:r>
            <a:r>
              <a:rPr lang="en-US" sz="2400" b="1" dirty="0" err="1" smtClean="0">
                <a:solidFill>
                  <a:srgbClr val="000000"/>
                </a:solidFill>
              </a:rPr>
              <a:t>efeitos</a:t>
            </a:r>
            <a:r>
              <a:rPr lang="en-US" sz="2400" b="1" dirty="0" smtClean="0">
                <a:solidFill>
                  <a:srgbClr val="000000"/>
                </a:solidFill>
              </a:rPr>
              <a:t> de </a:t>
            </a:r>
            <a:r>
              <a:rPr lang="en-US" sz="2400" b="1" dirty="0" err="1" smtClean="0">
                <a:solidFill>
                  <a:srgbClr val="000000"/>
                </a:solidFill>
              </a:rPr>
              <a:t>emissões</a:t>
            </a:r>
            <a:r>
              <a:rPr lang="en-US" sz="2400" b="1" dirty="0" smtClean="0">
                <a:solidFill>
                  <a:srgbClr val="000000"/>
                </a:solidFill>
              </a:rPr>
              <a:t> de </a:t>
            </a:r>
            <a:r>
              <a:rPr lang="en-US" sz="2400" b="1" dirty="0" err="1" smtClean="0">
                <a:solidFill>
                  <a:srgbClr val="000000"/>
                </a:solidFill>
              </a:rPr>
              <a:t>queimadas</a:t>
            </a:r>
            <a:r>
              <a:rPr lang="en-US" sz="2400" b="1" dirty="0" smtClean="0">
                <a:solidFill>
                  <a:srgbClr val="000000"/>
                </a:solidFill>
              </a:rPr>
              <a:t> no </a:t>
            </a:r>
            <a:r>
              <a:rPr lang="en-US" sz="2400" b="1" dirty="0" err="1" smtClean="0">
                <a:solidFill>
                  <a:srgbClr val="000000"/>
                </a:solidFill>
              </a:rPr>
              <a:t>ecossistema</a:t>
            </a:r>
            <a:endParaRPr lang="en-US" sz="2400" b="1" dirty="0">
              <a:solidFill>
                <a:srgbClr val="000000"/>
              </a:solidFill>
            </a:endParaRPr>
          </a:p>
        </p:txBody>
      </p:sp>
      <p:sp>
        <p:nvSpPr>
          <p:cNvPr id="10" name="Down Arrow 9"/>
          <p:cNvSpPr/>
          <p:nvPr/>
        </p:nvSpPr>
        <p:spPr>
          <a:xfrm rot="18247089">
            <a:off x="7034098" y="3284379"/>
            <a:ext cx="495921" cy="2439965"/>
          </a:xfrm>
          <a:prstGeom prst="downArrow">
            <a:avLst>
              <a:gd name="adj1" fmla="val 50000"/>
              <a:gd name="adj2" fmla="val 43046"/>
            </a:avLst>
          </a:prstGeom>
        </p:spPr>
        <p:style>
          <a:lnRef idx="0">
            <a:schemeClr val="accent3"/>
          </a:lnRef>
          <a:fillRef idx="3">
            <a:schemeClr val="accent3"/>
          </a:fillRef>
          <a:effectRef idx="3">
            <a:schemeClr val="accent3"/>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Tree>
    <p:extLst>
      <p:ext uri="{BB962C8B-B14F-4D97-AF65-F5344CB8AC3E}">
        <p14:creationId xmlns:p14="http://schemas.microsoft.com/office/powerpoint/2010/main" val="110701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934" t="4684" r="5999"/>
          <a:stretch/>
        </p:blipFill>
        <p:spPr>
          <a:xfrm>
            <a:off x="637032" y="829878"/>
            <a:ext cx="7744968" cy="573187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66427" y="245795"/>
            <a:ext cx="8825173" cy="400110"/>
          </a:xfrm>
          <a:prstGeom prst="rect">
            <a:avLst/>
          </a:prstGeom>
          <a:noFill/>
        </p:spPr>
        <p:txBody>
          <a:bodyPr wrap="square" rtlCol="0">
            <a:spAutoFit/>
          </a:bodyPr>
          <a:lstStyle/>
          <a:p>
            <a:pPr algn="ctr"/>
            <a:r>
              <a:rPr lang="en-US" sz="2000" b="1" dirty="0" err="1" smtClean="0">
                <a:effectLst>
                  <a:outerShdw blurRad="38100" dist="38100" dir="2700000" algn="tl">
                    <a:srgbClr val="000000">
                      <a:alpha val="43137"/>
                    </a:srgbClr>
                  </a:outerShdw>
                </a:effectLst>
              </a:rPr>
              <a:t>Espessura</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ótica</a:t>
            </a:r>
            <a:r>
              <a:rPr lang="en-US" sz="2000" b="1" dirty="0" smtClean="0">
                <a:effectLst>
                  <a:outerShdw blurRad="38100" dist="38100" dir="2700000" algn="tl">
                    <a:srgbClr val="000000">
                      <a:alpha val="43137"/>
                    </a:srgbClr>
                  </a:outerShdw>
                </a:effectLst>
              </a:rPr>
              <a:t> de </a:t>
            </a:r>
            <a:r>
              <a:rPr lang="en-US" sz="2000" b="1" dirty="0" err="1" smtClean="0">
                <a:effectLst>
                  <a:outerShdw blurRad="38100" dist="38100" dir="2700000" algn="tl">
                    <a:srgbClr val="000000">
                      <a:alpha val="43137"/>
                    </a:srgbClr>
                  </a:outerShdw>
                </a:effectLst>
              </a:rPr>
              <a:t>aerossóis</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em</a:t>
            </a:r>
            <a:r>
              <a:rPr lang="en-US" sz="2000" b="1" dirty="0" smtClean="0">
                <a:effectLst>
                  <a:outerShdw blurRad="38100" dist="38100" dir="2700000" algn="tl">
                    <a:srgbClr val="000000">
                      <a:alpha val="43137"/>
                    </a:srgbClr>
                  </a:outerShdw>
                </a:effectLst>
              </a:rPr>
              <a:t> 550 nm 1999-2012 </a:t>
            </a:r>
            <a:r>
              <a:rPr lang="en-US" sz="2000" b="1" dirty="0" err="1" smtClean="0">
                <a:effectLst>
                  <a:outerShdw blurRad="38100" dist="38100" dir="2700000" algn="tl">
                    <a:srgbClr val="000000">
                      <a:alpha val="43137"/>
                    </a:srgbClr>
                  </a:outerShdw>
                </a:effectLst>
              </a:rPr>
              <a:t>em</a:t>
            </a:r>
            <a:r>
              <a:rPr lang="en-US" sz="2000" b="1" dirty="0" smtClean="0">
                <a:effectLst>
                  <a:outerShdw blurRad="38100" dist="38100" dir="2700000" algn="tl">
                    <a:srgbClr val="000000">
                      <a:alpha val="43137"/>
                    </a:srgbClr>
                  </a:outerShdw>
                </a:effectLst>
              </a:rPr>
              <a:t> Porto Velho, Rondonia</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68299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5572132" y="-12698"/>
            <a:ext cx="3571869" cy="4762493"/>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a:stretch>
            <a:fillRect/>
          </a:stretch>
        </p:blipFill>
        <p:spPr bwMode="auto">
          <a:xfrm rot="5400000">
            <a:off x="236271" y="3537220"/>
            <a:ext cx="3071811" cy="3544354"/>
          </a:xfrm>
          <a:prstGeom prst="rect">
            <a:avLst/>
          </a:prstGeom>
          <a:noFill/>
          <a:ln w="9525">
            <a:noFill/>
            <a:miter lim="800000"/>
            <a:headEnd/>
            <a:tailEnd/>
          </a:ln>
          <a:effectLst/>
        </p:spPr>
      </p:pic>
      <p:pic>
        <p:nvPicPr>
          <p:cNvPr id="4" name="Imagem 1" descr="imagem_Manaus"/>
          <p:cNvPicPr>
            <a:picLocks noChangeAspect="1" noChangeArrowheads="1"/>
          </p:cNvPicPr>
          <p:nvPr/>
        </p:nvPicPr>
        <p:blipFill>
          <a:blip r:embed="rId4">
            <a:lum bright="24000"/>
          </a:blip>
          <a:srcRect l="27129" r="3879" b="4549"/>
          <a:stretch>
            <a:fillRect/>
          </a:stretch>
        </p:blipFill>
        <p:spPr bwMode="auto">
          <a:xfrm>
            <a:off x="1360756" y="1137891"/>
            <a:ext cx="4177700" cy="3209496"/>
          </a:xfrm>
          <a:prstGeom prst="rect">
            <a:avLst/>
          </a:prstGeom>
          <a:noFill/>
          <a:ln w="9525">
            <a:noFill/>
            <a:miter lim="800000"/>
            <a:headEnd/>
            <a:tailEnd/>
          </a:ln>
        </p:spPr>
      </p:pic>
      <p:grpSp>
        <p:nvGrpSpPr>
          <p:cNvPr id="6" name="Grupo 33"/>
          <p:cNvGrpSpPr/>
          <p:nvPr/>
        </p:nvGrpSpPr>
        <p:grpSpPr>
          <a:xfrm>
            <a:off x="1285853" y="2288483"/>
            <a:ext cx="4121435" cy="1957589"/>
            <a:chOff x="642910" y="3286124"/>
            <a:chExt cx="5080036" cy="2670041"/>
          </a:xfrm>
        </p:grpSpPr>
        <p:sp>
          <p:nvSpPr>
            <p:cNvPr id="13" name="Text Box 3"/>
            <p:cNvSpPr txBox="1">
              <a:spLocks noChangeArrowheads="1"/>
            </p:cNvSpPr>
            <p:nvPr/>
          </p:nvSpPr>
          <p:spPr bwMode="auto">
            <a:xfrm>
              <a:off x="642910" y="5072072"/>
              <a:ext cx="1143008" cy="3469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endParaRPr kumimoji="0" lang="pt-BR" sz="1200" b="0" i="0" u="none" strike="noStrike" cap="none" normalizeH="0" baseline="0" dirty="0" smtClean="0">
                <a:ln>
                  <a:noFill/>
                </a:ln>
                <a:solidFill>
                  <a:schemeClr val="tx1"/>
                </a:solidFill>
                <a:effectLst/>
                <a:latin typeface="Arial" pitchFamily="34" charset="0"/>
              </a:endParaRPr>
            </a:p>
          </p:txBody>
        </p:sp>
        <p:sp>
          <p:nvSpPr>
            <p:cNvPr id="14" name="Text Box 4"/>
            <p:cNvSpPr txBox="1">
              <a:spLocks noChangeArrowheads="1"/>
            </p:cNvSpPr>
            <p:nvPr/>
          </p:nvSpPr>
          <p:spPr bwMode="auto">
            <a:xfrm>
              <a:off x="3595680" y="5449821"/>
              <a:ext cx="952507" cy="2908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pt-BR" sz="1200" b="1" i="0" u="none" strike="noStrike" cap="none" normalizeH="0" baseline="0" dirty="0" smtClean="0">
                  <a:ln>
                    <a:noFill/>
                  </a:ln>
                  <a:solidFill>
                    <a:srgbClr val="000000"/>
                  </a:solidFill>
                  <a:effectLst/>
                  <a:latin typeface="Calibri" pitchFamily="34" charset="0"/>
                </a:rPr>
                <a:t>Manaus</a:t>
              </a:r>
              <a:endParaRPr kumimoji="0" lang="pt-BR" sz="1200" b="0" i="0" u="none" strike="noStrike" cap="none" normalizeH="0" baseline="0" dirty="0" smtClean="0">
                <a:ln>
                  <a:noFill/>
                </a:ln>
                <a:solidFill>
                  <a:schemeClr val="tx1"/>
                </a:solidFill>
                <a:effectLst/>
                <a:latin typeface="Arial" pitchFamily="34" charset="0"/>
              </a:endParaRPr>
            </a:p>
          </p:txBody>
        </p:sp>
        <p:sp>
          <p:nvSpPr>
            <p:cNvPr id="15" name="Text Box 3"/>
            <p:cNvSpPr txBox="1">
              <a:spLocks noChangeArrowheads="1"/>
            </p:cNvSpPr>
            <p:nvPr/>
          </p:nvSpPr>
          <p:spPr bwMode="auto">
            <a:xfrm>
              <a:off x="4198935" y="5687539"/>
              <a:ext cx="1524011" cy="2686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endParaRPr kumimoji="0" lang="pt-BR" sz="1200" b="0" i="0" u="none" strike="noStrike" cap="none" normalizeH="0" baseline="0" dirty="0" smtClean="0">
                <a:ln>
                  <a:noFill/>
                </a:ln>
                <a:solidFill>
                  <a:schemeClr val="tx1"/>
                </a:solidFill>
                <a:effectLst/>
                <a:latin typeface="Arial" pitchFamily="34" charset="0"/>
              </a:endParaRPr>
            </a:p>
          </p:txBody>
        </p:sp>
        <p:sp>
          <p:nvSpPr>
            <p:cNvPr id="16" name="Oval 15"/>
            <p:cNvSpPr>
              <a:spLocks noChangeArrowheads="1"/>
            </p:cNvSpPr>
            <p:nvPr/>
          </p:nvSpPr>
          <p:spPr bwMode="auto">
            <a:xfrm>
              <a:off x="2643174" y="3286124"/>
              <a:ext cx="357190" cy="249238"/>
            </a:xfrm>
            <a:prstGeom prst="ellipse">
              <a:avLst/>
            </a:prstGeom>
            <a:noFill/>
            <a:ln w="28575">
              <a:solidFill>
                <a:srgbClr val="FFFBF0"/>
              </a:solidFill>
              <a:round/>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17" name="Text Box 5"/>
            <p:cNvSpPr txBox="1">
              <a:spLocks noChangeArrowheads="1"/>
            </p:cNvSpPr>
            <p:nvPr/>
          </p:nvSpPr>
          <p:spPr bwMode="auto">
            <a:xfrm>
              <a:off x="2357422" y="3571876"/>
              <a:ext cx="1714512" cy="4898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pt-BR" sz="1400" b="1" i="0" u="none" strike="noStrike" cap="none" normalizeH="0" baseline="0" dirty="0" smtClean="0">
                  <a:ln>
                    <a:noFill/>
                  </a:ln>
                  <a:solidFill>
                    <a:srgbClr val="FFFBF0"/>
                  </a:solidFill>
                  <a:effectLst/>
                  <a:latin typeface="Calibri" pitchFamily="34" charset="0"/>
                </a:rPr>
                <a:t>Rbio Cuieiras</a:t>
              </a:r>
              <a:endParaRPr kumimoji="0" lang="pt-BR" sz="1400" b="0" i="0" u="none" strike="noStrike" cap="none" normalizeH="0" baseline="0" dirty="0" smtClean="0">
                <a:ln>
                  <a:noFill/>
                </a:ln>
                <a:solidFill>
                  <a:schemeClr val="tx1"/>
                </a:solidFill>
                <a:effectLst/>
                <a:latin typeface="Arial" pitchFamily="34" charset="0"/>
              </a:endParaRPr>
            </a:p>
          </p:txBody>
        </p:sp>
      </p:grpSp>
      <p:cxnSp>
        <p:nvCxnSpPr>
          <p:cNvPr id="8" name="Conector reto 20"/>
          <p:cNvCxnSpPr/>
          <p:nvPr/>
        </p:nvCxnSpPr>
        <p:spPr>
          <a:xfrm>
            <a:off x="3000366" y="2344734"/>
            <a:ext cx="2571769" cy="2357453"/>
          </a:xfrm>
          <a:prstGeom prst="line">
            <a:avLst/>
          </a:prstGeom>
        </p:spPr>
        <p:style>
          <a:lnRef idx="1">
            <a:schemeClr val="accent1"/>
          </a:lnRef>
          <a:fillRef idx="0">
            <a:schemeClr val="accent1"/>
          </a:fillRef>
          <a:effectRef idx="0">
            <a:schemeClr val="accent1"/>
          </a:effectRef>
          <a:fontRef idx="minor">
            <a:schemeClr val="tx1"/>
          </a:fontRef>
        </p:style>
      </p:cxnSp>
      <p:sp>
        <p:nvSpPr>
          <p:cNvPr id="19" name="5-Point Star 18"/>
          <p:cNvSpPr/>
          <p:nvPr/>
        </p:nvSpPr>
        <p:spPr>
          <a:xfrm>
            <a:off x="1543576" y="4749795"/>
            <a:ext cx="457200" cy="457200"/>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20" name="5-Point Star 19"/>
          <p:cNvSpPr/>
          <p:nvPr/>
        </p:nvSpPr>
        <p:spPr>
          <a:xfrm>
            <a:off x="1132156" y="5257800"/>
            <a:ext cx="457200" cy="457200"/>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18" name="Rectangle 17"/>
          <p:cNvSpPr/>
          <p:nvPr/>
        </p:nvSpPr>
        <p:spPr>
          <a:xfrm>
            <a:off x="3886200" y="5519928"/>
            <a:ext cx="4958537" cy="523220"/>
          </a:xfrm>
          <a:prstGeom prst="rect">
            <a:avLst/>
          </a:prstGeom>
        </p:spPr>
        <p:txBody>
          <a:bodyPr wrap="none">
            <a:spAutoFit/>
          </a:bodyPr>
          <a:lstStyle/>
          <a:p>
            <a:r>
              <a:rPr lang="en-US" sz="2800" b="1" dirty="0" smtClean="0">
                <a:effectLst>
                  <a:outerShdw blurRad="38100" dist="38100" dir="2700000" algn="tl">
                    <a:srgbClr val="000000">
                      <a:alpha val="43137"/>
                    </a:srgbClr>
                  </a:outerShdw>
                </a:effectLst>
              </a:rPr>
              <a:t>Manaus, Porto Velho e </a:t>
            </a:r>
            <a:r>
              <a:rPr lang="en-US" sz="2800" b="1" dirty="0" err="1" smtClean="0">
                <a:effectLst>
                  <a:outerShdw blurRad="38100" dist="38100" dir="2700000" algn="tl">
                    <a:srgbClr val="000000">
                      <a:alpha val="43137"/>
                    </a:srgbClr>
                  </a:outerShdw>
                </a:effectLst>
              </a:rPr>
              <a:t>Pantanal</a:t>
            </a:r>
            <a:endParaRPr lang="en-US" sz="2800" b="1" dirty="0">
              <a:effectLst>
                <a:outerShdw blurRad="38100" dist="38100" dir="2700000" algn="tl">
                  <a:srgbClr val="000000">
                    <a:alpha val="43137"/>
                  </a:srgbClr>
                </a:outerShdw>
              </a:effectLst>
            </a:endParaRPr>
          </a:p>
        </p:txBody>
      </p:sp>
      <p:sp>
        <p:nvSpPr>
          <p:cNvPr id="22" name="TextBox 21"/>
          <p:cNvSpPr txBox="1"/>
          <p:nvPr/>
        </p:nvSpPr>
        <p:spPr>
          <a:xfrm>
            <a:off x="152400" y="96141"/>
            <a:ext cx="5419732" cy="830997"/>
          </a:xfrm>
          <a:prstGeom prst="rect">
            <a:avLst/>
          </a:prstGeom>
          <a:noFill/>
        </p:spPr>
        <p:txBody>
          <a:bodyPr wrap="square" rtlCol="0">
            <a:spAutoFit/>
          </a:bodyPr>
          <a:lstStyle/>
          <a:p>
            <a:r>
              <a:rPr lang="en-US" sz="2400" b="1" dirty="0" err="1" smtClean="0">
                <a:effectLst>
                  <a:outerShdw blurRad="38100" dist="38100" dir="2700000" algn="tl">
                    <a:srgbClr val="000000">
                      <a:alpha val="43137"/>
                    </a:srgbClr>
                  </a:outerShdw>
                </a:effectLst>
              </a:rPr>
              <a:t>Estações</a:t>
            </a:r>
            <a:r>
              <a:rPr lang="en-US" sz="2400" b="1" dirty="0" smtClean="0">
                <a:effectLst>
                  <a:outerShdw blurRad="38100" dist="38100" dir="2700000" algn="tl">
                    <a:srgbClr val="000000">
                      <a:alpha val="43137"/>
                    </a:srgbClr>
                  </a:outerShdw>
                </a:effectLst>
              </a:rPr>
              <a:t> de </a:t>
            </a:r>
            <a:r>
              <a:rPr lang="en-US" sz="2400" b="1" dirty="0" err="1" smtClean="0">
                <a:effectLst>
                  <a:outerShdw blurRad="38100" dist="38100" dir="2700000" algn="tl">
                    <a:srgbClr val="000000">
                      <a:alpha val="43137"/>
                    </a:srgbClr>
                  </a:outerShdw>
                </a:effectLst>
              </a:rPr>
              <a:t>monitormaento</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atmosférico</a:t>
            </a:r>
            <a:r>
              <a:rPr lang="en-US" sz="2400" b="1" dirty="0" smtClean="0">
                <a:effectLst>
                  <a:outerShdw blurRad="38100" dist="38100" dir="2700000" algn="tl">
                    <a:srgbClr val="000000">
                      <a:alpha val="43137"/>
                    </a:srgbClr>
                  </a:outerShdw>
                </a:effectLst>
              </a:rPr>
              <a:t> de </a:t>
            </a:r>
            <a:r>
              <a:rPr lang="en-US" sz="2400" b="1" dirty="0" err="1" smtClean="0">
                <a:effectLst>
                  <a:outerShdw blurRad="38100" dist="38100" dir="2700000" algn="tl">
                    <a:srgbClr val="000000">
                      <a:alpha val="43137"/>
                    </a:srgbClr>
                  </a:outerShdw>
                </a:effectLst>
              </a:rPr>
              <a:t>longo</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prazo</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na</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Amazônia</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48772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SP_Presentation[1]">
  <a:themeElements>
    <a:clrScheme name="ESSP_Presentation[1] 13">
      <a:dk1>
        <a:srgbClr val="000000"/>
      </a:dk1>
      <a:lt1>
        <a:srgbClr val="FFFFFF"/>
      </a:lt1>
      <a:dk2>
        <a:srgbClr val="000000"/>
      </a:dk2>
      <a:lt2>
        <a:srgbClr val="808080"/>
      </a:lt2>
      <a:accent1>
        <a:srgbClr val="CD1D71"/>
      </a:accent1>
      <a:accent2>
        <a:srgbClr val="217A21"/>
      </a:accent2>
      <a:accent3>
        <a:srgbClr val="FFFFFF"/>
      </a:accent3>
      <a:accent4>
        <a:srgbClr val="000000"/>
      </a:accent4>
      <a:accent5>
        <a:srgbClr val="E3ABBB"/>
      </a:accent5>
      <a:accent6>
        <a:srgbClr val="1D6E1D"/>
      </a:accent6>
      <a:hlink>
        <a:srgbClr val="FFB712"/>
      </a:hlink>
      <a:folHlink>
        <a:srgbClr val="092EA9"/>
      </a:folHlink>
    </a:clrScheme>
    <a:fontScheme name="ESSP_Presentatio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ea typeface="ＭＳ Ｐゴシック" charset="-128"/>
          </a:defRPr>
        </a:defPPr>
      </a:lstStyle>
    </a:lnDef>
  </a:objectDefaults>
  <a:extraClrSchemeLst>
    <a:extraClrScheme>
      <a:clrScheme name="ESSP_Presentat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SP_Presentat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SP_Presentat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SP_Presentat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SP_Presentat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SP_Presentat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SP_Presentatio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SP_Presentat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SP_Presentat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SP_Presentat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SP_Presentat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SP_Presentat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SP_Presentation[1] 13">
        <a:dk1>
          <a:srgbClr val="000000"/>
        </a:dk1>
        <a:lt1>
          <a:srgbClr val="FFFFFF"/>
        </a:lt1>
        <a:dk2>
          <a:srgbClr val="000000"/>
        </a:dk2>
        <a:lt2>
          <a:srgbClr val="808080"/>
        </a:lt2>
        <a:accent1>
          <a:srgbClr val="CD1D71"/>
        </a:accent1>
        <a:accent2>
          <a:srgbClr val="217A21"/>
        </a:accent2>
        <a:accent3>
          <a:srgbClr val="FFFFFF"/>
        </a:accent3>
        <a:accent4>
          <a:srgbClr val="000000"/>
        </a:accent4>
        <a:accent5>
          <a:srgbClr val="E3ABBB"/>
        </a:accent5>
        <a:accent6>
          <a:srgbClr val="1D6E1D"/>
        </a:accent6>
        <a:hlink>
          <a:srgbClr val="FFB712"/>
        </a:hlink>
        <a:folHlink>
          <a:srgbClr val="092E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2085</TotalTime>
  <Words>1177</Words>
  <Application>Microsoft Office PowerPoint</Application>
  <PresentationFormat>On-screen Show (4:3)</PresentationFormat>
  <Paragraphs>133</Paragraphs>
  <Slides>32</Slides>
  <Notes>4</Notes>
  <HiddenSlides>0</HiddenSlides>
  <MMClips>0</MMClips>
  <ScaleCrop>false</ScaleCrop>
  <HeadingPairs>
    <vt:vector size="4" baseType="variant">
      <vt:variant>
        <vt:lpstr>Theme</vt:lpstr>
      </vt:variant>
      <vt:variant>
        <vt:i4>5</vt:i4>
      </vt:variant>
      <vt:variant>
        <vt:lpstr>Slide Titles</vt:lpstr>
      </vt:variant>
      <vt:variant>
        <vt:i4>32</vt:i4>
      </vt:variant>
    </vt:vector>
  </HeadingPairs>
  <TitlesOfParts>
    <vt:vector size="37" baseType="lpstr">
      <vt:lpstr>Office Theme</vt:lpstr>
      <vt:lpstr>ESSP_Presentation[1]</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Medidas de núcleos de condensação de nuvens na Amazônia</vt:lpstr>
      <vt:lpstr>PowerPoint Presentation</vt:lpstr>
      <vt:lpstr>No new particle formation observed at surface under pristine conditions in Amazon</vt:lpstr>
      <vt:lpstr>PowerPoint Presentation</vt:lpstr>
      <vt:lpstr>PowerPoint Presentation</vt:lpstr>
      <vt:lpstr>SAMBBA - South American Biomass Burning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Paulo</dc:creator>
  <cp:lastModifiedBy>Paulo Artaxo</cp:lastModifiedBy>
  <cp:revision>449</cp:revision>
  <dcterms:created xsi:type="dcterms:W3CDTF">2008-12-13T13:30:56Z</dcterms:created>
  <dcterms:modified xsi:type="dcterms:W3CDTF">2013-11-28T18:21:14Z</dcterms:modified>
</cp:coreProperties>
</file>