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23" r:id="rId4"/>
    <p:sldMasterId id="2147483731" r:id="rId5"/>
  </p:sldMasterIdLst>
  <p:notesMasterIdLst>
    <p:notesMasterId r:id="rId72"/>
  </p:notesMasterIdLst>
  <p:sldIdLst>
    <p:sldId id="373" r:id="rId6"/>
    <p:sldId id="602" r:id="rId7"/>
    <p:sldId id="642" r:id="rId8"/>
    <p:sldId id="610" r:id="rId9"/>
    <p:sldId id="643" r:id="rId10"/>
    <p:sldId id="614" r:id="rId11"/>
    <p:sldId id="644" r:id="rId12"/>
    <p:sldId id="563" r:id="rId13"/>
    <p:sldId id="608" r:id="rId14"/>
    <p:sldId id="595" r:id="rId15"/>
    <p:sldId id="579" r:id="rId16"/>
    <p:sldId id="612" r:id="rId17"/>
    <p:sldId id="613" r:id="rId18"/>
    <p:sldId id="600" r:id="rId19"/>
    <p:sldId id="630" r:id="rId20"/>
    <p:sldId id="646" r:id="rId21"/>
    <p:sldId id="566" r:id="rId22"/>
    <p:sldId id="605" r:id="rId23"/>
    <p:sldId id="641" r:id="rId24"/>
    <p:sldId id="645" r:id="rId25"/>
    <p:sldId id="648" r:id="rId26"/>
    <p:sldId id="650" r:id="rId27"/>
    <p:sldId id="651" r:id="rId28"/>
    <p:sldId id="652" r:id="rId29"/>
    <p:sldId id="649" r:id="rId30"/>
    <p:sldId id="655" r:id="rId31"/>
    <p:sldId id="571" r:id="rId32"/>
    <p:sldId id="654" r:id="rId33"/>
    <p:sldId id="653" r:id="rId34"/>
    <p:sldId id="647" r:id="rId35"/>
    <p:sldId id="660" r:id="rId36"/>
    <p:sldId id="661" r:id="rId37"/>
    <p:sldId id="545" r:id="rId38"/>
    <p:sldId id="543" r:id="rId39"/>
    <p:sldId id="544" r:id="rId40"/>
    <p:sldId id="657" r:id="rId41"/>
    <p:sldId id="658" r:id="rId42"/>
    <p:sldId id="569" r:id="rId43"/>
    <p:sldId id="561" r:id="rId44"/>
    <p:sldId id="586" r:id="rId45"/>
    <p:sldId id="625" r:id="rId46"/>
    <p:sldId id="624" r:id="rId47"/>
    <p:sldId id="631" r:id="rId48"/>
    <p:sldId id="632" r:id="rId49"/>
    <p:sldId id="601" r:id="rId50"/>
    <p:sldId id="627" r:id="rId51"/>
    <p:sldId id="628" r:id="rId52"/>
    <p:sldId id="587" r:id="rId53"/>
    <p:sldId id="603" r:id="rId54"/>
    <p:sldId id="638" r:id="rId55"/>
    <p:sldId id="546" r:id="rId56"/>
    <p:sldId id="547" r:id="rId57"/>
    <p:sldId id="659" r:id="rId58"/>
    <p:sldId id="633" r:id="rId59"/>
    <p:sldId id="634" r:id="rId60"/>
    <p:sldId id="635" r:id="rId61"/>
    <p:sldId id="618" r:id="rId62"/>
    <p:sldId id="574" r:id="rId63"/>
    <p:sldId id="615" r:id="rId64"/>
    <p:sldId id="576" r:id="rId65"/>
    <p:sldId id="639" r:id="rId66"/>
    <p:sldId id="640" r:id="rId67"/>
    <p:sldId id="619" r:id="rId68"/>
    <p:sldId id="616" r:id="rId69"/>
    <p:sldId id="607" r:id="rId70"/>
    <p:sldId id="656" r:id="rId71"/>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6" autoAdjust="0"/>
    <p:restoredTop sz="97373" autoAdjust="0"/>
  </p:normalViewPr>
  <p:slideViewPr>
    <p:cSldViewPr>
      <p:cViewPr varScale="1">
        <p:scale>
          <a:sx n="73" d="100"/>
          <a:sy n="73" d="100"/>
        </p:scale>
        <p:origin x="-90" y="-222"/>
      </p:cViewPr>
      <p:guideLst>
        <p:guide orient="horz" pos="2160"/>
        <p:guide pos="2880"/>
      </p:guideLst>
    </p:cSldViewPr>
  </p:slideViewPr>
  <p:notesTextViewPr>
    <p:cViewPr>
      <p:scale>
        <a:sx n="100" d="100"/>
        <a:sy n="100" d="100"/>
      </p:scale>
      <p:origin x="0" y="0"/>
    </p:cViewPr>
  </p:notesTextViewPr>
  <p:sorterViewPr>
    <p:cViewPr>
      <p:scale>
        <a:sx n="79" d="100"/>
        <a:sy n="79" d="100"/>
      </p:scale>
      <p:origin x="0" y="5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E:\EUCAARI_Data\SFU\QC_Gravimetric_Analysis_EUCAARI_AMT-30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EUCAARI_Data\SFU\QC_Gravimetric_Analysis_EUCAARI_AMT-30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ropbox\Paulo\Deforestation%20in%20Amazonia%201977-2012%20Dec%20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50" b="1" i="0" u="none" strike="noStrike" baseline="0">
                <a:solidFill>
                  <a:srgbClr val="000000"/>
                </a:solidFill>
                <a:latin typeface="Arial"/>
                <a:ea typeface="Arial"/>
                <a:cs typeface="Arial"/>
              </a:defRPr>
            </a:pPr>
            <a:r>
              <a:rPr lang="en-US"/>
              <a:t>Manaus SFU -  Black Carbon Concentration fine and coarse mode</a:t>
            </a:r>
          </a:p>
        </c:rich>
      </c:tx>
      <c:layout>
        <c:manualLayout>
          <c:xMode val="edge"/>
          <c:yMode val="edge"/>
          <c:x val="0.16884533232048965"/>
          <c:y val="3.4161438376352687E-2"/>
        </c:manualLayout>
      </c:layout>
      <c:overlay val="0"/>
      <c:spPr>
        <a:noFill/>
        <a:ln w="25400">
          <a:noFill/>
        </a:ln>
      </c:spPr>
    </c:title>
    <c:autoTitleDeleted val="0"/>
    <c:plotArea>
      <c:layout>
        <c:manualLayout>
          <c:layoutTarget val="inner"/>
          <c:xMode val="edge"/>
          <c:yMode val="edge"/>
          <c:x val="0.12235614778921934"/>
          <c:y val="0.13078389265512935"/>
          <c:w val="0.85471184130830202"/>
          <c:h val="0.66388760228500854"/>
        </c:manualLayout>
      </c:layout>
      <c:barChart>
        <c:barDir val="col"/>
        <c:grouping val="stacked"/>
        <c:varyColors val="0"/>
        <c:ser>
          <c:idx val="1"/>
          <c:order val="0"/>
          <c:tx>
            <c:v>Coarse</c:v>
          </c:tx>
          <c:spPr>
            <a:solidFill>
              <a:srgbClr val="FF000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Gravimetria!$W$10:$W$316</c:f>
              <c:numCache>
                <c:formatCode>0.0</c:formatCode>
                <c:ptCount val="307"/>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8">
                  <c:v>69.585921499124723</c:v>
                </c:pt>
                <c:pt idx="39">
                  <c:v>55.813603669323903</c:v>
                </c:pt>
                <c:pt idx="43">
                  <c:v>48.165041336681149</c:v>
                </c:pt>
                <c:pt idx="44">
                  <c:v>40.968768019260757</c:v>
                </c:pt>
                <c:pt idx="46">
                  <c:v>40.709126709388457</c:v>
                </c:pt>
                <c:pt idx="47">
                  <c:v>86.638644440740734</c:v>
                </c:pt>
                <c:pt idx="48">
                  <c:v>91.224510033543382</c:v>
                </c:pt>
                <c:pt idx="49">
                  <c:v>73.708944505913024</c:v>
                </c:pt>
                <c:pt idx="50">
                  <c:v>78.767212815853753</c:v>
                </c:pt>
                <c:pt idx="51">
                  <c:v>84.066001520147609</c:v>
                </c:pt>
                <c:pt idx="52">
                  <c:v>82.975127654920499</c:v>
                </c:pt>
                <c:pt idx="53">
                  <c:v>86.119542170979543</c:v>
                </c:pt>
                <c:pt idx="54">
                  <c:v>70.807006198191274</c:v>
                </c:pt>
                <c:pt idx="55">
                  <c:v>71.053528937786666</c:v>
                </c:pt>
                <c:pt idx="56">
                  <c:v>69.344711021288504</c:v>
                </c:pt>
                <c:pt idx="57">
                  <c:v>43.22837383562991</c:v>
                </c:pt>
                <c:pt idx="58">
                  <c:v>107.54451379969503</c:v>
                </c:pt>
                <c:pt idx="59">
                  <c:v>32.316919805716587</c:v>
                </c:pt>
                <c:pt idx="62">
                  <c:v>14.842827080941058</c:v>
                </c:pt>
                <c:pt idx="63">
                  <c:v>9.8478659408304896</c:v>
                </c:pt>
                <c:pt idx="64">
                  <c:v>102.9718014034281</c:v>
                </c:pt>
                <c:pt idx="65">
                  <c:v>59.033521399287039</c:v>
                </c:pt>
                <c:pt idx="66">
                  <c:v>46.170036294346296</c:v>
                </c:pt>
                <c:pt idx="67">
                  <c:v>57.724494822525088</c:v>
                </c:pt>
                <c:pt idx="68">
                  <c:v>62.329664009622583</c:v>
                </c:pt>
                <c:pt idx="69">
                  <c:v>117.26237249611108</c:v>
                </c:pt>
                <c:pt idx="70">
                  <c:v>42.425302751388436</c:v>
                </c:pt>
                <c:pt idx="71">
                  <c:v>60.932752075205208</c:v>
                </c:pt>
                <c:pt idx="72">
                  <c:v>59.600635501885634</c:v>
                </c:pt>
                <c:pt idx="73">
                  <c:v>51.461331671700449</c:v>
                </c:pt>
                <c:pt idx="74">
                  <c:v>44.465937081034845</c:v>
                </c:pt>
                <c:pt idx="75">
                  <c:v>51.477621230788316</c:v>
                </c:pt>
                <c:pt idx="76">
                  <c:v>65.447239956604776</c:v>
                </c:pt>
                <c:pt idx="77">
                  <c:v>64.026170353645597</c:v>
                </c:pt>
                <c:pt idx="78">
                  <c:v>69.810790926855702</c:v>
                </c:pt>
                <c:pt idx="79">
                  <c:v>85.208999817773545</c:v>
                </c:pt>
                <c:pt idx="80">
                  <c:v>65.824774049927271</c:v>
                </c:pt>
                <c:pt idx="81">
                  <c:v>34.038335482584593</c:v>
                </c:pt>
                <c:pt idx="82">
                  <c:v>41.183442585275664</c:v>
                </c:pt>
                <c:pt idx="83">
                  <c:v>49.868636822134093</c:v>
                </c:pt>
                <c:pt idx="84">
                  <c:v>59.128903013755703</c:v>
                </c:pt>
                <c:pt idx="85">
                  <c:v>50.913264360017088</c:v>
                </c:pt>
                <c:pt idx="86">
                  <c:v>53.851544109232222</c:v>
                </c:pt>
                <c:pt idx="87">
                  <c:v>45.992681558107734</c:v>
                </c:pt>
                <c:pt idx="88">
                  <c:v>43.153375439040794</c:v>
                </c:pt>
                <c:pt idx="89">
                  <c:v>42.343338763394378</c:v>
                </c:pt>
                <c:pt idx="90">
                  <c:v>43.342305664505787</c:v>
                </c:pt>
                <c:pt idx="91">
                  <c:v>55.471809787440023</c:v>
                </c:pt>
                <c:pt idx="92">
                  <c:v>44.214153895746087</c:v>
                </c:pt>
                <c:pt idx="93">
                  <c:v>43.522449677392764</c:v>
                </c:pt>
                <c:pt idx="94">
                  <c:v>43.666379883189329</c:v>
                </c:pt>
                <c:pt idx="95">
                  <c:v>39.389172744628461</c:v>
                </c:pt>
                <c:pt idx="96">
                  <c:v>52.000131297481452</c:v>
                </c:pt>
                <c:pt idx="97">
                  <c:v>29.956134485285489</c:v>
                </c:pt>
                <c:pt idx="98">
                  <c:v>68.57078433288801</c:v>
                </c:pt>
                <c:pt idx="99">
                  <c:v>59.503556868744376</c:v>
                </c:pt>
                <c:pt idx="100">
                  <c:v>37.4658421596788</c:v>
                </c:pt>
                <c:pt idx="101">
                  <c:v>61.5153475076173</c:v>
                </c:pt>
                <c:pt idx="102">
                  <c:v>48.086403612984348</c:v>
                </c:pt>
                <c:pt idx="103">
                  <c:v>37.151604237038839</c:v>
                </c:pt>
                <c:pt idx="104">
                  <c:v>58.748881317845743</c:v>
                </c:pt>
                <c:pt idx="105">
                  <c:v>27.70492114187196</c:v>
                </c:pt>
                <c:pt idx="106">
                  <c:v>22.576976886745491</c:v>
                </c:pt>
                <c:pt idx="107">
                  <c:v>36.105923746566759</c:v>
                </c:pt>
                <c:pt idx="108">
                  <c:v>18.274168129792688</c:v>
                </c:pt>
                <c:pt idx="109">
                  <c:v>24.436926194823421</c:v>
                </c:pt>
                <c:pt idx="110">
                  <c:v>24.692639806970924</c:v>
                </c:pt>
                <c:pt idx="111">
                  <c:v>25.558565208573601</c:v>
                </c:pt>
                <c:pt idx="112">
                  <c:v>32.621553094163453</c:v>
                </c:pt>
                <c:pt idx="113">
                  <c:v>48.934013034074063</c:v>
                </c:pt>
                <c:pt idx="114">
                  <c:v>27.937759982335294</c:v>
                </c:pt>
                <c:pt idx="115">
                  <c:v>40.596982416313807</c:v>
                </c:pt>
                <c:pt idx="116">
                  <c:v>42.858146128810581</c:v>
                </c:pt>
                <c:pt idx="117">
                  <c:v>44.822619306065228</c:v>
                </c:pt>
                <c:pt idx="118">
                  <c:v>40.930241588924581</c:v>
                </c:pt>
                <c:pt idx="119">
                  <c:v>55.149925016062149</c:v>
                </c:pt>
                <c:pt idx="121">
                  <c:v>24.728948120105695</c:v>
                </c:pt>
                <c:pt idx="122">
                  <c:v>40.42202215024993</c:v>
                </c:pt>
                <c:pt idx="123">
                  <c:v>45.056229843006676</c:v>
                </c:pt>
                <c:pt idx="124">
                  <c:v>18.884000714830684</c:v>
                </c:pt>
                <c:pt idx="125">
                  <c:v>14.537785615105678</c:v>
                </c:pt>
                <c:pt idx="126">
                  <c:v>47.582143498642083</c:v>
                </c:pt>
                <c:pt idx="127">
                  <c:v>30.826039321416047</c:v>
                </c:pt>
                <c:pt idx="128">
                  <c:v>17.127845837705259</c:v>
                </c:pt>
                <c:pt idx="129">
                  <c:v>27.671860301453368</c:v>
                </c:pt>
                <c:pt idx="130">
                  <c:v>28.536718582890032</c:v>
                </c:pt>
                <c:pt idx="131">
                  <c:v>58.397275216143377</c:v>
                </c:pt>
                <c:pt idx="132">
                  <c:v>20.405388490220691</c:v>
                </c:pt>
                <c:pt idx="133">
                  <c:v>20.652314515142869</c:v>
                </c:pt>
                <c:pt idx="134">
                  <c:v>23.917823584079841</c:v>
                </c:pt>
                <c:pt idx="135">
                  <c:v>17.228563124354256</c:v>
                </c:pt>
                <c:pt idx="136">
                  <c:v>7.0794895452566129</c:v>
                </c:pt>
                <c:pt idx="137">
                  <c:v>20.488690414668021</c:v>
                </c:pt>
                <c:pt idx="138">
                  <c:v>24.510974255364872</c:v>
                </c:pt>
                <c:pt idx="139">
                  <c:v>10.040306311248603</c:v>
                </c:pt>
                <c:pt idx="141">
                  <c:v>62.71570776759814</c:v>
                </c:pt>
                <c:pt idx="142">
                  <c:v>23.534782680113697</c:v>
                </c:pt>
                <c:pt idx="143">
                  <c:v>33.037307588843547</c:v>
                </c:pt>
                <c:pt idx="144">
                  <c:v>49.261247086091316</c:v>
                </c:pt>
                <c:pt idx="145">
                  <c:v>85.481967604111759</c:v>
                </c:pt>
                <c:pt idx="146">
                  <c:v>86.213178414467549</c:v>
                </c:pt>
                <c:pt idx="147">
                  <c:v>54.71903797237151</c:v>
                </c:pt>
                <c:pt idx="148">
                  <c:v>27.243595867636312</c:v>
                </c:pt>
                <c:pt idx="149">
                  <c:v>34.277647869185529</c:v>
                </c:pt>
                <c:pt idx="150">
                  <c:v>37.519154903728946</c:v>
                </c:pt>
                <c:pt idx="151">
                  <c:v>48.782005146807599</c:v>
                </c:pt>
                <c:pt idx="152">
                  <c:v>71.864301275733752</c:v>
                </c:pt>
                <c:pt idx="153">
                  <c:v>92.582408098230303</c:v>
                </c:pt>
                <c:pt idx="154">
                  <c:v>73.211098363372002</c:v>
                </c:pt>
                <c:pt idx="155">
                  <c:v>46.558619438529462</c:v>
                </c:pt>
                <c:pt idx="156">
                  <c:v>72.404610005383915</c:v>
                </c:pt>
                <c:pt idx="157">
                  <c:v>54.059711444716157</c:v>
                </c:pt>
                <c:pt idx="158">
                  <c:v>81.112194193745168</c:v>
                </c:pt>
                <c:pt idx="159">
                  <c:v>39.299492197171446</c:v>
                </c:pt>
                <c:pt idx="160">
                  <c:v>39.455082950320239</c:v>
                </c:pt>
                <c:pt idx="161">
                  <c:v>36.522264869888346</c:v>
                </c:pt>
                <c:pt idx="162">
                  <c:v>42.605916545708105</c:v>
                </c:pt>
                <c:pt idx="163">
                  <c:v>69.18850488248961</c:v>
                </c:pt>
                <c:pt idx="164">
                  <c:v>39.865771954035296</c:v>
                </c:pt>
                <c:pt idx="165">
                  <c:v>56.314230181172832</c:v>
                </c:pt>
                <c:pt idx="166">
                  <c:v>29.843400858683108</c:v>
                </c:pt>
                <c:pt idx="167">
                  <c:v>45.804339610030858</c:v>
                </c:pt>
                <c:pt idx="168">
                  <c:v>44.380892243933701</c:v>
                </c:pt>
                <c:pt idx="169">
                  <c:v>23.922794447385265</c:v>
                </c:pt>
                <c:pt idx="170">
                  <c:v>25.831982276309635</c:v>
                </c:pt>
                <c:pt idx="171">
                  <c:v>32.659945094672096</c:v>
                </c:pt>
                <c:pt idx="172">
                  <c:v>30.43975469299906</c:v>
                </c:pt>
                <c:pt idx="174">
                  <c:v>25.210892857794377</c:v>
                </c:pt>
                <c:pt idx="175">
                  <c:v>26.664277032224692</c:v>
                </c:pt>
                <c:pt idx="176">
                  <c:v>22.856413863655803</c:v>
                </c:pt>
                <c:pt idx="177">
                  <c:v>30.566338525288742</c:v>
                </c:pt>
                <c:pt idx="178">
                  <c:v>32.216388102832639</c:v>
                </c:pt>
                <c:pt idx="179">
                  <c:v>38.168755327191825</c:v>
                </c:pt>
                <c:pt idx="180">
                  <c:v>28.763789991825874</c:v>
                </c:pt>
                <c:pt idx="181">
                  <c:v>60.874673069512468</c:v>
                </c:pt>
                <c:pt idx="182">
                  <c:v>42.629626125212013</c:v>
                </c:pt>
                <c:pt idx="183">
                  <c:v>31.045303201812725</c:v>
                </c:pt>
                <c:pt idx="184">
                  <c:v>24.379819382249149</c:v>
                </c:pt>
                <c:pt idx="185">
                  <c:v>39.44227394763994</c:v>
                </c:pt>
                <c:pt idx="186">
                  <c:v>57.837577522707797</c:v>
                </c:pt>
                <c:pt idx="187">
                  <c:v>62.243261930026101</c:v>
                </c:pt>
                <c:pt idx="188">
                  <c:v>44.116654508128953</c:v>
                </c:pt>
                <c:pt idx="189">
                  <c:v>42.499555695282972</c:v>
                </c:pt>
                <c:pt idx="190">
                  <c:v>34.242244312846992</c:v>
                </c:pt>
                <c:pt idx="191">
                  <c:v>39.81775127506377</c:v>
                </c:pt>
                <c:pt idx="192">
                  <c:v>30.022372237241427</c:v>
                </c:pt>
                <c:pt idx="193">
                  <c:v>34.462331813212515</c:v>
                </c:pt>
                <c:pt idx="194">
                  <c:v>21.069651922101894</c:v>
                </c:pt>
                <c:pt idx="195">
                  <c:v>8.3688026591027711</c:v>
                </c:pt>
                <c:pt idx="196">
                  <c:v>6.5265524057334146</c:v>
                </c:pt>
                <c:pt idx="197">
                  <c:v>17.637467308133246</c:v>
                </c:pt>
                <c:pt idx="198">
                  <c:v>12.320414818368285</c:v>
                </c:pt>
                <c:pt idx="199">
                  <c:v>8.5121660182484984</c:v>
                </c:pt>
                <c:pt idx="200">
                  <c:v>11.967392630691078</c:v>
                </c:pt>
                <c:pt idx="201">
                  <c:v>9.4053478757944387</c:v>
                </c:pt>
                <c:pt idx="202">
                  <c:v>16.575566940220519</c:v>
                </c:pt>
                <c:pt idx="203">
                  <c:v>16.941592148168812</c:v>
                </c:pt>
                <c:pt idx="204">
                  <c:v>6.6169894687310462</c:v>
                </c:pt>
                <c:pt idx="205">
                  <c:v>10.029811849676271</c:v>
                </c:pt>
                <c:pt idx="206">
                  <c:v>28.56954743645008</c:v>
                </c:pt>
                <c:pt idx="207">
                  <c:v>17.322238301922937</c:v>
                </c:pt>
                <c:pt idx="208">
                  <c:v>11.680822332198026</c:v>
                </c:pt>
                <c:pt idx="209">
                  <c:v>11.676270103515542</c:v>
                </c:pt>
                <c:pt idx="210">
                  <c:v>19.971766416943275</c:v>
                </c:pt>
                <c:pt idx="211">
                  <c:v>17.027851559029955</c:v>
                </c:pt>
                <c:pt idx="212">
                  <c:v>36.337912252379816</c:v>
                </c:pt>
                <c:pt idx="213">
                  <c:v>22.443923559672637</c:v>
                </c:pt>
                <c:pt idx="214">
                  <c:v>42.266591774180363</c:v>
                </c:pt>
                <c:pt idx="215">
                  <c:v>41.560049089995601</c:v>
                </c:pt>
                <c:pt idx="216">
                  <c:v>44.390994618906923</c:v>
                </c:pt>
                <c:pt idx="217">
                  <c:v>49.999939390674967</c:v>
                </c:pt>
                <c:pt idx="218">
                  <c:v>34.613420545325013</c:v>
                </c:pt>
                <c:pt idx="219">
                  <c:v>24.728050830573416</c:v>
                </c:pt>
                <c:pt idx="220">
                  <c:v>30.793145371374578</c:v>
                </c:pt>
                <c:pt idx="221">
                  <c:v>27.887745770729683</c:v>
                </c:pt>
                <c:pt idx="222">
                  <c:v>39.025308016782382</c:v>
                </c:pt>
                <c:pt idx="223">
                  <c:v>40.615256746323396</c:v>
                </c:pt>
                <c:pt idx="224">
                  <c:v>30.155704199200034</c:v>
                </c:pt>
                <c:pt idx="225">
                  <c:v>30.429549230072023</c:v>
                </c:pt>
                <c:pt idx="226">
                  <c:v>37.383723184446659</c:v>
                </c:pt>
                <c:pt idx="227">
                  <c:v>37.266460812383855</c:v>
                </c:pt>
                <c:pt idx="228">
                  <c:v>30.60695716782978</c:v>
                </c:pt>
                <c:pt idx="229">
                  <c:v>59.246476545376893</c:v>
                </c:pt>
                <c:pt idx="230">
                  <c:v>11.057410553654629</c:v>
                </c:pt>
                <c:pt idx="231">
                  <c:v>18.139542246651136</c:v>
                </c:pt>
                <c:pt idx="232">
                  <c:v>31.124085595753918</c:v>
                </c:pt>
                <c:pt idx="233">
                  <c:v>19.395472699893681</c:v>
                </c:pt>
                <c:pt idx="234">
                  <c:v>13.410547606102634</c:v>
                </c:pt>
                <c:pt idx="235">
                  <c:v>59.482516422543632</c:v>
                </c:pt>
                <c:pt idx="236">
                  <c:v>79.857863687376593</c:v>
                </c:pt>
                <c:pt idx="237">
                  <c:v>54.398279101295621</c:v>
                </c:pt>
                <c:pt idx="238">
                  <c:v>45.043842201509996</c:v>
                </c:pt>
                <c:pt idx="239">
                  <c:v>44.506075834254716</c:v>
                </c:pt>
                <c:pt idx="240">
                  <c:v>33.54194933972942</c:v>
                </c:pt>
                <c:pt idx="241">
                  <c:v>29.135370668373724</c:v>
                </c:pt>
                <c:pt idx="242">
                  <c:v>64.652664579206473</c:v>
                </c:pt>
                <c:pt idx="243">
                  <c:v>60.63048032081057</c:v>
                </c:pt>
                <c:pt idx="244">
                  <c:v>33.17286486883544</c:v>
                </c:pt>
                <c:pt idx="245">
                  <c:v>81.783460781753277</c:v>
                </c:pt>
                <c:pt idx="246">
                  <c:v>36.724542900715392</c:v>
                </c:pt>
                <c:pt idx="247">
                  <c:v>33.801793567610794</c:v>
                </c:pt>
                <c:pt idx="248">
                  <c:v>50.985067449858796</c:v>
                </c:pt>
                <c:pt idx="249">
                  <c:v>8.5299926443961347</c:v>
                </c:pt>
                <c:pt idx="250">
                  <c:v>32.15670996920786</c:v>
                </c:pt>
                <c:pt idx="251">
                  <c:v>42.550400521034447</c:v>
                </c:pt>
                <c:pt idx="252">
                  <c:v>23.601822048607453</c:v>
                </c:pt>
                <c:pt idx="253">
                  <c:v>52.868941600630514</c:v>
                </c:pt>
                <c:pt idx="254">
                  <c:v>35.656652323958262</c:v>
                </c:pt>
                <c:pt idx="255">
                  <c:v>31.687890999893938</c:v>
                </c:pt>
                <c:pt idx="256">
                  <c:v>37.15413729659322</c:v>
                </c:pt>
                <c:pt idx="257">
                  <c:v>47.769458592320738</c:v>
                </c:pt>
                <c:pt idx="258">
                  <c:v>36.035922656690822</c:v>
                </c:pt>
                <c:pt idx="259">
                  <c:v>37.355442294064794</c:v>
                </c:pt>
                <c:pt idx="260">
                  <c:v>57.453252697601187</c:v>
                </c:pt>
                <c:pt idx="261">
                  <c:v>48.67490697268628</c:v>
                </c:pt>
                <c:pt idx="262">
                  <c:v>27.263640459018067</c:v>
                </c:pt>
                <c:pt idx="263">
                  <c:v>47.117769192407067</c:v>
                </c:pt>
                <c:pt idx="264">
                  <c:v>42.428594688127426</c:v>
                </c:pt>
                <c:pt idx="265">
                  <c:v>26.153622648721843</c:v>
                </c:pt>
                <c:pt idx="266">
                  <c:v>35.02297310012333</c:v>
                </c:pt>
                <c:pt idx="267">
                  <c:v>36.304973252071491</c:v>
                </c:pt>
                <c:pt idx="268">
                  <c:v>36.584996151861063</c:v>
                </c:pt>
                <c:pt idx="269">
                  <c:v>23.524301749216043</c:v>
                </c:pt>
                <c:pt idx="270">
                  <c:v>6.1145571685050779</c:v>
                </c:pt>
                <c:pt idx="271">
                  <c:v>25.556329502464475</c:v>
                </c:pt>
                <c:pt idx="272">
                  <c:v>25.870446461060958</c:v>
                </c:pt>
                <c:pt idx="273">
                  <c:v>52.305083649074824</c:v>
                </c:pt>
                <c:pt idx="274">
                  <c:v>37.355081565417862</c:v>
                </c:pt>
                <c:pt idx="275">
                  <c:v>58.077020940871016</c:v>
                </c:pt>
                <c:pt idx="276">
                  <c:v>14.160403694734272</c:v>
                </c:pt>
                <c:pt idx="277">
                  <c:v>11.637231610968335</c:v>
                </c:pt>
                <c:pt idx="278">
                  <c:v>52.091651185511921</c:v>
                </c:pt>
                <c:pt idx="279">
                  <c:v>39.847667963308673</c:v>
                </c:pt>
                <c:pt idx="280">
                  <c:v>45.292629321194532</c:v>
                </c:pt>
                <c:pt idx="281">
                  <c:v>48.140089920119344</c:v>
                </c:pt>
                <c:pt idx="282">
                  <c:v>71.625406059910745</c:v>
                </c:pt>
                <c:pt idx="283">
                  <c:v>113.75676436927743</c:v>
                </c:pt>
                <c:pt idx="284">
                  <c:v>84.802700424388348</c:v>
                </c:pt>
                <c:pt idx="285">
                  <c:v>82.00930526350426</c:v>
                </c:pt>
                <c:pt idx="286">
                  <c:v>70.185179376527557</c:v>
                </c:pt>
                <c:pt idx="287">
                  <c:v>79.291936516288487</c:v>
                </c:pt>
                <c:pt idx="288">
                  <c:v>44.390216911741007</c:v>
                </c:pt>
                <c:pt idx="289">
                  <c:v>51.540216396116875</c:v>
                </c:pt>
                <c:pt idx="290">
                  <c:v>54.907985489618873</c:v>
                </c:pt>
                <c:pt idx="291">
                  <c:v>55.676026201138065</c:v>
                </c:pt>
                <c:pt idx="292">
                  <c:v>46.417714425215536</c:v>
                </c:pt>
                <c:pt idx="293">
                  <c:v>40.548035277111083</c:v>
                </c:pt>
                <c:pt idx="294">
                  <c:v>40.8968515319593</c:v>
                </c:pt>
                <c:pt idx="295">
                  <c:v>43.004636584335515</c:v>
                </c:pt>
                <c:pt idx="296">
                  <c:v>20.254096805878547</c:v>
                </c:pt>
                <c:pt idx="297">
                  <c:v>36.555905031739861</c:v>
                </c:pt>
                <c:pt idx="298">
                  <c:v>46.198777797392886</c:v>
                </c:pt>
                <c:pt idx="299">
                  <c:v>40.333843351077768</c:v>
                </c:pt>
                <c:pt idx="300">
                  <c:v>53.650617496873551</c:v>
                </c:pt>
                <c:pt idx="301">
                  <c:v>44.006313858916037</c:v>
                </c:pt>
                <c:pt idx="302">
                  <c:v>42.293502755602681</c:v>
                </c:pt>
                <c:pt idx="303">
                  <c:v>61.294455814915985</c:v>
                </c:pt>
              </c:numCache>
            </c:numRef>
          </c:val>
        </c:ser>
        <c:ser>
          <c:idx val="0"/>
          <c:order val="1"/>
          <c:tx>
            <c:v>Fine</c:v>
          </c:tx>
          <c:spPr>
            <a:solidFill>
              <a:srgbClr val="0070C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Gravimetria!$V$10:$V$316</c:f>
              <c:numCache>
                <c:formatCode>0.0</c:formatCode>
                <c:ptCount val="307"/>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8">
                  <c:v>290.85832508853127</c:v>
                </c:pt>
                <c:pt idx="39">
                  <c:v>340.20930324318692</c:v>
                </c:pt>
                <c:pt idx="43">
                  <c:v>176.80655253786543</c:v>
                </c:pt>
                <c:pt idx="44">
                  <c:v>422.80622426674302</c:v>
                </c:pt>
                <c:pt idx="46">
                  <c:v>132.66531062120774</c:v>
                </c:pt>
                <c:pt idx="47">
                  <c:v>237.30513513670681</c:v>
                </c:pt>
                <c:pt idx="48">
                  <c:v>740.83373309231001</c:v>
                </c:pt>
                <c:pt idx="49">
                  <c:v>454.19246959741628</c:v>
                </c:pt>
                <c:pt idx="50">
                  <c:v>521.30110962404171</c:v>
                </c:pt>
                <c:pt idx="51">
                  <c:v>571.48879845757153</c:v>
                </c:pt>
                <c:pt idx="52">
                  <c:v>547.75550356768292</c:v>
                </c:pt>
                <c:pt idx="53">
                  <c:v>666.29688776343801</c:v>
                </c:pt>
                <c:pt idx="54">
                  <c:v>684.32971820671605</c:v>
                </c:pt>
                <c:pt idx="55">
                  <c:v>529.76424061508362</c:v>
                </c:pt>
                <c:pt idx="56">
                  <c:v>225.80998690108527</c:v>
                </c:pt>
                <c:pt idx="57">
                  <c:v>162.73887882473673</c:v>
                </c:pt>
                <c:pt idx="58">
                  <c:v>627.55968875070687</c:v>
                </c:pt>
                <c:pt idx="59">
                  <c:v>158.97723904354578</c:v>
                </c:pt>
                <c:pt idx="62">
                  <c:v>147.65201779044364</c:v>
                </c:pt>
                <c:pt idx="63">
                  <c:v>93.514332610313048</c:v>
                </c:pt>
                <c:pt idx="64">
                  <c:v>545.33827142422035</c:v>
                </c:pt>
                <c:pt idx="65">
                  <c:v>156.60316940435015</c:v>
                </c:pt>
                <c:pt idx="66">
                  <c:v>204.05068497104804</c:v>
                </c:pt>
                <c:pt idx="67">
                  <c:v>190.51335297917663</c:v>
                </c:pt>
                <c:pt idx="68">
                  <c:v>293.88430132159846</c:v>
                </c:pt>
                <c:pt idx="69">
                  <c:v>665.71237668628817</c:v>
                </c:pt>
                <c:pt idx="70">
                  <c:v>192.89933598774277</c:v>
                </c:pt>
                <c:pt idx="71">
                  <c:v>128.14489390962697</c:v>
                </c:pt>
                <c:pt idx="72">
                  <c:v>103.94181092401766</c:v>
                </c:pt>
                <c:pt idx="73">
                  <c:v>207.83404563530246</c:v>
                </c:pt>
                <c:pt idx="74">
                  <c:v>93.830425633358715</c:v>
                </c:pt>
                <c:pt idx="75">
                  <c:v>154.80159004674957</c:v>
                </c:pt>
                <c:pt idx="76">
                  <c:v>40.586133283030037</c:v>
                </c:pt>
                <c:pt idx="77">
                  <c:v>95.570941221595845</c:v>
                </c:pt>
                <c:pt idx="78">
                  <c:v>123.65632020437377</c:v>
                </c:pt>
                <c:pt idx="79">
                  <c:v>327.88037813483817</c:v>
                </c:pt>
                <c:pt idx="80">
                  <c:v>185.07769823186649</c:v>
                </c:pt>
                <c:pt idx="81">
                  <c:v>48.243648712108502</c:v>
                </c:pt>
                <c:pt idx="82">
                  <c:v>63.297388127297758</c:v>
                </c:pt>
                <c:pt idx="83">
                  <c:v>56.199684064347117</c:v>
                </c:pt>
                <c:pt idx="84">
                  <c:v>60.824853794138619</c:v>
                </c:pt>
                <c:pt idx="85">
                  <c:v>72.76739311512479</c:v>
                </c:pt>
                <c:pt idx="86">
                  <c:v>94.556351940959871</c:v>
                </c:pt>
                <c:pt idx="87">
                  <c:v>57.811320804274096</c:v>
                </c:pt>
                <c:pt idx="88">
                  <c:v>20.555609410545145</c:v>
                </c:pt>
                <c:pt idx="89">
                  <c:v>45.386344489901703</c:v>
                </c:pt>
                <c:pt idx="90">
                  <c:v>21.931189838174777</c:v>
                </c:pt>
                <c:pt idx="91">
                  <c:v>114.2718652585344</c:v>
                </c:pt>
                <c:pt idx="92">
                  <c:v>27.541330210451541</c:v>
                </c:pt>
                <c:pt idx="93">
                  <c:v>45.05881196695411</c:v>
                </c:pt>
                <c:pt idx="94">
                  <c:v>53.802476481244589</c:v>
                </c:pt>
                <c:pt idx="95">
                  <c:v>55.993522427129655</c:v>
                </c:pt>
                <c:pt idx="96">
                  <c:v>75.697201398139029</c:v>
                </c:pt>
                <c:pt idx="97">
                  <c:v>28.555987176619787</c:v>
                </c:pt>
                <c:pt idx="98">
                  <c:v>192.46603604927319</c:v>
                </c:pt>
                <c:pt idx="99">
                  <c:v>248.09867901688318</c:v>
                </c:pt>
                <c:pt idx="100">
                  <c:v>41.489877780474224</c:v>
                </c:pt>
                <c:pt idx="101">
                  <c:v>49.99473714352704</c:v>
                </c:pt>
                <c:pt idx="102">
                  <c:v>100.70528425784073</c:v>
                </c:pt>
                <c:pt idx="103">
                  <c:v>41.3281613838884</c:v>
                </c:pt>
                <c:pt idx="104">
                  <c:v>119.30042486604898</c:v>
                </c:pt>
                <c:pt idx="105">
                  <c:v>46.472051201615159</c:v>
                </c:pt>
                <c:pt idx="106">
                  <c:v>24.796219896385686</c:v>
                </c:pt>
                <c:pt idx="107">
                  <c:v>47.253038055541857</c:v>
                </c:pt>
                <c:pt idx="108">
                  <c:v>36.785600945187561</c:v>
                </c:pt>
                <c:pt idx="109">
                  <c:v>48.140472888425471</c:v>
                </c:pt>
                <c:pt idx="110">
                  <c:v>35.424679902291913</c:v>
                </c:pt>
                <c:pt idx="111">
                  <c:v>58.833631022033053</c:v>
                </c:pt>
                <c:pt idx="112">
                  <c:v>103.39458557026921</c:v>
                </c:pt>
                <c:pt idx="113">
                  <c:v>70.899540750534982</c:v>
                </c:pt>
                <c:pt idx="114">
                  <c:v>138.48075171262505</c:v>
                </c:pt>
                <c:pt idx="115">
                  <c:v>106.0415448760354</c:v>
                </c:pt>
                <c:pt idx="116">
                  <c:v>191.02679208869509</c:v>
                </c:pt>
                <c:pt idx="117">
                  <c:v>165.97283240365874</c:v>
                </c:pt>
                <c:pt idx="118">
                  <c:v>366.48277852533312</c:v>
                </c:pt>
                <c:pt idx="119">
                  <c:v>165.26452911095461</c:v>
                </c:pt>
                <c:pt idx="121">
                  <c:v>205.71111588323251</c:v>
                </c:pt>
                <c:pt idx="122">
                  <c:v>206.235044821353</c:v>
                </c:pt>
                <c:pt idx="123">
                  <c:v>224.75838090438705</c:v>
                </c:pt>
                <c:pt idx="124">
                  <c:v>286.56808781192876</c:v>
                </c:pt>
                <c:pt idx="125">
                  <c:v>208.75169740750212</c:v>
                </c:pt>
                <c:pt idx="126">
                  <c:v>154.1948483224312</c:v>
                </c:pt>
                <c:pt idx="127">
                  <c:v>202.65576106360865</c:v>
                </c:pt>
                <c:pt idx="128">
                  <c:v>212.27639445774679</c:v>
                </c:pt>
                <c:pt idx="129">
                  <c:v>483.96728572538728</c:v>
                </c:pt>
                <c:pt idx="130">
                  <c:v>284.81837559160306</c:v>
                </c:pt>
                <c:pt idx="131">
                  <c:v>300.01069002179344</c:v>
                </c:pt>
                <c:pt idx="132">
                  <c:v>147.90511218675877</c:v>
                </c:pt>
                <c:pt idx="133">
                  <c:v>257.42926651962205</c:v>
                </c:pt>
                <c:pt idx="134">
                  <c:v>446.33295638525067</c:v>
                </c:pt>
                <c:pt idx="135">
                  <c:v>243.65644455696514</c:v>
                </c:pt>
                <c:pt idx="136">
                  <c:v>175.96765648400071</c:v>
                </c:pt>
                <c:pt idx="137">
                  <c:v>252.41403404155008</c:v>
                </c:pt>
                <c:pt idx="138">
                  <c:v>140.43786560240451</c:v>
                </c:pt>
                <c:pt idx="139">
                  <c:v>128.4966601720958</c:v>
                </c:pt>
                <c:pt idx="141">
                  <c:v>230.44526539441912</c:v>
                </c:pt>
                <c:pt idx="142">
                  <c:v>230.91162401788529</c:v>
                </c:pt>
                <c:pt idx="143">
                  <c:v>236.87072180698189</c:v>
                </c:pt>
                <c:pt idx="144">
                  <c:v>145.36205999659714</c:v>
                </c:pt>
                <c:pt idx="145">
                  <c:v>218.5327180740957</c:v>
                </c:pt>
                <c:pt idx="146">
                  <c:v>253.37612686173463</c:v>
                </c:pt>
                <c:pt idx="147">
                  <c:v>223.70229603235774</c:v>
                </c:pt>
                <c:pt idx="148">
                  <c:v>184.72420435666388</c:v>
                </c:pt>
                <c:pt idx="149">
                  <c:v>137.76311645114566</c:v>
                </c:pt>
                <c:pt idx="150">
                  <c:v>57.942583166244866</c:v>
                </c:pt>
                <c:pt idx="151">
                  <c:v>104.30489020732767</c:v>
                </c:pt>
                <c:pt idx="152">
                  <c:v>351.09937073564481</c:v>
                </c:pt>
                <c:pt idx="153">
                  <c:v>290.93939720097586</c:v>
                </c:pt>
                <c:pt idx="154">
                  <c:v>148.00134233657559</c:v>
                </c:pt>
                <c:pt idx="155">
                  <c:v>170.48713091569769</c:v>
                </c:pt>
                <c:pt idx="156">
                  <c:v>414.56036230293222</c:v>
                </c:pt>
                <c:pt idx="157">
                  <c:v>238.06887771575552</c:v>
                </c:pt>
                <c:pt idx="158">
                  <c:v>294.39969965679319</c:v>
                </c:pt>
                <c:pt idx="159">
                  <c:v>108.35502968694011</c:v>
                </c:pt>
                <c:pt idx="160">
                  <c:v>152.24882868259104</c:v>
                </c:pt>
                <c:pt idx="161">
                  <c:v>87.1327479154955</c:v>
                </c:pt>
                <c:pt idx="162">
                  <c:v>79.439659367381353</c:v>
                </c:pt>
                <c:pt idx="163">
                  <c:v>50.797447032559546</c:v>
                </c:pt>
                <c:pt idx="164">
                  <c:v>111.4592234094893</c:v>
                </c:pt>
                <c:pt idx="165">
                  <c:v>81.486281872050142</c:v>
                </c:pt>
                <c:pt idx="166">
                  <c:v>89.126145469184479</c:v>
                </c:pt>
                <c:pt idx="167">
                  <c:v>82.268984112316829</c:v>
                </c:pt>
                <c:pt idx="168">
                  <c:v>80.837778244152602</c:v>
                </c:pt>
                <c:pt idx="169">
                  <c:v>13.379267535670831</c:v>
                </c:pt>
                <c:pt idx="170">
                  <c:v>25.831982276309635</c:v>
                </c:pt>
                <c:pt idx="171">
                  <c:v>30.643779505153926</c:v>
                </c:pt>
                <c:pt idx="172">
                  <c:v>36.068977739118047</c:v>
                </c:pt>
                <c:pt idx="174">
                  <c:v>15.658803753435857</c:v>
                </c:pt>
                <c:pt idx="175">
                  <c:v>28.15248422135198</c:v>
                </c:pt>
                <c:pt idx="176">
                  <c:v>33.869170854726811</c:v>
                </c:pt>
                <c:pt idx="177">
                  <c:v>23.909384902587117</c:v>
                </c:pt>
                <c:pt idx="178">
                  <c:v>30.964734798356357</c:v>
                </c:pt>
                <c:pt idx="179">
                  <c:v>31.19077587758246</c:v>
                </c:pt>
                <c:pt idx="180">
                  <c:v>110.26666818134083</c:v>
                </c:pt>
                <c:pt idx="181">
                  <c:v>238.77533520151943</c:v>
                </c:pt>
                <c:pt idx="182">
                  <c:v>49.796471865478239</c:v>
                </c:pt>
                <c:pt idx="183">
                  <c:v>67.560232520010558</c:v>
                </c:pt>
                <c:pt idx="184">
                  <c:v>20.827512415325103</c:v>
                </c:pt>
                <c:pt idx="185">
                  <c:v>75.714771547164403</c:v>
                </c:pt>
                <c:pt idx="186">
                  <c:v>42.114502690281334</c:v>
                </c:pt>
                <c:pt idx="187">
                  <c:v>97.450342516708872</c:v>
                </c:pt>
                <c:pt idx="188">
                  <c:v>88.070542077484632</c:v>
                </c:pt>
                <c:pt idx="189">
                  <c:v>78.679558141041625</c:v>
                </c:pt>
                <c:pt idx="190">
                  <c:v>71.269469182703361</c:v>
                </c:pt>
                <c:pt idx="191">
                  <c:v>91.224169237669457</c:v>
                </c:pt>
                <c:pt idx="192">
                  <c:v>182.34438771626401</c:v>
                </c:pt>
                <c:pt idx="193">
                  <c:v>142.18134200964064</c:v>
                </c:pt>
                <c:pt idx="194">
                  <c:v>452.8058633580053</c:v>
                </c:pt>
                <c:pt idx="195">
                  <c:v>136.84962967042478</c:v>
                </c:pt>
                <c:pt idx="196">
                  <c:v>127.56292674096727</c:v>
                </c:pt>
                <c:pt idx="197">
                  <c:v>322.35385401248982</c:v>
                </c:pt>
                <c:pt idx="198">
                  <c:v>213.06901964185107</c:v>
                </c:pt>
                <c:pt idx="199">
                  <c:v>370.33240061802059</c:v>
                </c:pt>
                <c:pt idx="200">
                  <c:v>134.53686109812983</c:v>
                </c:pt>
                <c:pt idx="201">
                  <c:v>312.44057599280399</c:v>
                </c:pt>
                <c:pt idx="202">
                  <c:v>312.14571555420474</c:v>
                </c:pt>
                <c:pt idx="203">
                  <c:v>298.2221417915365</c:v>
                </c:pt>
                <c:pt idx="204">
                  <c:v>266.04167509159288</c:v>
                </c:pt>
                <c:pt idx="205">
                  <c:v>193.85866628226066</c:v>
                </c:pt>
                <c:pt idx="206">
                  <c:v>319.33151156677508</c:v>
                </c:pt>
                <c:pt idx="207">
                  <c:v>421.98835373084137</c:v>
                </c:pt>
                <c:pt idx="208">
                  <c:v>229.80399706746172</c:v>
                </c:pt>
                <c:pt idx="209">
                  <c:v>168.19173931409239</c:v>
                </c:pt>
                <c:pt idx="210">
                  <c:v>36.382926476873571</c:v>
                </c:pt>
                <c:pt idx="211">
                  <c:v>155.26600794156647</c:v>
                </c:pt>
                <c:pt idx="212">
                  <c:v>206.28103396783322</c:v>
                </c:pt>
                <c:pt idx="213">
                  <c:v>179.03154372047646</c:v>
                </c:pt>
                <c:pt idx="214">
                  <c:v>272.43595372660496</c:v>
                </c:pt>
                <c:pt idx="215">
                  <c:v>80.71345559786937</c:v>
                </c:pt>
                <c:pt idx="216">
                  <c:v>50.961927173357708</c:v>
                </c:pt>
                <c:pt idx="217">
                  <c:v>102.75190012747905</c:v>
                </c:pt>
                <c:pt idx="218">
                  <c:v>163.56404008532189</c:v>
                </c:pt>
                <c:pt idx="219">
                  <c:v>59.664351343807596</c:v>
                </c:pt>
                <c:pt idx="220">
                  <c:v>83.493868452507769</c:v>
                </c:pt>
                <c:pt idx="221">
                  <c:v>25.838977815349239</c:v>
                </c:pt>
                <c:pt idx="222">
                  <c:v>66.805903639745694</c:v>
                </c:pt>
                <c:pt idx="223">
                  <c:v>97.690183304873685</c:v>
                </c:pt>
                <c:pt idx="224">
                  <c:v>98.166852962230735</c:v>
                </c:pt>
                <c:pt idx="225">
                  <c:v>60.232033047648287</c:v>
                </c:pt>
                <c:pt idx="226">
                  <c:v>133.14561511404025</c:v>
                </c:pt>
                <c:pt idx="227">
                  <c:v>79.169471611097876</c:v>
                </c:pt>
                <c:pt idx="228">
                  <c:v>39.543976650747574</c:v>
                </c:pt>
                <c:pt idx="229">
                  <c:v>31.076834135723892</c:v>
                </c:pt>
                <c:pt idx="230">
                  <c:v>25.633433514298837</c:v>
                </c:pt>
                <c:pt idx="231">
                  <c:v>53.803412493548777</c:v>
                </c:pt>
                <c:pt idx="232">
                  <c:v>26.845947424803317</c:v>
                </c:pt>
                <c:pt idx="233">
                  <c:v>100.51686176704223</c:v>
                </c:pt>
                <c:pt idx="234">
                  <c:v>50.727448851326109</c:v>
                </c:pt>
                <c:pt idx="235">
                  <c:v>53.599521291372767</c:v>
                </c:pt>
                <c:pt idx="236">
                  <c:v>213.52582027953738</c:v>
                </c:pt>
                <c:pt idx="237">
                  <c:v>65.410314779281848</c:v>
                </c:pt>
                <c:pt idx="238">
                  <c:v>7.2882411166810215</c:v>
                </c:pt>
                <c:pt idx="239">
                  <c:v>20.299014500148139</c:v>
                </c:pt>
                <c:pt idx="240">
                  <c:v>17.273598231652397</c:v>
                </c:pt>
                <c:pt idx="241">
                  <c:v>-9.7320734245926124E-12</c:v>
                </c:pt>
                <c:pt idx="242">
                  <c:v>87.013344778558945</c:v>
                </c:pt>
                <c:pt idx="243">
                  <c:v>72.541470673442205</c:v>
                </c:pt>
                <c:pt idx="244">
                  <c:v>24.345185716488711</c:v>
                </c:pt>
                <c:pt idx="245">
                  <c:v>35.392716266420685</c:v>
                </c:pt>
                <c:pt idx="246">
                  <c:v>34.194606398055647</c:v>
                </c:pt>
                <c:pt idx="247">
                  <c:v>16.079761235354425</c:v>
                </c:pt>
                <c:pt idx="248">
                  <c:v>186.06316225363338</c:v>
                </c:pt>
                <c:pt idx="249">
                  <c:v>12.228868312847586</c:v>
                </c:pt>
                <c:pt idx="250">
                  <c:v>36.721779013101532</c:v>
                </c:pt>
                <c:pt idx="251">
                  <c:v>81.935629016766825</c:v>
                </c:pt>
                <c:pt idx="252">
                  <c:v>17.104340606943826</c:v>
                </c:pt>
                <c:pt idx="253">
                  <c:v>248.26737731483067</c:v>
                </c:pt>
                <c:pt idx="254">
                  <c:v>104.06926339658365</c:v>
                </c:pt>
                <c:pt idx="255">
                  <c:v>146.43572714354866</c:v>
                </c:pt>
                <c:pt idx="256">
                  <c:v>148.11262484908053</c:v>
                </c:pt>
                <c:pt idx="257">
                  <c:v>96.765816350274392</c:v>
                </c:pt>
                <c:pt idx="258">
                  <c:v>117.7234163369603</c:v>
                </c:pt>
                <c:pt idx="259">
                  <c:v>171.59185744911858</c:v>
                </c:pt>
                <c:pt idx="260">
                  <c:v>198.99125871337489</c:v>
                </c:pt>
                <c:pt idx="261">
                  <c:v>159.06119305534375</c:v>
                </c:pt>
                <c:pt idx="262">
                  <c:v>84.158337373893517</c:v>
                </c:pt>
                <c:pt idx="263">
                  <c:v>231.20014158093556</c:v>
                </c:pt>
                <c:pt idx="264">
                  <c:v>267.04634150017165</c:v>
                </c:pt>
                <c:pt idx="265">
                  <c:v>309.85610964167779</c:v>
                </c:pt>
                <c:pt idx="266">
                  <c:v>250.13704672993944</c:v>
                </c:pt>
                <c:pt idx="267">
                  <c:v>328.52412215447498</c:v>
                </c:pt>
                <c:pt idx="268">
                  <c:v>314.86235988688236</c:v>
                </c:pt>
                <c:pt idx="269">
                  <c:v>312.76453405965225</c:v>
                </c:pt>
                <c:pt idx="270">
                  <c:v>106.11238530746714</c:v>
                </c:pt>
                <c:pt idx="271">
                  <c:v>385.77567425928095</c:v>
                </c:pt>
                <c:pt idx="272">
                  <c:v>252.39443261932905</c:v>
                </c:pt>
                <c:pt idx="273">
                  <c:v>79.860313046819968</c:v>
                </c:pt>
                <c:pt idx="274">
                  <c:v>222.82287129841637</c:v>
                </c:pt>
                <c:pt idx="275">
                  <c:v>163.45836655885967</c:v>
                </c:pt>
                <c:pt idx="276">
                  <c:v>55.509524958426979</c:v>
                </c:pt>
                <c:pt idx="277">
                  <c:v>67.700863200284687</c:v>
                </c:pt>
                <c:pt idx="278">
                  <c:v>161.12157116925769</c:v>
                </c:pt>
                <c:pt idx="279">
                  <c:v>250.72147180964856</c:v>
                </c:pt>
                <c:pt idx="280">
                  <c:v>504.13640067695138</c:v>
                </c:pt>
                <c:pt idx="281">
                  <c:v>262.66352573239942</c:v>
                </c:pt>
                <c:pt idx="282">
                  <c:v>178.55478261710749</c:v>
                </c:pt>
                <c:pt idx="283">
                  <c:v>341.08095004519964</c:v>
                </c:pt>
                <c:pt idx="284">
                  <c:v>172.90761164248821</c:v>
                </c:pt>
                <c:pt idx="285">
                  <c:v>166.17264249674153</c:v>
                </c:pt>
                <c:pt idx="286">
                  <c:v>235.50755670074133</c:v>
                </c:pt>
                <c:pt idx="287">
                  <c:v>296.50585781793365</c:v>
                </c:pt>
                <c:pt idx="288">
                  <c:v>63.11863562390711</c:v>
                </c:pt>
                <c:pt idx="289">
                  <c:v>54.586370403308372</c:v>
                </c:pt>
                <c:pt idx="290">
                  <c:v>67.560686818379494</c:v>
                </c:pt>
                <c:pt idx="291">
                  <c:v>89.454243359450643</c:v>
                </c:pt>
                <c:pt idx="292">
                  <c:v>78.141713456585393</c:v>
                </c:pt>
                <c:pt idx="293">
                  <c:v>85.169778341904546</c:v>
                </c:pt>
                <c:pt idx="294">
                  <c:v>40.8968515319593</c:v>
                </c:pt>
                <c:pt idx="295">
                  <c:v>106.75097979712262</c:v>
                </c:pt>
                <c:pt idx="296">
                  <c:v>53.851949177091271</c:v>
                </c:pt>
                <c:pt idx="297">
                  <c:v>74.410513937133331</c:v>
                </c:pt>
                <c:pt idx="298">
                  <c:v>99.751947857598566</c:v>
                </c:pt>
                <c:pt idx="299">
                  <c:v>74.639459241767455</c:v>
                </c:pt>
                <c:pt idx="300">
                  <c:v>155.25799602972529</c:v>
                </c:pt>
                <c:pt idx="301">
                  <c:v>123.14603410418742</c:v>
                </c:pt>
                <c:pt idx="302">
                  <c:v>193.57162452697861</c:v>
                </c:pt>
                <c:pt idx="303">
                  <c:v>165.87590439282991</c:v>
                </c:pt>
              </c:numCache>
            </c:numRef>
          </c:val>
        </c:ser>
        <c:dLbls>
          <c:showLegendKey val="0"/>
          <c:showVal val="0"/>
          <c:showCatName val="0"/>
          <c:showSerName val="0"/>
          <c:showPercent val="0"/>
          <c:showBubbleSize val="0"/>
        </c:dLbls>
        <c:gapWidth val="0"/>
        <c:overlap val="100"/>
        <c:axId val="84621568"/>
        <c:axId val="84623360"/>
      </c:barChart>
      <c:catAx>
        <c:axId val="84621568"/>
        <c:scaling>
          <c:orientation val="minMax"/>
        </c:scaling>
        <c:delete val="0"/>
        <c:axPos val="b"/>
        <c:numFmt formatCode="[$-409]d\-mmm\-yy;@" sourceLinked="0"/>
        <c:majorTickMark val="out"/>
        <c:minorTickMark val="none"/>
        <c:tickLblPos val="nextTo"/>
        <c:spPr>
          <a:ln w="3175">
            <a:solidFill>
              <a:srgbClr val="000000"/>
            </a:solidFill>
            <a:prstDash val="solid"/>
          </a:ln>
        </c:spPr>
        <c:txPr>
          <a:bodyPr rot="-2700000" vert="horz"/>
          <a:lstStyle/>
          <a:p>
            <a:pPr>
              <a:defRPr sz="975" b="1" i="0" u="none" strike="noStrike" baseline="0">
                <a:solidFill>
                  <a:srgbClr val="000000"/>
                </a:solidFill>
                <a:latin typeface="Arial"/>
                <a:ea typeface="Arial"/>
                <a:cs typeface="Arial"/>
              </a:defRPr>
            </a:pPr>
            <a:endParaRPr lang="en-US"/>
          </a:p>
        </c:txPr>
        <c:crossAx val="84623360"/>
        <c:crosses val="autoZero"/>
        <c:auto val="0"/>
        <c:lblAlgn val="ctr"/>
        <c:lblOffset val="100"/>
        <c:tickLblSkip val="10"/>
        <c:tickMarkSkip val="1"/>
        <c:noMultiLvlLbl val="0"/>
      </c:catAx>
      <c:valAx>
        <c:axId val="84623360"/>
        <c:scaling>
          <c:orientation val="minMax"/>
          <c:max val="1000"/>
          <c:min val="0"/>
        </c:scaling>
        <c:delete val="0"/>
        <c:axPos val="l"/>
        <c:majorGridlines>
          <c:spPr>
            <a:ln>
              <a:prstDash val="sysDot"/>
            </a:ln>
          </c:spPr>
        </c:majorGridlines>
        <c:title>
          <c:tx>
            <c:rich>
              <a:bodyPr/>
              <a:lstStyle/>
              <a:p>
                <a:pPr>
                  <a:defRPr sz="1600" b="1" i="0" u="none" strike="noStrike" baseline="0">
                    <a:solidFill>
                      <a:srgbClr val="000000"/>
                    </a:solidFill>
                    <a:latin typeface="Arial"/>
                    <a:ea typeface="Arial"/>
                    <a:cs typeface="Arial"/>
                  </a:defRPr>
                </a:pPr>
                <a:r>
                  <a:rPr lang="en-US" sz="1600" b="1" i="0" u="none" strike="noStrike" baseline="0">
                    <a:solidFill>
                      <a:srgbClr val="000000"/>
                    </a:solidFill>
                    <a:latin typeface="Arial"/>
                    <a:cs typeface="Arial"/>
                  </a:rPr>
                  <a:t>BC Concentration (ng/m</a:t>
                </a:r>
                <a:r>
                  <a:rPr lang="en-US" sz="1600" b="1" i="0" u="none" strike="noStrike" baseline="30000">
                    <a:solidFill>
                      <a:srgbClr val="000000"/>
                    </a:solidFill>
                    <a:latin typeface="Arial"/>
                    <a:cs typeface="Arial"/>
                  </a:rPr>
                  <a:t>3</a:t>
                </a:r>
                <a:r>
                  <a:rPr lang="en-US" sz="1600" b="1" i="0" u="none" strike="noStrike" baseline="0">
                    <a:solidFill>
                      <a:srgbClr val="000000"/>
                    </a:solidFill>
                    <a:latin typeface="Arial"/>
                    <a:cs typeface="Arial"/>
                  </a:rPr>
                  <a:t>)</a:t>
                </a:r>
              </a:p>
            </c:rich>
          </c:tx>
          <c:layout>
            <c:manualLayout>
              <c:xMode val="edge"/>
              <c:yMode val="edge"/>
              <c:x val="1.4021350696547627E-2"/>
              <c:y val="0.18110094728724946"/>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84621568"/>
        <c:crosses val="autoZero"/>
        <c:crossBetween val="between"/>
        <c:majorUnit val="200"/>
      </c:valAx>
      <c:spPr>
        <a:noFill/>
        <a:ln w="38100">
          <a:solidFill>
            <a:schemeClr val="tx1"/>
          </a:solidFill>
          <a:prstDash val="solid"/>
        </a:ln>
      </c:spPr>
    </c:plotArea>
    <c:legend>
      <c:legendPos val="r"/>
      <c:layout>
        <c:manualLayout>
          <c:xMode val="edge"/>
          <c:yMode val="edge"/>
          <c:x val="0.70866611144760749"/>
          <c:y val="0.17031927612821984"/>
          <c:w val="0.18823721359154444"/>
          <c:h val="8.0266004485288395E-2"/>
        </c:manualLayout>
      </c:layout>
      <c:overlay val="0"/>
      <c:spPr>
        <a:noFill/>
        <a:ln w="3175">
          <a:solidFill>
            <a:srgbClr val="000000"/>
          </a:solidFill>
          <a:prstDash val="solid"/>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5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25" b="1" i="0" u="none" strike="noStrike" baseline="0">
                <a:solidFill>
                  <a:srgbClr val="000000"/>
                </a:solidFill>
                <a:latin typeface="Arial"/>
                <a:ea typeface="Arial"/>
                <a:cs typeface="Arial"/>
              </a:defRPr>
            </a:pPr>
            <a:r>
              <a:rPr lang="en-US" dirty="0"/>
              <a:t>Manaus SFU - Fine and coarse </a:t>
            </a:r>
            <a:r>
              <a:rPr lang="en-US" dirty="0" smtClean="0"/>
              <a:t>aerosol concentration 2008-2012</a:t>
            </a:r>
            <a:endParaRPr lang="en-US" dirty="0"/>
          </a:p>
        </c:rich>
      </c:tx>
      <c:layout>
        <c:manualLayout>
          <c:xMode val="edge"/>
          <c:yMode val="edge"/>
          <c:x val="0.16076324844203102"/>
          <c:y val="1.4480589390133206E-2"/>
        </c:manualLayout>
      </c:layout>
      <c:overlay val="0"/>
      <c:spPr>
        <a:noFill/>
        <a:ln w="25400">
          <a:noFill/>
        </a:ln>
      </c:spPr>
    </c:title>
    <c:autoTitleDeleted val="0"/>
    <c:plotArea>
      <c:layout>
        <c:manualLayout>
          <c:layoutTarget val="inner"/>
          <c:xMode val="edge"/>
          <c:yMode val="edge"/>
          <c:x val="8.8897840721704952E-2"/>
          <c:y val="0.10221415352571547"/>
          <c:w val="0.88805903860209967"/>
          <c:h val="0.69874817926579558"/>
        </c:manualLayout>
      </c:layout>
      <c:barChart>
        <c:barDir val="col"/>
        <c:grouping val="stacked"/>
        <c:varyColors val="0"/>
        <c:ser>
          <c:idx val="0"/>
          <c:order val="0"/>
          <c:tx>
            <c:v>Fine</c:v>
          </c:tx>
          <c:spPr>
            <a:solidFill>
              <a:srgbClr val="0000FF"/>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Gravimetria!$S$10:$S$316</c:f>
              <c:numCache>
                <c:formatCode>0.000</c:formatCode>
                <c:ptCount val="307"/>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8">
                  <c:v>5.2809785634213648</c:v>
                </c:pt>
                <c:pt idx="39">
                  <c:v>6.5784237066727185</c:v>
                </c:pt>
                <c:pt idx="43">
                  <c:v>4.5551735037980849</c:v>
                </c:pt>
                <c:pt idx="44">
                  <c:v>9.786814127029853</c:v>
                </c:pt>
                <c:pt idx="46">
                  <c:v>2.9451625958257406</c:v>
                </c:pt>
                <c:pt idx="47">
                  <c:v>2.8798116447518654</c:v>
                </c:pt>
                <c:pt idx="48">
                  <c:v>6.7807774645703462</c:v>
                </c:pt>
                <c:pt idx="49">
                  <c:v>4.9579592224832369</c:v>
                </c:pt>
                <c:pt idx="50">
                  <c:v>6.4990974679277791</c:v>
                </c:pt>
                <c:pt idx="51">
                  <c:v>8.2119991622250996</c:v>
                </c:pt>
                <c:pt idx="52">
                  <c:v>9.1948301274953863</c:v>
                </c:pt>
                <c:pt idx="53">
                  <c:v>7.9758139104234029</c:v>
                </c:pt>
                <c:pt idx="54">
                  <c:v>7.777424258493328</c:v>
                </c:pt>
                <c:pt idx="55">
                  <c:v>6.3571951567516258</c:v>
                </c:pt>
                <c:pt idx="56">
                  <c:v>3.5320064613363296</c:v>
                </c:pt>
                <c:pt idx="57">
                  <c:v>2.6707023947298589</c:v>
                </c:pt>
                <c:pt idx="58">
                  <c:v>7.3891902571916344</c:v>
                </c:pt>
                <c:pt idx="59">
                  <c:v>2.0492231684757467</c:v>
                </c:pt>
                <c:pt idx="62">
                  <c:v>2.1308212314167112</c:v>
                </c:pt>
                <c:pt idx="63">
                  <c:v>1.3439442904077379</c:v>
                </c:pt>
                <c:pt idx="64">
                  <c:v>7.9120511118504417</c:v>
                </c:pt>
                <c:pt idx="65">
                  <c:v>2.5015888998246223</c:v>
                </c:pt>
                <c:pt idx="66">
                  <c:v>3.6919479851968267</c:v>
                </c:pt>
                <c:pt idx="67">
                  <c:v>2.503220810776551</c:v>
                </c:pt>
                <c:pt idx="68">
                  <c:v>4.6994585914817355</c:v>
                </c:pt>
                <c:pt idx="69">
                  <c:v>10.577205135727427</c:v>
                </c:pt>
                <c:pt idx="70">
                  <c:v>2.89642581054978</c:v>
                </c:pt>
                <c:pt idx="71">
                  <c:v>2.0245193265009993</c:v>
                </c:pt>
                <c:pt idx="72">
                  <c:v>1.3691156266065865</c:v>
                </c:pt>
                <c:pt idx="73">
                  <c:v>2.7208385154717547</c:v>
                </c:pt>
                <c:pt idx="74">
                  <c:v>1.2499046125427196</c:v>
                </c:pt>
                <c:pt idx="75">
                  <c:v>1.9907869036481924</c:v>
                </c:pt>
                <c:pt idx="76">
                  <c:v>0.87767663723975908</c:v>
                </c:pt>
                <c:pt idx="77">
                  <c:v>1.0431421962237311</c:v>
                </c:pt>
                <c:pt idx="78">
                  <c:v>1.000300090026998</c:v>
                </c:pt>
                <c:pt idx="79">
                  <c:v>2.4229102006615215</c:v>
                </c:pt>
                <c:pt idx="80">
                  <c:v>1.6396308617059441</c:v>
                </c:pt>
                <c:pt idx="81">
                  <c:v>0.83359485904437858</c:v>
                </c:pt>
                <c:pt idx="82">
                  <c:v>1.1194496406092413</c:v>
                </c:pt>
                <c:pt idx="83">
                  <c:v>0.63695784172491066</c:v>
                </c:pt>
                <c:pt idx="84">
                  <c:v>0.73278862712051496</c:v>
                </c:pt>
                <c:pt idx="85">
                  <c:v>0.72609824646699628</c:v>
                </c:pt>
                <c:pt idx="86">
                  <c:v>1.2873322911281904</c:v>
                </c:pt>
                <c:pt idx="87">
                  <c:v>0.73883100028337267</c:v>
                </c:pt>
                <c:pt idx="88">
                  <c:v>0.28556316051905228</c:v>
                </c:pt>
                <c:pt idx="89">
                  <c:v>0.75691432949046444</c:v>
                </c:pt>
                <c:pt idx="90">
                  <c:v>0.34953682621369264</c:v>
                </c:pt>
                <c:pt idx="91">
                  <c:v>1.7360804083326342</c:v>
                </c:pt>
                <c:pt idx="92">
                  <c:v>0.44308828925476934</c:v>
                </c:pt>
                <c:pt idx="93">
                  <c:v>0.69536364810228612</c:v>
                </c:pt>
                <c:pt idx="94">
                  <c:v>0.77540695057025932</c:v>
                </c:pt>
                <c:pt idx="95">
                  <c:v>1.2935875093693976</c:v>
                </c:pt>
                <c:pt idx="96">
                  <c:v>1.684059162132312</c:v>
                </c:pt>
                <c:pt idx="97">
                  <c:v>0.59587441290910881</c:v>
                </c:pt>
                <c:pt idx="98">
                  <c:v>2.4016035322046103</c:v>
                </c:pt>
                <c:pt idx="99">
                  <c:v>2.8185930784648421</c:v>
                </c:pt>
                <c:pt idx="100">
                  <c:v>0.84518022078113342</c:v>
                </c:pt>
                <c:pt idx="101">
                  <c:v>1.1137948674778206</c:v>
                </c:pt>
                <c:pt idx="102">
                  <c:v>3.1358687892153165</c:v>
                </c:pt>
                <c:pt idx="103">
                  <c:v>1.0140320043755893</c:v>
                </c:pt>
                <c:pt idx="104">
                  <c:v>1.6669686401054431</c:v>
                </c:pt>
                <c:pt idx="105">
                  <c:v>0.89714285714285713</c:v>
                </c:pt>
                <c:pt idx="106">
                  <c:v>0.70814814814814808</c:v>
                </c:pt>
                <c:pt idx="107">
                  <c:v>1.0884615384615386</c:v>
                </c:pt>
                <c:pt idx="108">
                  <c:v>1.3362637362637362</c:v>
                </c:pt>
                <c:pt idx="109">
                  <c:v>0.71878787878787875</c:v>
                </c:pt>
                <c:pt idx="110">
                  <c:v>1.0113207547169811</c:v>
                </c:pt>
                <c:pt idx="111">
                  <c:v>1.2391147561877294</c:v>
                </c:pt>
                <c:pt idx="112">
                  <c:v>1.6176943226258031</c:v>
                </c:pt>
                <c:pt idx="113">
                  <c:v>1.3505411570182615</c:v>
                </c:pt>
                <c:pt idx="114">
                  <c:v>2.1591360660091441</c:v>
                </c:pt>
                <c:pt idx="115">
                  <c:v>1.6473781789926412</c:v>
                </c:pt>
                <c:pt idx="116">
                  <c:v>2.2162598848946957</c:v>
                </c:pt>
                <c:pt idx="117">
                  <c:v>1.7773700553023912</c:v>
                </c:pt>
                <c:pt idx="118">
                  <c:v>3.7524724301938188</c:v>
                </c:pt>
                <c:pt idx="119">
                  <c:v>2.3304936431991021</c:v>
                </c:pt>
                <c:pt idx="121">
                  <c:v>2.9827148361119704</c:v>
                </c:pt>
                <c:pt idx="122">
                  <c:v>3.1985298393756856</c:v>
                </c:pt>
                <c:pt idx="123">
                  <c:v>2.7600775235377384</c:v>
                </c:pt>
                <c:pt idx="124">
                  <c:v>3.5240410728603688</c:v>
                </c:pt>
                <c:pt idx="125">
                  <c:v>2.2961186971040632</c:v>
                </c:pt>
                <c:pt idx="126">
                  <c:v>2.3273659542564076</c:v>
                </c:pt>
                <c:pt idx="127">
                  <c:v>3.1430420358726447</c:v>
                </c:pt>
                <c:pt idx="128">
                  <c:v>2.6580084668832415</c:v>
                </c:pt>
                <c:pt idx="129">
                  <c:v>4.4762221084770051</c:v>
                </c:pt>
                <c:pt idx="130">
                  <c:v>3.7110341415140393</c:v>
                </c:pt>
                <c:pt idx="131">
                  <c:v>5.928406960257024</c:v>
                </c:pt>
                <c:pt idx="132">
                  <c:v>1.9212607234448422</c:v>
                </c:pt>
                <c:pt idx="133">
                  <c:v>3.1245719494235584</c:v>
                </c:pt>
                <c:pt idx="134">
                  <c:v>6.5358808227487764</c:v>
                </c:pt>
                <c:pt idx="135">
                  <c:v>3.1989830656631772</c:v>
                </c:pt>
                <c:pt idx="136">
                  <c:v>3.0717119796246419</c:v>
                </c:pt>
                <c:pt idx="137">
                  <c:v>4.0369787251221112</c:v>
                </c:pt>
                <c:pt idx="138">
                  <c:v>2.3213400351442113</c:v>
                </c:pt>
                <c:pt idx="139">
                  <c:v>2.3771139374989403</c:v>
                </c:pt>
                <c:pt idx="141">
                  <c:v>4.6697474279231672</c:v>
                </c:pt>
                <c:pt idx="142">
                  <c:v>4.2446557916908016</c:v>
                </c:pt>
                <c:pt idx="143">
                  <c:v>4.5242231670705131</c:v>
                </c:pt>
                <c:pt idx="144">
                  <c:v>1.4303723816912335</c:v>
                </c:pt>
                <c:pt idx="145">
                  <c:v>2.4234693877551021</c:v>
                </c:pt>
                <c:pt idx="146">
                  <c:v>1.2501848864972989</c:v>
                </c:pt>
                <c:pt idx="147">
                  <c:v>1.3684987603420899</c:v>
                </c:pt>
                <c:pt idx="148">
                  <c:v>1.7986459102405001</c:v>
                </c:pt>
                <c:pt idx="149">
                  <c:v>1.3496459370398934</c:v>
                </c:pt>
                <c:pt idx="150">
                  <c:v>0.68508917120652424</c:v>
                </c:pt>
                <c:pt idx="151">
                  <c:v>0.75</c:v>
                </c:pt>
                <c:pt idx="152">
                  <c:v>2.3774361728312186</c:v>
                </c:pt>
                <c:pt idx="153">
                  <c:v>1.89503827509405</c:v>
                </c:pt>
                <c:pt idx="154">
                  <c:v>1.7833333333333334</c:v>
                </c:pt>
                <c:pt idx="155">
                  <c:v>1.6355322638022438</c:v>
                </c:pt>
                <c:pt idx="156">
                  <c:v>2.4065828777546074</c:v>
                </c:pt>
                <c:pt idx="157">
                  <c:v>1.5159236769139077</c:v>
                </c:pt>
                <c:pt idx="158">
                  <c:v>2.3184357541899443</c:v>
                </c:pt>
                <c:pt idx="159">
                  <c:v>1.2810998020921684</c:v>
                </c:pt>
                <c:pt idx="160">
                  <c:v>1.3802395209580838</c:v>
                </c:pt>
                <c:pt idx="161">
                  <c:v>0.92680535555623633</c:v>
                </c:pt>
                <c:pt idx="162">
                  <c:v>0.94637223974763396</c:v>
                </c:pt>
                <c:pt idx="163">
                  <c:v>0.72522859740120849</c:v>
                </c:pt>
                <c:pt idx="164">
                  <c:v>1.6829620131431318</c:v>
                </c:pt>
                <c:pt idx="165">
                  <c:v>1.5832972384486614</c:v>
                </c:pt>
                <c:pt idx="166">
                  <c:v>1.4226220752797558</c:v>
                </c:pt>
                <c:pt idx="167">
                  <c:v>1.5880277662915814</c:v>
                </c:pt>
                <c:pt idx="168">
                  <c:v>3.032404349931757</c:v>
                </c:pt>
                <c:pt idx="169">
                  <c:v>0.38216150547496641</c:v>
                </c:pt>
                <c:pt idx="170">
                  <c:v>0.70593962999026294</c:v>
                </c:pt>
                <c:pt idx="171">
                  <c:v>0.63387504698320074</c:v>
                </c:pt>
                <c:pt idx="172">
                  <c:v>0.39328506163261784</c:v>
                </c:pt>
                <c:pt idx="174">
                  <c:v>0.38135952315935179</c:v>
                </c:pt>
                <c:pt idx="175">
                  <c:v>0.33501677362893817</c:v>
                </c:pt>
                <c:pt idx="176">
                  <c:v>0.59466019417475735</c:v>
                </c:pt>
                <c:pt idx="177">
                  <c:v>0.52650580660689572</c:v>
                </c:pt>
                <c:pt idx="178">
                  <c:v>0.56142383180656541</c:v>
                </c:pt>
                <c:pt idx="179">
                  <c:v>0.63960350762271434</c:v>
                </c:pt>
                <c:pt idx="180">
                  <c:v>1.2822350711202435</c:v>
                </c:pt>
                <c:pt idx="181">
                  <c:v>2.6974755700325734</c:v>
                </c:pt>
                <c:pt idx="182">
                  <c:v>1.2438682550805886</c:v>
                </c:pt>
                <c:pt idx="183">
                  <c:v>1.0937825530521743</c:v>
                </c:pt>
                <c:pt idx="184">
                  <c:v>0.52392874569058612</c:v>
                </c:pt>
                <c:pt idx="185">
                  <c:v>1.1076411026702255</c:v>
                </c:pt>
                <c:pt idx="186">
                  <c:v>0.91223429682271584</c:v>
                </c:pt>
                <c:pt idx="187">
                  <c:v>0.95752946454952337</c:v>
                </c:pt>
                <c:pt idx="188">
                  <c:v>1.0038543713294896</c:v>
                </c:pt>
                <c:pt idx="189">
                  <c:v>1.2590341220335388</c:v>
                </c:pt>
                <c:pt idx="190">
                  <c:v>1.1875</c:v>
                </c:pt>
                <c:pt idx="191">
                  <c:v>1.0835176387745589</c:v>
                </c:pt>
                <c:pt idx="192">
                  <c:v>1.7965102519417371</c:v>
                </c:pt>
                <c:pt idx="193">
                  <c:v>1.688034188034188</c:v>
                </c:pt>
                <c:pt idx="194">
                  <c:v>5.0763378399218633</c:v>
                </c:pt>
                <c:pt idx="195">
                  <c:v>1.4775594297537256</c:v>
                </c:pt>
                <c:pt idx="196">
                  <c:v>1.7070484581497798</c:v>
                </c:pt>
                <c:pt idx="197">
                  <c:v>3.2081410585085171</c:v>
                </c:pt>
                <c:pt idx="198">
                  <c:v>2.181309880313989</c:v>
                </c:pt>
                <c:pt idx="199">
                  <c:v>5.2078098301336819</c:v>
                </c:pt>
                <c:pt idx="200">
                  <c:v>1.5583022478207929</c:v>
                </c:pt>
                <c:pt idx="201">
                  <c:v>4.3042684476901387</c:v>
                </c:pt>
                <c:pt idx="202">
                  <c:v>3.6400753183318106</c:v>
                </c:pt>
                <c:pt idx="203">
                  <c:v>4.1179266730045878</c:v>
                </c:pt>
                <c:pt idx="204">
                  <c:v>3.7553228894011017</c:v>
                </c:pt>
                <c:pt idx="205">
                  <c:v>2.0941585812602503</c:v>
                </c:pt>
                <c:pt idx="206">
                  <c:v>4.2413793103448274</c:v>
                </c:pt>
                <c:pt idx="207">
                  <c:v>5.014078655834564</c:v>
                </c:pt>
                <c:pt idx="208">
                  <c:v>2.4677965331576437</c:v>
                </c:pt>
                <c:pt idx="209">
                  <c:v>2.2652699466329742</c:v>
                </c:pt>
                <c:pt idx="210">
                  <c:v>1.4383164448785251</c:v>
                </c:pt>
                <c:pt idx="211">
                  <c:v>3.0329187659279615</c:v>
                </c:pt>
                <c:pt idx="212">
                  <c:v>5.1714563376370952</c:v>
                </c:pt>
                <c:pt idx="213">
                  <c:v>3.3725509340623576</c:v>
                </c:pt>
                <c:pt idx="214">
                  <c:v>4.9263479710950531</c:v>
                </c:pt>
                <c:pt idx="215">
                  <c:v>1.4018691588785048</c:v>
                </c:pt>
                <c:pt idx="216">
                  <c:v>1.2308012965638184</c:v>
                </c:pt>
                <c:pt idx="217">
                  <c:v>1.8656393010678129</c:v>
                </c:pt>
                <c:pt idx="218">
                  <c:v>2.9966107299330411</c:v>
                </c:pt>
                <c:pt idx="219">
                  <c:v>1.5221543814169254</c:v>
                </c:pt>
                <c:pt idx="220">
                  <c:v>1.6590566667050042</c:v>
                </c:pt>
                <c:pt idx="221">
                  <c:v>0.60788754913063747</c:v>
                </c:pt>
                <c:pt idx="222">
                  <c:v>0.68234711945133875</c:v>
                </c:pt>
                <c:pt idx="223">
                  <c:v>1.1152740625051922</c:v>
                </c:pt>
                <c:pt idx="224">
                  <c:v>1.033724340175953</c:v>
                </c:pt>
                <c:pt idx="225">
                  <c:v>0.74058957513198953</c:v>
                </c:pt>
                <c:pt idx="226">
                  <c:v>1.2964445576622148</c:v>
                </c:pt>
                <c:pt idx="227">
                  <c:v>1.2039975502477591</c:v>
                </c:pt>
                <c:pt idx="228">
                  <c:v>1.1538336529398381</c:v>
                </c:pt>
                <c:pt idx="229">
                  <c:v>1.1178085293035627</c:v>
                </c:pt>
                <c:pt idx="230">
                  <c:v>0.38883054203779271</c:v>
                </c:pt>
                <c:pt idx="231">
                  <c:v>0.62549906840564284</c:v>
                </c:pt>
                <c:pt idx="232">
                  <c:v>0.42369101775042367</c:v>
                </c:pt>
                <c:pt idx="233">
                  <c:v>0.55639858371269602</c:v>
                </c:pt>
                <c:pt idx="234">
                  <c:v>0.78637109827916751</c:v>
                </c:pt>
                <c:pt idx="235">
                  <c:v>1.062291784524483</c:v>
                </c:pt>
                <c:pt idx="236">
                  <c:v>1.658346440538877</c:v>
                </c:pt>
                <c:pt idx="237">
                  <c:v>1.0526047182209066</c:v>
                </c:pt>
                <c:pt idx="238">
                  <c:v>0.87136125992383662</c:v>
                </c:pt>
                <c:pt idx="239">
                  <c:v>1.6095890410958904</c:v>
                </c:pt>
                <c:pt idx="240">
                  <c:v>0.97985502360080912</c:v>
                </c:pt>
                <c:pt idx="241">
                  <c:v>0.45180006658106242</c:v>
                </c:pt>
                <c:pt idx="242">
                  <c:v>1.7818056836887901</c:v>
                </c:pt>
                <c:pt idx="243">
                  <c:v>1.4300142529473396</c:v>
                </c:pt>
                <c:pt idx="244">
                  <c:v>1.0941147049016338</c:v>
                </c:pt>
                <c:pt idx="245">
                  <c:v>2.7114967462039048</c:v>
                </c:pt>
                <c:pt idx="246">
                  <c:v>1.0261717653662643</c:v>
                </c:pt>
                <c:pt idx="247">
                  <c:v>0.80404099960541875</c:v>
                </c:pt>
                <c:pt idx="248">
                  <c:v>3.430486118498032</c:v>
                </c:pt>
                <c:pt idx="249">
                  <c:v>0.45757146189596082</c:v>
                </c:pt>
                <c:pt idx="250">
                  <c:v>0.82127155065948731</c:v>
                </c:pt>
                <c:pt idx="251">
                  <c:v>1.220842641176165</c:v>
                </c:pt>
                <c:pt idx="252">
                  <c:v>0.70754716981132071</c:v>
                </c:pt>
                <c:pt idx="253">
                  <c:v>0.85885263280514279</c:v>
                </c:pt>
                <c:pt idx="254">
                  <c:v>1.652496241381098</c:v>
                </c:pt>
                <c:pt idx="255">
                  <c:v>2.4000405926527297</c:v>
                </c:pt>
                <c:pt idx="256">
                  <c:v>2.3348009224846096</c:v>
                </c:pt>
                <c:pt idx="257">
                  <c:v>2.2230159121138975</c:v>
                </c:pt>
                <c:pt idx="258">
                  <c:v>2.3577640340276296</c:v>
                </c:pt>
                <c:pt idx="259">
                  <c:v>2.574187771808647</c:v>
                </c:pt>
                <c:pt idx="260">
                  <c:v>3.2815227608432926</c:v>
                </c:pt>
                <c:pt idx="261">
                  <c:v>2.4068461401319308</c:v>
                </c:pt>
                <c:pt idx="262">
                  <c:v>2.3115043070475938</c:v>
                </c:pt>
                <c:pt idx="263">
                  <c:v>3.3723386965707784</c:v>
                </c:pt>
                <c:pt idx="264">
                  <c:v>3.8270763672091657</c:v>
                </c:pt>
                <c:pt idx="265">
                  <c:v>4.500523106894188</c:v>
                </c:pt>
                <c:pt idx="266">
                  <c:v>4.3765539320867815</c:v>
                </c:pt>
                <c:pt idx="267">
                  <c:v>4.6173998471782554</c:v>
                </c:pt>
                <c:pt idx="268">
                  <c:v>4.388981394338666</c:v>
                </c:pt>
                <c:pt idx="269">
                  <c:v>2.7161169298108492</c:v>
                </c:pt>
                <c:pt idx="270">
                  <c:v>1.2792493081610885</c:v>
                </c:pt>
                <c:pt idx="271">
                  <c:v>4.0857545211977468</c:v>
                </c:pt>
                <c:pt idx="272">
                  <c:v>2.651098901098901</c:v>
                </c:pt>
                <c:pt idx="273">
                  <c:v>1.8431125222913314</c:v>
                </c:pt>
                <c:pt idx="274">
                  <c:v>3.3652002591666998</c:v>
                </c:pt>
                <c:pt idx="275">
                  <c:v>2.9364240879995025</c:v>
                </c:pt>
                <c:pt idx="276">
                  <c:v>1.1949517257642477</c:v>
                </c:pt>
                <c:pt idx="277">
                  <c:v>1.0891207494398436</c:v>
                </c:pt>
                <c:pt idx="278">
                  <c:v>2.8789730378395042</c:v>
                </c:pt>
                <c:pt idx="279">
                  <c:v>2.741623786351254</c:v>
                </c:pt>
                <c:pt idx="280">
                  <c:v>6.2286176908411903</c:v>
                </c:pt>
                <c:pt idx="281">
                  <c:v>3.0471001109764186</c:v>
                </c:pt>
                <c:pt idx="282">
                  <c:v>1.9235292141249201</c:v>
                </c:pt>
                <c:pt idx="283">
                  <c:v>2.1478653719692895</c:v>
                </c:pt>
                <c:pt idx="284">
                  <c:v>1.3888070981292817</c:v>
                </c:pt>
                <c:pt idx="285">
                  <c:v>1.1766702931259307</c:v>
                </c:pt>
                <c:pt idx="286">
                  <c:v>1.7300748163104585</c:v>
                </c:pt>
                <c:pt idx="287">
                  <c:v>2.0994858291479068</c:v>
                </c:pt>
                <c:pt idx="288">
                  <c:v>0.64667132941046812</c:v>
                </c:pt>
                <c:pt idx="289">
                  <c:v>0.59605643581088796</c:v>
                </c:pt>
                <c:pt idx="290">
                  <c:v>1.2246401942084273</c:v>
                </c:pt>
                <c:pt idx="291">
                  <c:v>2.1896018835944742</c:v>
                </c:pt>
                <c:pt idx="292">
                  <c:v>1.2942127552269138</c:v>
                </c:pt>
                <c:pt idx="293">
                  <c:v>1.4869712990936554</c:v>
                </c:pt>
                <c:pt idx="294">
                  <c:v>0.80009297169726989</c:v>
                </c:pt>
                <c:pt idx="295">
                  <c:v>1.2243934981044273</c:v>
                </c:pt>
                <c:pt idx="296">
                  <c:v>0.94904834327861087</c:v>
                </c:pt>
                <c:pt idx="297">
                  <c:v>0.90028892993565368</c:v>
                </c:pt>
                <c:pt idx="298">
                  <c:v>2.065554858083233</c:v>
                </c:pt>
                <c:pt idx="299">
                  <c:v>1.5898748577929465</c:v>
                </c:pt>
                <c:pt idx="300">
                  <c:v>2.6939132123094844</c:v>
                </c:pt>
                <c:pt idx="301">
                  <c:v>2.3410117355746594</c:v>
                </c:pt>
                <c:pt idx="302">
                  <c:v>3.3974927889948967</c:v>
                </c:pt>
                <c:pt idx="303">
                  <c:v>2.5150905432595572</c:v>
                </c:pt>
              </c:numCache>
            </c:numRef>
          </c:val>
        </c:ser>
        <c:ser>
          <c:idx val="1"/>
          <c:order val="1"/>
          <c:tx>
            <c:v>Coarse</c:v>
          </c:tx>
          <c:spPr>
            <a:solidFill>
              <a:srgbClr val="FF660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Gravimetria!$T$10:$T$316</c:f>
              <c:numCache>
                <c:formatCode>0.000</c:formatCode>
                <c:ptCount val="307"/>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8">
                  <c:v>7.1541054365482566</c:v>
                </c:pt>
                <c:pt idx="39">
                  <c:v>5.0391662023533899</c:v>
                </c:pt>
                <c:pt idx="43">
                  <c:v>3.0425338175621044</c:v>
                </c:pt>
                <c:pt idx="44">
                  <c:v>2.190280454193362</c:v>
                </c:pt>
                <c:pt idx="46">
                  <c:v>4.868404549565394</c:v>
                </c:pt>
                <c:pt idx="47">
                  <c:v>10.19852215071332</c:v>
                </c:pt>
                <c:pt idx="48">
                  <c:v>10.453698591212618</c:v>
                </c:pt>
                <c:pt idx="49">
                  <c:v>8.2731699697087571</c:v>
                </c:pt>
                <c:pt idx="50">
                  <c:v>10.404573631525121</c:v>
                </c:pt>
                <c:pt idx="51">
                  <c:v>8.8209929838885817</c:v>
                </c:pt>
                <c:pt idx="52">
                  <c:v>8.0553845836786095</c:v>
                </c:pt>
                <c:pt idx="53">
                  <c:v>6.5982876908786672</c:v>
                </c:pt>
                <c:pt idx="54">
                  <c:v>6.6148896883863708</c:v>
                </c:pt>
                <c:pt idx="55">
                  <c:v>8.8604676905204371</c:v>
                </c:pt>
                <c:pt idx="56">
                  <c:v>8.1854622315990682</c:v>
                </c:pt>
                <c:pt idx="57">
                  <c:v>4.3166572588811363</c:v>
                </c:pt>
                <c:pt idx="58">
                  <c:v>7.1000480297363096</c:v>
                </c:pt>
                <c:pt idx="59">
                  <c:v>3.4050223354975788</c:v>
                </c:pt>
                <c:pt idx="62">
                  <c:v>1.6250202320400171</c:v>
                </c:pt>
                <c:pt idx="63">
                  <c:v>0.78728097485423698</c:v>
                </c:pt>
                <c:pt idx="64">
                  <c:v>7.130046060097782</c:v>
                </c:pt>
                <c:pt idx="65">
                  <c:v>8.6327152659126476</c:v>
                </c:pt>
                <c:pt idx="66">
                  <c:v>7.2395181162239455</c:v>
                </c:pt>
                <c:pt idx="67">
                  <c:v>2.5930800193685299</c:v>
                </c:pt>
                <c:pt idx="68">
                  <c:v>7.4352936400438727</c:v>
                </c:pt>
                <c:pt idx="69">
                  <c:v>9.8015434257740832</c:v>
                </c:pt>
                <c:pt idx="70">
                  <c:v>5.2791997532188111</c:v>
                </c:pt>
                <c:pt idx="71">
                  <c:v>9.6697436252613524</c:v>
                </c:pt>
                <c:pt idx="72">
                  <c:v>8.4298405009634099</c:v>
                </c:pt>
                <c:pt idx="73">
                  <c:v>7.2923996759852097</c:v>
                </c:pt>
                <c:pt idx="74">
                  <c:v>5.5634851926713527</c:v>
                </c:pt>
                <c:pt idx="75">
                  <c:v>8.0029633526657342</c:v>
                </c:pt>
                <c:pt idx="76">
                  <c:v>7.4138701308301602</c:v>
                </c:pt>
                <c:pt idx="77">
                  <c:v>6.6229688496091601</c:v>
                </c:pt>
                <c:pt idx="78">
                  <c:v>6.7843482296388924</c:v>
                </c:pt>
                <c:pt idx="79">
                  <c:v>7.5306668398939189</c:v>
                </c:pt>
                <c:pt idx="80">
                  <c:v>6.742981918765695</c:v>
                </c:pt>
                <c:pt idx="81">
                  <c:v>4.9780876089410775</c:v>
                </c:pt>
                <c:pt idx="82">
                  <c:v>6.1854336074341134</c:v>
                </c:pt>
                <c:pt idx="83">
                  <c:v>5.8338194849571252</c:v>
                </c:pt>
                <c:pt idx="84">
                  <c:v>5.8122038116909218</c:v>
                </c:pt>
                <c:pt idx="85">
                  <c:v>4.8654299822316052</c:v>
                </c:pt>
                <c:pt idx="86">
                  <c:v>6.5540683706043597</c:v>
                </c:pt>
                <c:pt idx="87">
                  <c:v>4.8015329701017775</c:v>
                </c:pt>
                <c:pt idx="88">
                  <c:v>4.4905688359400351</c:v>
                </c:pt>
                <c:pt idx="89">
                  <c:v>5.6695419332001613</c:v>
                </c:pt>
                <c:pt idx="90">
                  <c:v>4.6619329997890606</c:v>
                </c:pt>
                <c:pt idx="91">
                  <c:v>5.7543100626110837</c:v>
                </c:pt>
                <c:pt idx="92">
                  <c:v>4.8477832190543886</c:v>
                </c:pt>
                <c:pt idx="93">
                  <c:v>5.3999025505960114</c:v>
                </c:pt>
                <c:pt idx="94">
                  <c:v>4.9518830746962443</c:v>
                </c:pt>
                <c:pt idx="95">
                  <c:v>5.3371662072916539</c:v>
                </c:pt>
                <c:pt idx="96">
                  <c:v>7.0431609804473778</c:v>
                </c:pt>
                <c:pt idx="97">
                  <c:v>4.5182458431669446</c:v>
                </c:pt>
                <c:pt idx="98">
                  <c:v>8.2447272571140946</c:v>
                </c:pt>
                <c:pt idx="99">
                  <c:v>6.9854627029347967</c:v>
                </c:pt>
                <c:pt idx="100">
                  <c:v>5.5279605449116893</c:v>
                </c:pt>
                <c:pt idx="101">
                  <c:v>8.8330570431335165</c:v>
                </c:pt>
                <c:pt idx="102">
                  <c:v>8.3201100607330787</c:v>
                </c:pt>
                <c:pt idx="103">
                  <c:v>5.7076690806760215</c:v>
                </c:pt>
                <c:pt idx="104">
                  <c:v>7.4552632465212403</c:v>
                </c:pt>
                <c:pt idx="105">
                  <c:v>3.844642857142857</c:v>
                </c:pt>
                <c:pt idx="106">
                  <c:v>3.2611111111111111</c:v>
                </c:pt>
                <c:pt idx="107">
                  <c:v>5.8125</c:v>
                </c:pt>
                <c:pt idx="108">
                  <c:v>2.848901098901099</c:v>
                </c:pt>
                <c:pt idx="109">
                  <c:v>2.1227272727272726</c:v>
                </c:pt>
                <c:pt idx="110">
                  <c:v>4.0990566037735849</c:v>
                </c:pt>
                <c:pt idx="111">
                  <c:v>3.5213618326355371</c:v>
                </c:pt>
                <c:pt idx="112">
                  <c:v>3.2219823387105087</c:v>
                </c:pt>
                <c:pt idx="113">
                  <c:v>2.8065933419285747</c:v>
                </c:pt>
                <c:pt idx="114">
                  <c:v>2.5148318919123844</c:v>
                </c:pt>
                <c:pt idx="115">
                  <c:v>3.4401132561316921</c:v>
                </c:pt>
                <c:pt idx="116">
                  <c:v>2.5856365323771451</c:v>
                </c:pt>
                <c:pt idx="117">
                  <c:v>2.7201881810846245</c:v>
                </c:pt>
                <c:pt idx="118">
                  <c:v>2.2963972207942867</c:v>
                </c:pt>
                <c:pt idx="119">
                  <c:v>3.1832221601550956</c:v>
                </c:pt>
                <c:pt idx="121">
                  <c:v>3.1539447618887686</c:v>
                </c:pt>
                <c:pt idx="122">
                  <c:v>3.3186327384826777</c:v>
                </c:pt>
                <c:pt idx="123">
                  <c:v>2.7656647250023894</c:v>
                </c:pt>
                <c:pt idx="124">
                  <c:v>1.8509298295528085</c:v>
                </c:pt>
                <c:pt idx="125">
                  <c:v>1.128005910149376</c:v>
                </c:pt>
                <c:pt idx="126">
                  <c:v>3.4814712937127741</c:v>
                </c:pt>
                <c:pt idx="127">
                  <c:v>2.942033533578464</c:v>
                </c:pt>
                <c:pt idx="128">
                  <c:v>1.4923140756865656</c:v>
                </c:pt>
                <c:pt idx="129">
                  <c:v>2.9370007514728305</c:v>
                </c:pt>
                <c:pt idx="130">
                  <c:v>1.210119828754578</c:v>
                </c:pt>
                <c:pt idx="131">
                  <c:v>4.0623410388289711</c:v>
                </c:pt>
                <c:pt idx="132">
                  <c:v>2.2447382942289229</c:v>
                </c:pt>
                <c:pt idx="133">
                  <c:v>1.522834308683704</c:v>
                </c:pt>
                <c:pt idx="134">
                  <c:v>2.1514910181646325</c:v>
                </c:pt>
                <c:pt idx="135">
                  <c:v>1.6653142296559338</c:v>
                </c:pt>
                <c:pt idx="136">
                  <c:v>1.1518919923592408</c:v>
                </c:pt>
                <c:pt idx="137">
                  <c:v>2.5065667084262291</c:v>
                </c:pt>
                <c:pt idx="138">
                  <c:v>2.1844685708078782</c:v>
                </c:pt>
                <c:pt idx="139">
                  <c:v>1.8294178521369517</c:v>
                </c:pt>
                <c:pt idx="141">
                  <c:v>3.7558828775123967</c:v>
                </c:pt>
                <c:pt idx="142">
                  <c:v>4.1553800484621233</c:v>
                </c:pt>
                <c:pt idx="143">
                  <c:v>3.5431810908425909</c:v>
                </c:pt>
                <c:pt idx="144">
                  <c:v>6.6589087147659685</c:v>
                </c:pt>
                <c:pt idx="145">
                  <c:v>4.908163265306122</c:v>
                </c:pt>
                <c:pt idx="146">
                  <c:v>4.3386698032807667</c:v>
                </c:pt>
                <c:pt idx="147">
                  <c:v>7.0409783547371649</c:v>
                </c:pt>
                <c:pt idx="148">
                  <c:v>4.4298528095006207</c:v>
                </c:pt>
                <c:pt idx="149">
                  <c:v>4.9498702937670895</c:v>
                </c:pt>
                <c:pt idx="150">
                  <c:v>4.3736092689824506</c:v>
                </c:pt>
                <c:pt idx="151">
                  <c:v>7.1545454545454543</c:v>
                </c:pt>
                <c:pt idx="152">
                  <c:v>5.9967331230001566</c:v>
                </c:pt>
                <c:pt idx="153">
                  <c:v>6.962510995901102</c:v>
                </c:pt>
                <c:pt idx="154">
                  <c:v>5.4555555555555557</c:v>
                </c:pt>
                <c:pt idx="155">
                  <c:v>4.0866615185721846</c:v>
                </c:pt>
                <c:pt idx="156">
                  <c:v>8.3864059065546979</c:v>
                </c:pt>
                <c:pt idx="157">
                  <c:v>5.4676905269886245</c:v>
                </c:pt>
                <c:pt idx="158">
                  <c:v>9.6312849162011176</c:v>
                </c:pt>
                <c:pt idx="159">
                  <c:v>5.4542455941947035</c:v>
                </c:pt>
                <c:pt idx="160">
                  <c:v>4.7125748502994016</c:v>
                </c:pt>
                <c:pt idx="161">
                  <c:v>2.9719047764943776</c:v>
                </c:pt>
                <c:pt idx="162">
                  <c:v>5.1614841520204289</c:v>
                </c:pt>
                <c:pt idx="163">
                  <c:v>4.0572696647238118</c:v>
                </c:pt>
                <c:pt idx="164">
                  <c:v>6.3044291285996685</c:v>
                </c:pt>
                <c:pt idx="165">
                  <c:v>3.9275136672793041</c:v>
                </c:pt>
                <c:pt idx="166">
                  <c:v>3.9102238046795526</c:v>
                </c:pt>
                <c:pt idx="167">
                  <c:v>8.2348697465314125</c:v>
                </c:pt>
                <c:pt idx="168">
                  <c:v>7.6828248139831814</c:v>
                </c:pt>
                <c:pt idx="169">
                  <c:v>4.682484130240641</c:v>
                </c:pt>
                <c:pt idx="170">
                  <c:v>2.904901006166829</c:v>
                </c:pt>
                <c:pt idx="171">
                  <c:v>4.0007389900045229</c:v>
                </c:pt>
                <c:pt idx="172">
                  <c:v>2.1549866390828374</c:v>
                </c:pt>
                <c:pt idx="174">
                  <c:v>2.175161724686673</c:v>
                </c:pt>
                <c:pt idx="175">
                  <c:v>3.1997520420070011</c:v>
                </c:pt>
                <c:pt idx="176">
                  <c:v>1.5857605177993528</c:v>
                </c:pt>
                <c:pt idx="177">
                  <c:v>3.469923982590208</c:v>
                </c:pt>
                <c:pt idx="178">
                  <c:v>1.7833462892679135</c:v>
                </c:pt>
                <c:pt idx="179">
                  <c:v>3.5780717962661988</c:v>
                </c:pt>
                <c:pt idx="180">
                  <c:v>3.9502397222089485</c:v>
                </c:pt>
                <c:pt idx="181">
                  <c:v>3.3882038157282457</c:v>
                </c:pt>
                <c:pt idx="182">
                  <c:v>2.1723896285914504</c:v>
                </c:pt>
                <c:pt idx="183">
                  <c:v>1.8304116193934343</c:v>
                </c:pt>
                <c:pt idx="184">
                  <c:v>3.7594887095355034</c:v>
                </c:pt>
                <c:pt idx="185">
                  <c:v>2.1720571866996616</c:v>
                </c:pt>
                <c:pt idx="186">
                  <c:v>2.9398642404155644</c:v>
                </c:pt>
                <c:pt idx="187">
                  <c:v>2.3965594598439499</c:v>
                </c:pt>
                <c:pt idx="188">
                  <c:v>2.576738493252166</c:v>
                </c:pt>
                <c:pt idx="189">
                  <c:v>1.8995953420155147</c:v>
                </c:pt>
                <c:pt idx="190">
                  <c:v>2.0333333333333332</c:v>
                </c:pt>
                <c:pt idx="191">
                  <c:v>1.7802417955151792</c:v>
                </c:pt>
                <c:pt idx="192">
                  <c:v>1.5132281962463334</c:v>
                </c:pt>
                <c:pt idx="193">
                  <c:v>2.2051282051282053</c:v>
                </c:pt>
                <c:pt idx="194">
                  <c:v>0.97671310337737116</c:v>
                </c:pt>
                <c:pt idx="195">
                  <c:v>0.58491274324076581</c:v>
                </c:pt>
                <c:pt idx="196">
                  <c:v>0.45010534380386896</c:v>
                </c:pt>
                <c:pt idx="197">
                  <c:v>2.6776049678117699</c:v>
                </c:pt>
                <c:pt idx="198">
                  <c:v>1.5221911593525215</c:v>
                </c:pt>
                <c:pt idx="199">
                  <c:v>1.3569202934968339</c:v>
                </c:pt>
                <c:pt idx="200">
                  <c:v>1.5462223854345851</c:v>
                </c:pt>
                <c:pt idx="201">
                  <c:v>1.9412539576159553</c:v>
                </c:pt>
                <c:pt idx="202">
                  <c:v>1.8270288409552751</c:v>
                </c:pt>
                <c:pt idx="203">
                  <c:v>2.7900632414334723</c:v>
                </c:pt>
                <c:pt idx="204">
                  <c:v>1.4259483533226549</c:v>
                </c:pt>
                <c:pt idx="205">
                  <c:v>1.410156190125841</c:v>
                </c:pt>
                <c:pt idx="206">
                  <c:v>4.1182266009852215</c:v>
                </c:pt>
                <c:pt idx="207">
                  <c:v>2.2848966026587885</c:v>
                </c:pt>
                <c:pt idx="208">
                  <c:v>1.2267987368516708</c:v>
                </c:pt>
                <c:pt idx="209">
                  <c:v>1.9046182277621677</c:v>
                </c:pt>
                <c:pt idx="210">
                  <c:v>7.2488096691490655</c:v>
                </c:pt>
                <c:pt idx="211">
                  <c:v>3.3823063101152098</c:v>
                </c:pt>
                <c:pt idx="212">
                  <c:v>4.3315285297792583</c:v>
                </c:pt>
                <c:pt idx="213">
                  <c:v>3.4173013083382151</c:v>
                </c:pt>
                <c:pt idx="214">
                  <c:v>8.8660366870483607</c:v>
                </c:pt>
                <c:pt idx="215">
                  <c:v>6.7520276668450743</c:v>
                </c:pt>
                <c:pt idx="216">
                  <c:v>6.942797386748313</c:v>
                </c:pt>
                <c:pt idx="217">
                  <c:v>6.7345028428789346</c:v>
                </c:pt>
                <c:pt idx="218">
                  <c:v>5.5385632801521041</c:v>
                </c:pt>
                <c:pt idx="219">
                  <c:v>5.4916942388375345</c:v>
                </c:pt>
                <c:pt idx="220">
                  <c:v>5.3365843559869806</c:v>
                </c:pt>
                <c:pt idx="221">
                  <c:v>5.4093664645926314</c:v>
                </c:pt>
                <c:pt idx="222">
                  <c:v>5.2345495735813756</c:v>
                </c:pt>
                <c:pt idx="223">
                  <c:v>6.1308920531011681</c:v>
                </c:pt>
                <c:pt idx="224">
                  <c:v>6.5102639296187679</c:v>
                </c:pt>
                <c:pt idx="225">
                  <c:v>5.2137506089292058</c:v>
                </c:pt>
                <c:pt idx="226">
                  <c:v>4.1986607955165764</c:v>
                </c:pt>
                <c:pt idx="227">
                  <c:v>5.8390401425310401</c:v>
                </c:pt>
                <c:pt idx="228">
                  <c:v>3.7973586418348662</c:v>
                </c:pt>
                <c:pt idx="229">
                  <c:v>8.9849166595919279</c:v>
                </c:pt>
                <c:pt idx="230">
                  <c:v>1.7276903465802955</c:v>
                </c:pt>
                <c:pt idx="231">
                  <c:v>1.7700292786797978</c:v>
                </c:pt>
                <c:pt idx="232">
                  <c:v>3.8280855112538279</c:v>
                </c:pt>
                <c:pt idx="233">
                  <c:v>2.2761760242792111</c:v>
                </c:pt>
                <c:pt idx="234">
                  <c:v>2.3591132948375027</c:v>
                </c:pt>
                <c:pt idx="235">
                  <c:v>4.6703124017851527</c:v>
                </c:pt>
                <c:pt idx="236">
                  <c:v>5.1915931523399212</c:v>
                </c:pt>
                <c:pt idx="237">
                  <c:v>4.7781874784694489</c:v>
                </c:pt>
                <c:pt idx="238">
                  <c:v>5.8628627982529746</c:v>
                </c:pt>
                <c:pt idx="239">
                  <c:v>5.3082191780821919</c:v>
                </c:pt>
                <c:pt idx="240">
                  <c:v>4.3303270397842208</c:v>
                </c:pt>
                <c:pt idx="241">
                  <c:v>5.8258429638084364</c:v>
                </c:pt>
                <c:pt idx="242">
                  <c:v>4.8208245147519042</c:v>
                </c:pt>
                <c:pt idx="243">
                  <c:v>5.6964594168562339</c:v>
                </c:pt>
                <c:pt idx="244">
                  <c:v>4.7828442814271419</c:v>
                </c:pt>
                <c:pt idx="245">
                  <c:v>6.6726398189191736</c:v>
                </c:pt>
                <c:pt idx="246">
                  <c:v>4.5695341004771262</c:v>
                </c:pt>
                <c:pt idx="247">
                  <c:v>2.9333633709742517</c:v>
                </c:pt>
                <c:pt idx="248">
                  <c:v>6.3025210084033612</c:v>
                </c:pt>
                <c:pt idx="249">
                  <c:v>1.3009384700963591</c:v>
                </c:pt>
                <c:pt idx="250">
                  <c:v>3.2665612804426223</c:v>
                </c:pt>
                <c:pt idx="251">
                  <c:v>4.1993523473080856</c:v>
                </c:pt>
                <c:pt idx="252">
                  <c:v>3.2232704402515724</c:v>
                </c:pt>
                <c:pt idx="253">
                  <c:v>3.4494900825780328</c:v>
                </c:pt>
                <c:pt idx="254">
                  <c:v>3.1948260666701227</c:v>
                </c:pt>
                <c:pt idx="255">
                  <c:v>2.2884107976456258</c:v>
                </c:pt>
                <c:pt idx="256">
                  <c:v>3.9548668686984199</c:v>
                </c:pt>
                <c:pt idx="257">
                  <c:v>4.2674515986009167</c:v>
                </c:pt>
                <c:pt idx="258">
                  <c:v>4.7747683704177621</c:v>
                </c:pt>
                <c:pt idx="259">
                  <c:v>4.8765668969045795</c:v>
                </c:pt>
                <c:pt idx="260">
                  <c:v>5.1279038539009001</c:v>
                </c:pt>
                <c:pt idx="261">
                  <c:v>4.3679800320912818</c:v>
                </c:pt>
                <c:pt idx="262">
                  <c:v>5.3380782918149468</c:v>
                </c:pt>
                <c:pt idx="263">
                  <c:v>4.8675442873395092</c:v>
                </c:pt>
                <c:pt idx="264">
                  <c:v>3.6527581889925993</c:v>
                </c:pt>
                <c:pt idx="265">
                  <c:v>3.2198131245715933</c:v>
                </c:pt>
                <c:pt idx="266">
                  <c:v>4.3765539320867815</c:v>
                </c:pt>
                <c:pt idx="267">
                  <c:v>3.6131426700141906</c:v>
                </c:pt>
                <c:pt idx="268">
                  <c:v>3.7736190545138637</c:v>
                </c:pt>
                <c:pt idx="269">
                  <c:v>1.8563389088635298</c:v>
                </c:pt>
                <c:pt idx="270">
                  <c:v>0.86153524835338613</c:v>
                </c:pt>
                <c:pt idx="271">
                  <c:v>2.7516305959086864</c:v>
                </c:pt>
                <c:pt idx="272">
                  <c:v>2.4679487179487181</c:v>
                </c:pt>
                <c:pt idx="273">
                  <c:v>9.5200295767909182</c:v>
                </c:pt>
                <c:pt idx="274">
                  <c:v>5.1502770174673067</c:v>
                </c:pt>
                <c:pt idx="275">
                  <c:v>8.9957118886333962</c:v>
                </c:pt>
                <c:pt idx="276">
                  <c:v>1.3264644394157208</c:v>
                </c:pt>
                <c:pt idx="277">
                  <c:v>2.0664701570517319</c:v>
                </c:pt>
                <c:pt idx="278">
                  <c:v>5.4001387191597576</c:v>
                </c:pt>
                <c:pt idx="279">
                  <c:v>3.6962443828727096</c:v>
                </c:pt>
                <c:pt idx="280">
                  <c:v>6.8815126269880658</c:v>
                </c:pt>
                <c:pt idx="281">
                  <c:v>4.2396477661197318</c:v>
                </c:pt>
                <c:pt idx="282">
                  <c:v>12.742331082216173</c:v>
                </c:pt>
                <c:pt idx="283">
                  <c:v>7.741709581273005</c:v>
                </c:pt>
                <c:pt idx="284">
                  <c:v>8.3573798166578328</c:v>
                </c:pt>
                <c:pt idx="285">
                  <c:v>6.7938242170320127</c:v>
                </c:pt>
                <c:pt idx="286">
                  <c:v>4.7294297036670887</c:v>
                </c:pt>
                <c:pt idx="287">
                  <c:v>4.906024305273367</c:v>
                </c:pt>
                <c:pt idx="288">
                  <c:v>3.2117107448126596</c:v>
                </c:pt>
                <c:pt idx="289">
                  <c:v>4.222637355610467</c:v>
                </c:pt>
                <c:pt idx="290">
                  <c:v>5.4873995722790596</c:v>
                </c:pt>
                <c:pt idx="291">
                  <c:v>6.7298621816257489</c:v>
                </c:pt>
                <c:pt idx="292">
                  <c:v>5.6181441953260007</c:v>
                </c:pt>
                <c:pt idx="293">
                  <c:v>4.0900140267587393</c:v>
                </c:pt>
                <c:pt idx="294">
                  <c:v>4.2060753428331337</c:v>
                </c:pt>
                <c:pt idx="295">
                  <c:v>3.8114840788167719</c:v>
                </c:pt>
                <c:pt idx="296">
                  <c:v>2.1769924999097099</c:v>
                </c:pt>
                <c:pt idx="297">
                  <c:v>3.6267453275702435</c:v>
                </c:pt>
                <c:pt idx="298">
                  <c:v>5.8912848005700429</c:v>
                </c:pt>
                <c:pt idx="299">
                  <c:v>4.3771331058020477</c:v>
                </c:pt>
                <c:pt idx="300">
                  <c:v>4.3248228327346858</c:v>
                </c:pt>
                <c:pt idx="301">
                  <c:v>5.9157410152231149</c:v>
                </c:pt>
                <c:pt idx="302">
                  <c:v>4.6363064862066414</c:v>
                </c:pt>
                <c:pt idx="303">
                  <c:v>7.2215904120374423</c:v>
                </c:pt>
              </c:numCache>
            </c:numRef>
          </c:val>
        </c:ser>
        <c:dLbls>
          <c:showLegendKey val="0"/>
          <c:showVal val="0"/>
          <c:showCatName val="0"/>
          <c:showSerName val="0"/>
          <c:showPercent val="0"/>
          <c:showBubbleSize val="0"/>
        </c:dLbls>
        <c:gapWidth val="0"/>
        <c:overlap val="100"/>
        <c:axId val="84661376"/>
        <c:axId val="84662912"/>
      </c:barChart>
      <c:catAx>
        <c:axId val="84661376"/>
        <c:scaling>
          <c:orientation val="minMax"/>
        </c:scaling>
        <c:delete val="0"/>
        <c:axPos val="b"/>
        <c:numFmt formatCode="[$-409]d\-mmm\-yy;@" sourceLinked="0"/>
        <c:majorTickMark val="out"/>
        <c:minorTickMark val="none"/>
        <c:tickLblPos val="nextTo"/>
        <c:spPr>
          <a:ln w="3175">
            <a:solidFill>
              <a:srgbClr val="000000"/>
            </a:solidFill>
            <a:prstDash val="solid"/>
          </a:ln>
        </c:spPr>
        <c:txPr>
          <a:bodyPr rot="-2700000" vert="horz"/>
          <a:lstStyle/>
          <a:p>
            <a:pPr>
              <a:defRPr sz="900" b="1" i="0" u="none" strike="noStrike" baseline="0">
                <a:solidFill>
                  <a:srgbClr val="000000"/>
                </a:solidFill>
                <a:latin typeface="Arial"/>
                <a:ea typeface="Arial"/>
                <a:cs typeface="Arial"/>
              </a:defRPr>
            </a:pPr>
            <a:endParaRPr lang="en-US"/>
          </a:p>
        </c:txPr>
        <c:crossAx val="84662912"/>
        <c:crosses val="autoZero"/>
        <c:auto val="0"/>
        <c:lblAlgn val="ctr"/>
        <c:lblOffset val="100"/>
        <c:tickLblSkip val="10"/>
        <c:tickMarkSkip val="1"/>
        <c:noMultiLvlLbl val="0"/>
      </c:catAx>
      <c:valAx>
        <c:axId val="84662912"/>
        <c:scaling>
          <c:orientation val="minMax"/>
          <c:max val="25"/>
        </c:scaling>
        <c:delete val="0"/>
        <c:axPos val="l"/>
        <c:majorGridlines>
          <c:spPr>
            <a:ln>
              <a:prstDash val="sysDot"/>
            </a:ln>
          </c:spPr>
        </c:majorGridlines>
        <c:title>
          <c:tx>
            <c:rich>
              <a:bodyPr/>
              <a:lstStyle/>
              <a:p>
                <a:pPr>
                  <a:defRPr sz="1400" b="1" i="0" u="none" strike="noStrike" baseline="0">
                    <a:solidFill>
                      <a:srgbClr val="000000"/>
                    </a:solidFill>
                    <a:latin typeface="Arial"/>
                    <a:ea typeface="Arial"/>
                    <a:cs typeface="Arial"/>
                  </a:defRPr>
                </a:pPr>
                <a:r>
                  <a:rPr lang="en-US" sz="1400" b="1" i="0" u="none" strike="noStrike" baseline="0">
                    <a:solidFill>
                      <a:srgbClr val="000000"/>
                    </a:solidFill>
                    <a:latin typeface="Arial"/>
                    <a:cs typeface="Arial"/>
                  </a:rPr>
                  <a:t>Concentration (</a:t>
                </a:r>
                <a:r>
                  <a:rPr lang="en-US" sz="1400" b="1" i="0" u="none" strike="noStrike" baseline="0">
                    <a:solidFill>
                      <a:srgbClr val="000000"/>
                    </a:solidFill>
                    <a:latin typeface="Symbol"/>
                  </a:rPr>
                  <a:t>m</a:t>
                </a:r>
                <a:r>
                  <a:rPr lang="en-US" sz="1400" b="1" i="0" u="none" strike="noStrike" baseline="0">
                    <a:solidFill>
                      <a:srgbClr val="000000"/>
                    </a:solidFill>
                    <a:latin typeface="Arial"/>
                    <a:cs typeface="Arial"/>
                  </a:rPr>
                  <a:t>g/m</a:t>
                </a:r>
                <a:r>
                  <a:rPr lang="en-US" sz="1400" b="1" i="0" u="none" strike="noStrike" baseline="30000">
                    <a:solidFill>
                      <a:srgbClr val="000000"/>
                    </a:solidFill>
                    <a:latin typeface="Arial"/>
                    <a:cs typeface="Arial"/>
                  </a:rPr>
                  <a:t>3</a:t>
                </a:r>
                <a:r>
                  <a:rPr lang="en-US" sz="1400" b="1" i="0" u="none" strike="noStrike" baseline="0">
                    <a:solidFill>
                      <a:srgbClr val="000000"/>
                    </a:solidFill>
                    <a:latin typeface="Arial"/>
                    <a:cs typeface="Arial"/>
                  </a:rPr>
                  <a:t>)</a:t>
                </a:r>
              </a:p>
            </c:rich>
          </c:tx>
          <c:layout>
            <c:manualLayout>
              <c:xMode val="edge"/>
              <c:yMode val="edge"/>
              <c:x val="1.2075743750915252E-2"/>
              <c:y val="0.2320280910832092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84661376"/>
        <c:crosses val="autoZero"/>
        <c:crossBetween val="between"/>
        <c:majorUnit val="5"/>
      </c:valAx>
      <c:spPr>
        <a:noFill/>
        <a:ln w="38100">
          <a:solidFill>
            <a:schemeClr val="tx1"/>
          </a:solidFill>
          <a:prstDash val="solid"/>
        </a:ln>
      </c:spPr>
    </c:plotArea>
    <c:legend>
      <c:legendPos val="t"/>
      <c:layout>
        <c:manualLayout>
          <c:xMode val="edge"/>
          <c:yMode val="edge"/>
          <c:x val="0.62039756854869887"/>
          <c:y val="0.17382252151456942"/>
          <c:w val="0.30552115175590017"/>
          <c:h val="6.5466695041498851E-2"/>
        </c:manualLayout>
      </c:layout>
      <c:overlay val="0"/>
      <c:spPr>
        <a:noFill/>
        <a:ln w="3175">
          <a:solidFill>
            <a:srgbClr val="000000"/>
          </a:solidFill>
          <a:prstDash val="solid"/>
        </a:ln>
      </c:spPr>
      <c:txPr>
        <a:bodyPr/>
        <a:lstStyle/>
        <a:p>
          <a:pPr>
            <a:defRPr sz="1800" b="1"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6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pPr>
            <a:r>
              <a:rPr lang="en-US" sz="1600" b="1" dirty="0" smtClean="0"/>
              <a:t>Deforestation in Amazonia 1977-2013 in</a:t>
            </a:r>
            <a:r>
              <a:rPr lang="en-US" sz="1600" b="1" baseline="0" dirty="0" smtClean="0"/>
              <a:t> </a:t>
            </a:r>
            <a:r>
              <a:rPr lang="en-US" sz="1600" b="1" dirty="0" smtClean="0"/>
              <a:t>km² per year</a:t>
            </a:r>
            <a:endParaRPr lang="en-US" sz="1600" b="1" dirty="0"/>
          </a:p>
        </c:rich>
      </c:tx>
      <c:layout>
        <c:manualLayout>
          <c:xMode val="edge"/>
          <c:yMode val="edge"/>
          <c:x val="0.1579034794129833"/>
          <c:y val="8.1008589658775852E-3"/>
        </c:manualLayout>
      </c:layout>
      <c:overlay val="0"/>
      <c:spPr>
        <a:noFill/>
        <a:ln w="25400">
          <a:noFill/>
        </a:ln>
      </c:spPr>
    </c:title>
    <c:autoTitleDeleted val="0"/>
    <c:plotArea>
      <c:layout>
        <c:manualLayout>
          <c:layoutTarget val="inner"/>
          <c:xMode val="edge"/>
          <c:yMode val="edge"/>
          <c:x val="0.1104247501234378"/>
          <c:y val="0.12584087926509185"/>
          <c:w val="0.86088686690181959"/>
          <c:h val="0.67366141732283469"/>
        </c:manualLayout>
      </c:layout>
      <c:barChart>
        <c:barDir val="col"/>
        <c:grouping val="clustered"/>
        <c:varyColors val="0"/>
        <c:ser>
          <c:idx val="0"/>
          <c:order val="0"/>
          <c:spPr>
            <a:solidFill>
              <a:srgbClr val="FF0000"/>
            </a:solidFill>
            <a:ln w="12700">
              <a:solidFill>
                <a:srgbClr val="000000"/>
              </a:solidFill>
              <a:prstDash val="solid"/>
            </a:ln>
            <a:scene3d>
              <a:camera prst="orthographicFront"/>
              <a:lightRig rig="threePt" dir="t"/>
            </a:scene3d>
            <a:sp3d>
              <a:bevelT/>
            </a:sp3d>
          </c:spPr>
          <c:invertIfNegative val="0"/>
          <c:cat>
            <c:strRef>
              <c:f>'Data 2012'!$A$6:$A$31</c:f>
              <c:strCache>
                <c:ptCount val="26"/>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pt idx="25">
                  <c:v>12/13</c:v>
                </c:pt>
              </c:strCache>
            </c:strRef>
          </c:cat>
          <c:val>
            <c:numRef>
              <c:f>'Data 2012'!$B$6:$B$31</c:f>
              <c:numCache>
                <c:formatCode>0</c:formatCode>
                <c:ptCount val="26"/>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pt idx="25">
                  <c:v>5843</c:v>
                </c:pt>
              </c:numCache>
            </c:numRef>
          </c:val>
        </c:ser>
        <c:dLbls>
          <c:showLegendKey val="0"/>
          <c:showVal val="0"/>
          <c:showCatName val="0"/>
          <c:showSerName val="0"/>
          <c:showPercent val="0"/>
          <c:showBubbleSize val="0"/>
        </c:dLbls>
        <c:gapWidth val="40"/>
        <c:axId val="84680064"/>
        <c:axId val="84685952"/>
      </c:barChart>
      <c:catAx>
        <c:axId val="84680064"/>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200"/>
            </a:pPr>
            <a:endParaRPr lang="en-US"/>
          </a:p>
        </c:txPr>
        <c:crossAx val="84685952"/>
        <c:crosses val="autoZero"/>
        <c:auto val="1"/>
        <c:lblAlgn val="ctr"/>
        <c:lblOffset val="100"/>
        <c:tickLblSkip val="1"/>
        <c:tickMarkSkip val="1"/>
        <c:noMultiLvlLbl val="0"/>
      </c:catAx>
      <c:valAx>
        <c:axId val="84685952"/>
        <c:scaling>
          <c:orientation val="minMax"/>
          <c:max val="30000"/>
          <c:min val="0"/>
        </c:scaling>
        <c:delete val="0"/>
        <c:axPos val="l"/>
        <c:majorGridlines>
          <c:spPr>
            <a:ln w="9525">
              <a:solidFill>
                <a:srgbClr val="000000"/>
              </a:solidFill>
              <a:prstDash val="dash"/>
            </a:ln>
          </c:spPr>
        </c:majorGridlines>
        <c:title>
          <c:tx>
            <c:rich>
              <a:bodyPr/>
              <a:lstStyle/>
              <a:p>
                <a:pPr>
                  <a:defRPr sz="1100" b="1"/>
                </a:pPr>
                <a:r>
                  <a:rPr lang="en-US" sz="1100" b="1"/>
                  <a:t>Desmatamento (km² por ano)</a:t>
                </a:r>
              </a:p>
            </c:rich>
          </c:tx>
          <c:layout>
            <c:manualLayout>
              <c:xMode val="edge"/>
              <c:yMode val="edge"/>
              <c:x val="1.3514169193314409E-2"/>
              <c:y val="0.1246089238845144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100"/>
            </a:pPr>
            <a:endParaRPr lang="en-US"/>
          </a:p>
        </c:txPr>
        <c:crossAx val="84680064"/>
        <c:crosses val="autoZero"/>
        <c:crossBetween val="between"/>
        <c:majorUnit val="4000"/>
      </c:valAx>
      <c:spPr>
        <a:noFill/>
        <a:ln w="38100">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5/10/2014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DB9F30F-CD4C-403C-A96B-39047E9D2075}" type="slidenum">
              <a:rPr lang="en-US" smtClean="0">
                <a:latin typeface="Arial" pitchFamily="34" charset="0"/>
              </a:rPr>
              <a:pPr/>
              <a:t>42</a:t>
            </a:fld>
            <a:endParaRPr lang="en-US"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88138EE-1FC0-48E9-B7B0-A82CFCD1C161}" type="slidenum">
              <a:rPr lang="en-US" smtClean="0">
                <a:latin typeface="Arial" pitchFamily="34" charset="0"/>
              </a:rPr>
              <a:pPr/>
              <a:t>46</a:t>
            </a:fld>
            <a:endParaRPr lang="en-US" smtClean="0">
              <a:latin typeface="Arial" pitchFamily="34" charset="0"/>
            </a:endParaRPr>
          </a:p>
        </p:txBody>
      </p:sp>
      <p:sp>
        <p:nvSpPr>
          <p:cNvPr id="87043" name="Rectangle 2"/>
          <p:cNvSpPr>
            <a:spLocks noGrp="1" noRot="1" noChangeAspect="1" noChangeArrowheads="1" noTextEdit="1"/>
          </p:cNvSpPr>
          <p:nvPr>
            <p:ph type="sldImg"/>
          </p:nvPr>
        </p:nvSpPr>
        <p:spPr>
          <a:xfrm>
            <a:off x="1144588" y="685800"/>
            <a:ext cx="4572000" cy="3429000"/>
          </a:xfrm>
          <a:ln/>
        </p:spPr>
      </p:sp>
      <p:sp>
        <p:nvSpPr>
          <p:cNvPr id="870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8FD638B-F359-47BB-9680-0B095A7C21F9}" type="slidenum">
              <a:rPr lang="en-US" smtClean="0">
                <a:latin typeface="Arial" pitchFamily="34" charset="0"/>
              </a:rPr>
              <a:pPr/>
              <a:t>47</a:t>
            </a:fld>
            <a:endParaRPr 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E3E1CA6-F73D-41E5-9CBD-B3B549EA7F69}" type="slidenum">
              <a:rPr lang="en-US" smtClean="0">
                <a:latin typeface="Arial" pitchFamily="34" charset="0"/>
              </a:rPr>
              <a:pPr/>
              <a:t>50</a:t>
            </a:fld>
            <a:endParaRPr 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C0F20-551A-4FD8-9FE9-B2C174476D9F}" type="slidenum">
              <a:rPr lang="en-US"/>
              <a:pPr/>
              <a:t>53</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D61A0D-23AE-42F2-B401-E663D456CB26}" type="slidenum">
              <a:rPr lang="en-US" smtClean="0"/>
              <a:pPr fontAlgn="base">
                <a:spcBef>
                  <a:spcPct val="0"/>
                </a:spcBef>
                <a:spcAft>
                  <a:spcPct val="0"/>
                </a:spcAft>
                <a:defRPr/>
              </a:pPr>
              <a:t>54</a:t>
            </a:fld>
            <a:endParaRPr lang="en-US"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35965B-27B5-441B-9BD0-42C187DF37FA}" type="slidenum">
              <a:rPr lang="en-US" smtClean="0">
                <a:solidFill>
                  <a:prstClr val="black"/>
                </a:solidFill>
              </a:rPr>
              <a:pPr fontAlgn="base">
                <a:spcBef>
                  <a:spcPct val="0"/>
                </a:spcBef>
                <a:spcAft>
                  <a:spcPct val="0"/>
                </a:spcAft>
                <a:defRPr/>
              </a:pPr>
              <a:t>56</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41C907AA-BC27-4C83-A9CA-C45B83372955}" type="slidenum">
              <a:rPr lang="en-US" smtClean="0">
                <a:latin typeface="Arial" pitchFamily="34" charset="0"/>
              </a:rPr>
              <a:pPr/>
              <a:t>57</a:t>
            </a:fld>
            <a:endParaRPr lang="en-US"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[ 1 ] The contribution of primary biological aerosol particles (PBAP) to the global budget of organic aerosol is poorly understood. Concentrations of mannitol, a biotracer for fungal spores, are used here t o constrain the first global model (GEOS-</a:t>
            </a:r>
            <a:r>
              <a:rPr lang="en-US" dirty="0" err="1" smtClean="0"/>
              <a:t>Chem</a:t>
            </a:r>
            <a:r>
              <a:rPr lang="en-US" dirty="0" smtClean="0"/>
              <a:t>) simulation of PBAP from fungi. Emissions are driven by leaf area index and atmospheric water vapor concentrations and are empirically optimized based on the geographical and seasonal variability of observed mannitol concentrations. Optimized global emissions total 28 </a:t>
            </a:r>
            <a:r>
              <a:rPr lang="en-US" dirty="0" err="1" smtClean="0"/>
              <a:t>Tg</a:t>
            </a:r>
            <a:r>
              <a:rPr lang="en-US" dirty="0" smtClean="0"/>
              <a:t> yr1 with 25% of that total emitted as fine mode (PM ) aerosol. Fungal spores contribute 23% of total primary emissions of organic aerosol, or 7% of t he fine -mode source. Annual mean simulated surface concentrations of PBA P over vegetated regions range from 0.1 – 0.7 m gm</a:t>
            </a:r>
          </a:p>
          <a:p>
            <a:r>
              <a:rPr lang="en-US" dirty="0" smtClean="0"/>
              <a:t>2.5 3 (PM 2.5 ) and 0.4 – 3.0 m gm   3 (PM ), with the highest concentrations in the tropics, where PBAP may be the dominant source of organic aerosol. Further validation is required t o r educe the substantial uncertainties on this budget. </a:t>
            </a:r>
            <a:endParaRPr lang="en-US"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D4A627A-B6B6-41D9-B2A2-0E7C0E22E7BD}" type="slidenum">
              <a:rPr lang="en-US" smtClean="0">
                <a:solidFill>
                  <a:prstClr val="black"/>
                </a:solidFill>
                <a:latin typeface="Arial" pitchFamily="34" charset="0"/>
              </a:rPr>
              <a:pPr/>
              <a:t>15</a:t>
            </a:fld>
            <a:endParaRPr lang="en-US" smtClean="0">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Dry</a:t>
            </a:r>
            <a:r>
              <a:rPr lang="pt-BR" baseline="0" dirty="0" smtClean="0"/>
              <a:t> </a:t>
            </a:r>
            <a:r>
              <a:rPr lang="pt-BR" baseline="0" dirty="0" err="1" smtClean="0"/>
              <a:t>season</a:t>
            </a:r>
            <a:r>
              <a:rPr lang="pt-BR" baseline="0" dirty="0" smtClean="0"/>
              <a:t>: ATTO </a:t>
            </a:r>
            <a:r>
              <a:rPr lang="pt-BR" baseline="0" dirty="0" err="1" smtClean="0"/>
              <a:t>and</a:t>
            </a:r>
            <a:r>
              <a:rPr lang="pt-BR" baseline="0" dirty="0" smtClean="0"/>
              <a:t> TT34 are </a:t>
            </a:r>
            <a:r>
              <a:rPr lang="pt-BR" baseline="0" dirty="0" err="1" smtClean="0"/>
              <a:t>very</a:t>
            </a:r>
            <a:r>
              <a:rPr lang="pt-BR" baseline="0" dirty="0" smtClean="0"/>
              <a:t> similar (regional </a:t>
            </a:r>
            <a:r>
              <a:rPr lang="pt-BR" baseline="0" dirty="0" err="1" smtClean="0"/>
              <a:t>biomass</a:t>
            </a:r>
            <a:r>
              <a:rPr lang="pt-BR" baseline="0" dirty="0" smtClean="0"/>
              <a:t> </a:t>
            </a:r>
            <a:r>
              <a:rPr lang="pt-BR" baseline="0" dirty="0" err="1" smtClean="0"/>
              <a:t>burning</a:t>
            </a:r>
            <a:r>
              <a:rPr lang="pt-BR" baseline="0" dirty="0" smtClean="0"/>
              <a:t> </a:t>
            </a:r>
            <a:r>
              <a:rPr lang="pt-BR" baseline="0" dirty="0" err="1" smtClean="0"/>
              <a:t>emissions</a:t>
            </a:r>
            <a:r>
              <a:rPr lang="pt-BR" baseline="0" dirty="0" smtClean="0"/>
              <a:t> </a:t>
            </a:r>
            <a:r>
              <a:rPr lang="pt-BR" baseline="0" dirty="0" err="1" smtClean="0"/>
              <a:t>dominate</a:t>
            </a:r>
            <a:r>
              <a:rPr lang="pt-BR" baseline="0" dirty="0" smtClean="0"/>
              <a:t> </a:t>
            </a:r>
            <a:r>
              <a:rPr lang="pt-BR" baseline="0" dirty="0" err="1" smtClean="0"/>
              <a:t>particle</a:t>
            </a:r>
            <a:r>
              <a:rPr lang="pt-BR" baseline="0" dirty="0" smtClean="0"/>
              <a:t> </a:t>
            </a:r>
            <a:r>
              <a:rPr lang="pt-BR" baseline="0" dirty="0" err="1" smtClean="0"/>
              <a:t>optical</a:t>
            </a:r>
            <a:r>
              <a:rPr lang="pt-BR" baseline="0" dirty="0" smtClean="0"/>
              <a:t> </a:t>
            </a:r>
            <a:r>
              <a:rPr lang="pt-BR" baseline="0" dirty="0" err="1" smtClean="0"/>
              <a:t>properties</a:t>
            </a:r>
            <a:r>
              <a:rPr lang="pt-BR" baseline="0" dirty="0" smtClean="0"/>
              <a:t>).</a:t>
            </a:r>
          </a:p>
          <a:p>
            <a:r>
              <a:rPr lang="pt-BR" baseline="0" dirty="0" err="1" smtClean="0"/>
              <a:t>Wet</a:t>
            </a:r>
            <a:r>
              <a:rPr lang="pt-BR" baseline="0" dirty="0" smtClean="0"/>
              <a:t> </a:t>
            </a:r>
            <a:r>
              <a:rPr lang="pt-BR" baseline="0" dirty="0" err="1" smtClean="0"/>
              <a:t>season</a:t>
            </a:r>
            <a:r>
              <a:rPr lang="pt-BR" baseline="0" dirty="0" smtClean="0"/>
              <a:t>: </a:t>
            </a:r>
            <a:r>
              <a:rPr lang="pt-BR" baseline="0" dirty="0" err="1" smtClean="0"/>
              <a:t>occasional</a:t>
            </a:r>
            <a:r>
              <a:rPr lang="pt-BR" baseline="0" dirty="0" smtClean="0"/>
              <a:t> </a:t>
            </a:r>
            <a:r>
              <a:rPr lang="pt-BR" baseline="0" dirty="0" err="1" smtClean="0"/>
              <a:t>differences</a:t>
            </a:r>
            <a:r>
              <a:rPr lang="pt-BR" baseline="0" dirty="0" smtClean="0"/>
              <a:t> </a:t>
            </a:r>
            <a:r>
              <a:rPr lang="pt-BR" baseline="0" dirty="0" err="1" smtClean="0"/>
              <a:t>between</a:t>
            </a:r>
            <a:r>
              <a:rPr lang="pt-BR" baseline="0" dirty="0" smtClean="0"/>
              <a:t> ATTO </a:t>
            </a:r>
            <a:r>
              <a:rPr lang="pt-BR" baseline="0" dirty="0" err="1" smtClean="0"/>
              <a:t>and</a:t>
            </a:r>
            <a:r>
              <a:rPr lang="pt-BR" baseline="0" dirty="0" smtClean="0"/>
              <a:t> TT34.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Wet</a:t>
            </a:r>
            <a:r>
              <a:rPr lang="pt-BR" dirty="0" smtClean="0"/>
              <a:t> </a:t>
            </a:r>
            <a:r>
              <a:rPr lang="pt-BR" dirty="0" err="1" smtClean="0"/>
              <a:t>season</a:t>
            </a:r>
            <a:r>
              <a:rPr lang="pt-BR" dirty="0" smtClean="0"/>
              <a:t>: </a:t>
            </a:r>
            <a:r>
              <a:rPr lang="pt-BR" dirty="0" err="1" smtClean="0"/>
              <a:t>Single</a:t>
            </a:r>
            <a:r>
              <a:rPr lang="pt-BR" baseline="0" dirty="0" smtClean="0"/>
              <a:t> </a:t>
            </a:r>
            <a:r>
              <a:rPr lang="pt-BR" baseline="0" dirty="0" err="1" smtClean="0"/>
              <a:t>Scattering</a:t>
            </a:r>
            <a:r>
              <a:rPr lang="pt-BR" baseline="0" dirty="0" smtClean="0"/>
              <a:t> Albedo </a:t>
            </a:r>
            <a:r>
              <a:rPr lang="pt-BR" baseline="0" dirty="0" err="1" smtClean="0"/>
              <a:t>and</a:t>
            </a:r>
            <a:r>
              <a:rPr lang="pt-BR" baseline="0" dirty="0" smtClean="0"/>
              <a:t> Angstrom </a:t>
            </a:r>
            <a:r>
              <a:rPr lang="pt-BR" baseline="0" dirty="0" err="1" smtClean="0"/>
              <a:t>exponent</a:t>
            </a:r>
            <a:r>
              <a:rPr lang="pt-BR" baseline="0" dirty="0" smtClean="0"/>
              <a:t> are </a:t>
            </a:r>
            <a:r>
              <a:rPr lang="pt-BR" baseline="0" dirty="0" err="1" smtClean="0"/>
              <a:t>noisier</a:t>
            </a:r>
            <a:r>
              <a:rPr lang="pt-BR" baseline="0" dirty="0" smtClean="0"/>
              <a:t> </a:t>
            </a:r>
            <a:r>
              <a:rPr lang="pt-BR" baseline="0" dirty="0" err="1" smtClean="0"/>
              <a:t>at</a:t>
            </a:r>
            <a:r>
              <a:rPr lang="pt-BR" baseline="0" dirty="0" smtClean="0"/>
              <a:t> </a:t>
            </a:r>
            <a:r>
              <a:rPr lang="pt-BR" baseline="0" dirty="0" err="1" smtClean="0"/>
              <a:t>both</a:t>
            </a:r>
            <a:r>
              <a:rPr lang="pt-BR" baseline="0" dirty="0" smtClean="0"/>
              <a:t> sites, </a:t>
            </a:r>
            <a:r>
              <a:rPr lang="pt-BR" baseline="0" dirty="0" err="1" smtClean="0"/>
              <a:t>partly</a:t>
            </a:r>
            <a:r>
              <a:rPr lang="pt-BR" baseline="0" dirty="0" smtClean="0"/>
              <a:t> </a:t>
            </a:r>
            <a:r>
              <a:rPr lang="pt-BR" baseline="0" dirty="0" err="1" smtClean="0"/>
              <a:t>due</a:t>
            </a:r>
            <a:r>
              <a:rPr lang="pt-BR" baseline="0" dirty="0" smtClean="0"/>
              <a:t> to </a:t>
            </a:r>
            <a:r>
              <a:rPr lang="pt-BR" baseline="0" dirty="0" err="1" smtClean="0"/>
              <a:t>low</a:t>
            </a:r>
            <a:r>
              <a:rPr lang="pt-BR" baseline="0" dirty="0" smtClean="0"/>
              <a:t> </a:t>
            </a:r>
            <a:r>
              <a:rPr lang="pt-BR" baseline="0" dirty="0" err="1" smtClean="0"/>
              <a:t>aerosol</a:t>
            </a:r>
            <a:r>
              <a:rPr lang="pt-BR" baseline="0" dirty="0" smtClean="0"/>
              <a:t> </a:t>
            </a:r>
            <a:r>
              <a:rPr lang="pt-BR" baseline="0" dirty="0" err="1" smtClean="0"/>
              <a:t>loadings</a:t>
            </a:r>
            <a:r>
              <a:rPr lang="pt-BR" baseline="0" dirty="0" smtClean="0"/>
              <a:t> </a:t>
            </a:r>
            <a:r>
              <a:rPr lang="pt-BR" baseline="0" dirty="0" err="1" smtClean="0"/>
              <a:t>and</a:t>
            </a:r>
            <a:r>
              <a:rPr lang="pt-BR" baseline="0" dirty="0" smtClean="0"/>
              <a:t> </a:t>
            </a:r>
            <a:r>
              <a:rPr lang="pt-BR" baseline="0" dirty="0" err="1" smtClean="0"/>
              <a:t>prevailance</a:t>
            </a:r>
            <a:r>
              <a:rPr lang="pt-BR" baseline="0" dirty="0" smtClean="0"/>
              <a:t> </a:t>
            </a:r>
            <a:r>
              <a:rPr lang="pt-BR" baseline="0" dirty="0" err="1" smtClean="0"/>
              <a:t>of</a:t>
            </a:r>
            <a:r>
              <a:rPr lang="pt-BR" baseline="0" dirty="0" smtClean="0"/>
              <a:t> </a:t>
            </a:r>
            <a:r>
              <a:rPr lang="pt-BR" baseline="0" dirty="0" err="1" smtClean="0"/>
              <a:t>coarse</a:t>
            </a:r>
            <a:r>
              <a:rPr lang="pt-BR" baseline="0" dirty="0" smtClean="0"/>
              <a:t> </a:t>
            </a:r>
            <a:r>
              <a:rPr lang="pt-BR" baseline="0" dirty="0" err="1" smtClean="0"/>
              <a:t>mode</a:t>
            </a:r>
            <a:r>
              <a:rPr lang="pt-BR" baseline="0" dirty="0" smtClean="0"/>
              <a:t> </a:t>
            </a:r>
            <a:r>
              <a:rPr lang="pt-BR" baseline="0" dirty="0" err="1" smtClean="0"/>
              <a:t>particles</a:t>
            </a:r>
            <a:r>
              <a:rPr lang="pt-BR" baseline="0" dirty="0" smtClean="0"/>
              <a:t>.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4929C-F277-415B-B851-4903290DC90A}" type="slidenum">
              <a:rPr lang="en-US">
                <a:solidFill>
                  <a:srgbClr val="000000"/>
                </a:solidFill>
              </a:rPr>
              <a:pPr fontAlgn="base">
                <a:spcBef>
                  <a:spcPct val="0"/>
                </a:spcBef>
                <a:spcAft>
                  <a:spcPct val="0"/>
                </a:spcAft>
              </a:pPr>
              <a:t>38</a:t>
            </a:fld>
            <a:endParaRPr lang="en-US">
              <a:solidFill>
                <a:srgbClr val="000000"/>
              </a:solidFill>
            </a:endParaRPr>
          </a:p>
        </p:txBody>
      </p:sp>
      <p:sp>
        <p:nvSpPr>
          <p:cNvPr id="16281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40</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ED0C744-16D2-4D6B-8CD5-B6AA90574696}" type="slidenum">
              <a:rPr lang="en-US" smtClean="0">
                <a:latin typeface="Arial" pitchFamily="34" charset="0"/>
              </a:rPr>
              <a:pPr/>
              <a:t>41</a:t>
            </a:fld>
            <a:endParaRPr lang="en-US" smtClean="0">
              <a:latin typeface="Arial" pitchFamily="34" charset="0"/>
            </a:endParaRPr>
          </a:p>
        </p:txBody>
      </p:sp>
      <p:sp>
        <p:nvSpPr>
          <p:cNvPr id="89091" name="Rectangle 2"/>
          <p:cNvSpPr>
            <a:spLocks noGrp="1" noRot="1" noChangeAspect="1" noChangeArrowheads="1" noTextEdit="1"/>
          </p:cNvSpPr>
          <p:nvPr>
            <p:ph type="sldImg"/>
          </p:nvPr>
        </p:nvSpPr>
        <p:spPr>
          <a:xfrm>
            <a:off x="1144588" y="685800"/>
            <a:ext cx="4572000" cy="3429000"/>
          </a:xfrm>
          <a:ln/>
        </p:spPr>
      </p:sp>
      <p:sp>
        <p:nvSpPr>
          <p:cNvPr id="890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90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31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7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6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9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5/10/2014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7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7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23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810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72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554118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275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93208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246334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4123041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32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03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28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66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15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40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5/10/2014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777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7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9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8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3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5/10/2014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5/10/2014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5/10/2014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5/10/2014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48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93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5/10/2014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570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31.png"/><Relationship Id="rId12"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0.jpeg"/><Relationship Id="rId11" Type="http://schemas.openxmlformats.org/officeDocument/2006/relationships/image" Target="../media/image26.png"/><Relationship Id="rId5" Type="http://schemas.openxmlformats.org/officeDocument/2006/relationships/image" Target="../media/image29.png"/><Relationship Id="rId10" Type="http://schemas.openxmlformats.org/officeDocument/2006/relationships/oleObject" Target="../embeddings/oleObject1.bin"/><Relationship Id="rId4" Type="http://schemas.openxmlformats.org/officeDocument/2006/relationships/image" Target="../media/image28.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4.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image" Target="../media/image100.wmf"/><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5.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2590800" y="5181600"/>
            <a:ext cx="6405112" cy="1384995"/>
          </a:xfrm>
          <a:prstGeom prst="rect">
            <a:avLst/>
          </a:prstGeom>
          <a:noFill/>
        </p:spPr>
        <p:txBody>
          <a:bodyPr wrap="square" rtlCol="0">
            <a:spAutoFit/>
          </a:bodyPr>
          <a:lstStyle/>
          <a:p>
            <a:pPr algn="ctr"/>
            <a:r>
              <a:rPr lang="en-US" sz="2800" b="1" dirty="0" smtClean="0">
                <a:solidFill>
                  <a:schemeClr val="bg1"/>
                </a:solidFill>
                <a:latin typeface="Calibri" panose="020F0502020204030204" pitchFamily="34" charset="0"/>
              </a:rPr>
              <a:t>Paulo Artaxo, Henrique Barbosa,</a:t>
            </a:r>
            <a:br>
              <a:rPr lang="en-US" sz="2800" b="1" dirty="0" smtClean="0">
                <a:solidFill>
                  <a:schemeClr val="bg1"/>
                </a:solidFill>
                <a:latin typeface="Calibri" panose="020F0502020204030204" pitchFamily="34" charset="0"/>
              </a:rPr>
            </a:br>
            <a:r>
              <a:rPr lang="en-US" sz="2800" b="1" dirty="0" smtClean="0">
                <a:solidFill>
                  <a:schemeClr val="bg1"/>
                </a:solidFill>
                <a:latin typeface="Calibri" panose="020F0502020204030204" pitchFamily="34" charset="0"/>
              </a:rPr>
              <a:t>Joel F. de Brito, Luciana Rizzo and others.</a:t>
            </a:r>
          </a:p>
          <a:p>
            <a:pPr algn="ctr"/>
            <a:r>
              <a:rPr lang="en-US" sz="2800" b="1" dirty="0" smtClean="0">
                <a:solidFill>
                  <a:schemeClr val="bg1"/>
                </a:solidFill>
                <a:latin typeface="Calibri" panose="020F0502020204030204" pitchFamily="34" charset="0"/>
              </a:rPr>
              <a:t>University of São Paulo, Brazil</a:t>
            </a:r>
            <a:endParaRPr lang="en-US" sz="2800" dirty="0">
              <a:solidFill>
                <a:schemeClr val="bg1"/>
              </a:solidFill>
              <a:latin typeface="Calibri" panose="020F0502020204030204" pitchFamily="34" charset="0"/>
            </a:endParaRPr>
          </a:p>
        </p:txBody>
      </p:sp>
      <p:sp>
        <p:nvSpPr>
          <p:cNvPr id="6" name="TextBox 5"/>
          <p:cNvSpPr txBox="1"/>
          <p:nvPr/>
        </p:nvSpPr>
        <p:spPr>
          <a:xfrm>
            <a:off x="227556" y="1295399"/>
            <a:ext cx="7684620" cy="369322"/>
          </a:xfrm>
          <a:prstGeom prst="rect">
            <a:avLst/>
          </a:prstGeom>
          <a:noFill/>
        </p:spPr>
        <p:txBody>
          <a:bodyPr wrap="square" lIns="91430" tIns="45715" rIns="91430" bIns="45715" rtlCol="0">
            <a:spAutoFit/>
          </a:bodyPr>
          <a:lstStyle/>
          <a:p>
            <a:pPr algn="ctr"/>
            <a:r>
              <a:rPr lang="en-US" i="1" dirty="0" smtClean="0">
                <a:solidFill>
                  <a:schemeClr val="bg1"/>
                </a:solidFill>
                <a:latin typeface="Arial" pitchFamily="34" charset="0"/>
                <a:cs typeface="Arial" pitchFamily="34" charset="0"/>
              </a:rPr>
              <a:t>iLEAPS Early Science Career Workshop Nanjing, May 2014</a:t>
            </a:r>
            <a:endParaRPr lang="en-US" i="1" dirty="0">
              <a:solidFill>
                <a:schemeClr val="bg1"/>
              </a:solidFill>
              <a:latin typeface="Arial" pitchFamily="34" charset="0"/>
              <a:cs typeface="Arial" pitchFamily="34" charset="0"/>
            </a:endParaRPr>
          </a:p>
        </p:txBody>
      </p:sp>
      <p:sp>
        <p:nvSpPr>
          <p:cNvPr id="3" name="Rectangle 2"/>
          <p:cNvSpPr/>
          <p:nvPr/>
        </p:nvSpPr>
        <p:spPr>
          <a:xfrm>
            <a:off x="1390930" y="1981200"/>
            <a:ext cx="7352740" cy="280076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rPr>
              <a:t>Aerosols from Amazonia: Where biology meets atmospheric </a:t>
            </a:r>
            <a:r>
              <a:rPr lang="en-US" sz="4400" b="1" dirty="0" smtClean="0">
                <a:ln w="11430"/>
                <a:solidFill>
                  <a:srgbClr val="FFFF00"/>
                </a:solidFill>
                <a:effectLst>
                  <a:outerShdw blurRad="80000" dist="40000" dir="5040000" algn="tl">
                    <a:srgbClr val="000000">
                      <a:alpha val="30000"/>
                    </a:srgbClr>
                  </a:outerShdw>
                </a:effectLst>
                <a:latin typeface="Calibri" pitchFamily="34" charset="0"/>
                <a:cs typeface="Calibri" pitchFamily="34" charset="0"/>
              </a:rPr>
              <a:t>chemistry, dynamics and social sciences</a:t>
            </a:r>
            <a:endParaRPr lang="en-US"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endParaRPr>
          </a:p>
        </p:txBody>
      </p:sp>
      <p:pic>
        <p:nvPicPr>
          <p:cNvPr id="1026" name="Picture 2" descr="http://www.ileaps.org/sites/ileaps.org/files/ileaps_pitk%C3%A4_versio_osittain_neg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90" y="108557"/>
            <a:ext cx="7916352" cy="118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749427"/>
            <a:ext cx="8686800" cy="5870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0014"/>
            <a:ext cx="9144000"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Aerosol cycling in Amazonia</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5674659" y="6303112"/>
            <a:ext cx="3240741" cy="276999"/>
          </a:xfrm>
          <a:prstGeom prst="rect">
            <a:avLst/>
          </a:prstGeom>
          <a:solidFill>
            <a:schemeClr val="bg1"/>
          </a:solidFill>
        </p:spPr>
        <p:txBody>
          <a:bodyPr wrap="square" rtlCol="0">
            <a:spAutoFit/>
          </a:bodyPr>
          <a:lstStyle/>
          <a:p>
            <a:r>
              <a:rPr lang="pt-BR" sz="1200" dirty="0" smtClean="0"/>
              <a:t>                                                   </a:t>
            </a:r>
            <a:endParaRPr lang="en-US" sz="1200" dirty="0"/>
          </a:p>
        </p:txBody>
      </p:sp>
      <p:sp>
        <p:nvSpPr>
          <p:cNvPr id="3" name="TextBox 2"/>
          <p:cNvSpPr txBox="1"/>
          <p:nvPr/>
        </p:nvSpPr>
        <p:spPr>
          <a:xfrm>
            <a:off x="228600" y="6250178"/>
            <a:ext cx="1787669" cy="369332"/>
          </a:xfrm>
          <a:prstGeom prst="rect">
            <a:avLst/>
          </a:prstGeom>
          <a:noFill/>
        </p:spPr>
        <p:txBody>
          <a:bodyPr wrap="none" rtlCol="0">
            <a:spAutoFit/>
          </a:bodyPr>
          <a:lstStyle/>
          <a:p>
            <a:r>
              <a:rPr lang="en-US" dirty="0" err="1" smtClean="0"/>
              <a:t>Uli</a:t>
            </a:r>
            <a:r>
              <a:rPr lang="en-US" dirty="0" smtClean="0"/>
              <a:t> </a:t>
            </a:r>
            <a:r>
              <a:rPr lang="en-US" dirty="0" err="1" smtClean="0"/>
              <a:t>Pueschl</a:t>
            </a:r>
            <a:r>
              <a:rPr lang="en-US" dirty="0" smtClean="0"/>
              <a:t>, 2012</a:t>
            </a:r>
            <a:endParaRPr lang="en-US" dirty="0"/>
          </a:p>
        </p:txBody>
      </p:sp>
    </p:spTree>
    <p:extLst>
      <p:ext uri="{BB962C8B-B14F-4D97-AF65-F5344CB8AC3E}">
        <p14:creationId xmlns:p14="http://schemas.microsoft.com/office/powerpoint/2010/main" val="1780232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389"/>
          <a:stretch/>
        </p:blipFill>
        <p:spPr bwMode="auto">
          <a:xfrm>
            <a:off x="282388" y="798731"/>
            <a:ext cx="8621518"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7929"/>
            <a:ext cx="9144000" cy="769441"/>
          </a:xfrm>
          <a:prstGeom prst="rect">
            <a:avLst/>
          </a:prstGeom>
        </p:spPr>
        <p:txBody>
          <a:bodyPr wrap="square">
            <a:spAutoFit/>
          </a:bodyPr>
          <a:lstStyle/>
          <a:p>
            <a:pPr algn="ctr"/>
            <a:r>
              <a:rPr lang="pt-BR" sz="4400" b="1" dirty="0" smtClean="0">
                <a:effectLst>
                  <a:outerShdw blurRad="38100" dist="38100" dir="2700000" algn="tl">
                    <a:srgbClr val="000000">
                      <a:alpha val="43137"/>
                    </a:srgbClr>
                  </a:outerShdw>
                </a:effectLst>
              </a:rPr>
              <a:t>The </a:t>
            </a:r>
            <a:r>
              <a:rPr lang="pt-BR" sz="4400" b="1" dirty="0" err="1" smtClean="0">
                <a:effectLst>
                  <a:outerShdw blurRad="38100" dist="38100" dir="2700000" algn="tl">
                    <a:srgbClr val="000000">
                      <a:alpha val="43137"/>
                    </a:srgbClr>
                  </a:outerShdw>
                </a:effectLst>
              </a:rPr>
              <a:t>biology</a:t>
            </a:r>
            <a:r>
              <a:rPr lang="pt-BR" sz="4400" b="1" dirty="0" smtClean="0">
                <a:effectLst>
                  <a:outerShdw blurRad="38100" dist="38100" dir="2700000" algn="tl">
                    <a:srgbClr val="000000">
                      <a:alpha val="43137"/>
                    </a:srgbClr>
                  </a:outerShdw>
                </a:effectLst>
              </a:rPr>
              <a:t> </a:t>
            </a:r>
            <a:r>
              <a:rPr lang="pt-BR" sz="4400" b="1" dirty="0" err="1" smtClean="0">
                <a:effectLst>
                  <a:outerShdw blurRad="38100" dist="38100" dir="2700000" algn="tl">
                    <a:srgbClr val="000000">
                      <a:alpha val="43137"/>
                    </a:srgbClr>
                  </a:outerShdw>
                </a:effectLst>
              </a:rPr>
              <a:t>of</a:t>
            </a:r>
            <a:r>
              <a:rPr lang="pt-BR" sz="4400" b="1" dirty="0" smtClean="0">
                <a:effectLst>
                  <a:outerShdw blurRad="38100" dist="38100" dir="2700000" algn="tl">
                    <a:srgbClr val="000000">
                      <a:alpha val="43137"/>
                    </a:srgbClr>
                  </a:outerShdw>
                </a:effectLst>
              </a:rPr>
              <a:t> </a:t>
            </a:r>
            <a:r>
              <a:rPr lang="pt-BR" sz="4400" b="1" dirty="0" err="1" smtClean="0">
                <a:effectLst>
                  <a:outerShdw blurRad="38100" dist="38100" dir="2700000" algn="tl">
                    <a:srgbClr val="000000">
                      <a:alpha val="43137"/>
                    </a:srgbClr>
                  </a:outerShdw>
                </a:effectLst>
              </a:rPr>
              <a:t>aerosol</a:t>
            </a:r>
            <a:r>
              <a:rPr lang="pt-BR" sz="4400" b="1" dirty="0" smtClean="0">
                <a:effectLst>
                  <a:outerShdw blurRad="38100" dist="38100" dir="2700000" algn="tl">
                    <a:srgbClr val="000000">
                      <a:alpha val="43137"/>
                    </a:srgbClr>
                  </a:outerShdw>
                </a:effectLst>
              </a:rPr>
              <a:t> </a:t>
            </a:r>
            <a:r>
              <a:rPr lang="pt-BR" sz="4400" b="1" dirty="0" err="1" smtClean="0">
                <a:effectLst>
                  <a:outerShdw blurRad="38100" dist="38100" dir="2700000" algn="tl">
                    <a:srgbClr val="000000">
                      <a:alpha val="43137"/>
                    </a:srgbClr>
                  </a:outerShdw>
                </a:effectLst>
              </a:rPr>
              <a:t>particles</a:t>
            </a:r>
            <a:endParaRPr lang="pt-BR" sz="4400" dirty="0">
              <a:effectLst>
                <a:outerShdw blurRad="38100" dist="38100" dir="2700000" algn="tl">
                  <a:srgbClr val="000000">
                    <a:alpha val="43137"/>
                  </a:srgbClr>
                </a:outerShdw>
              </a:effectLst>
            </a:endParaRPr>
          </a:p>
        </p:txBody>
      </p:sp>
      <p:sp>
        <p:nvSpPr>
          <p:cNvPr id="5" name="TextBox 4"/>
          <p:cNvSpPr txBox="1"/>
          <p:nvPr/>
        </p:nvSpPr>
        <p:spPr>
          <a:xfrm>
            <a:off x="228599" y="6488668"/>
            <a:ext cx="1787669" cy="369332"/>
          </a:xfrm>
          <a:prstGeom prst="rect">
            <a:avLst/>
          </a:prstGeom>
          <a:noFill/>
        </p:spPr>
        <p:txBody>
          <a:bodyPr wrap="none" rtlCol="0">
            <a:spAutoFit/>
          </a:bodyPr>
          <a:lstStyle/>
          <a:p>
            <a:r>
              <a:rPr lang="en-US" dirty="0" err="1" smtClean="0"/>
              <a:t>Uli</a:t>
            </a:r>
            <a:r>
              <a:rPr lang="en-US" dirty="0" smtClean="0"/>
              <a:t> </a:t>
            </a:r>
            <a:r>
              <a:rPr lang="en-US" dirty="0" err="1" smtClean="0"/>
              <a:t>Pueschl</a:t>
            </a:r>
            <a:r>
              <a:rPr lang="en-US" dirty="0" smtClean="0"/>
              <a:t>, 2012</a:t>
            </a:r>
            <a:endParaRPr lang="en-US" dirty="0"/>
          </a:p>
        </p:txBody>
      </p:sp>
    </p:spTree>
    <p:extLst>
      <p:ext uri="{BB962C8B-B14F-4D97-AF65-F5344CB8AC3E}">
        <p14:creationId xmlns:p14="http://schemas.microsoft.com/office/powerpoint/2010/main" val="2106226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277" y="862744"/>
            <a:ext cx="6612441" cy="4699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7635" y="5791200"/>
            <a:ext cx="8610600" cy="923330"/>
          </a:xfrm>
          <a:prstGeom prst="rect">
            <a:avLst/>
          </a:prstGeom>
        </p:spPr>
        <p:txBody>
          <a:bodyPr wrap="square">
            <a:spAutoFit/>
          </a:bodyPr>
          <a:lstStyle/>
          <a:p>
            <a:r>
              <a:rPr lang="en-US" dirty="0"/>
              <a:t>During photosynthesis, plants absorb carbon dioxide and </a:t>
            </a:r>
            <a:r>
              <a:rPr lang="en-US" dirty="0" smtClean="0"/>
              <a:t>sunlight to </a:t>
            </a:r>
            <a:r>
              <a:rPr lang="en-US" dirty="0"/>
              <a:t>create </a:t>
            </a:r>
            <a:r>
              <a:rPr lang="en-US" dirty="0" smtClean="0"/>
              <a:t>fuel, glucose </a:t>
            </a:r>
            <a:r>
              <a:rPr lang="en-US" dirty="0"/>
              <a:t>and other </a:t>
            </a:r>
            <a:r>
              <a:rPr lang="en-US" dirty="0" smtClean="0"/>
              <a:t>sugars for </a:t>
            </a:r>
            <a:r>
              <a:rPr lang="en-US" dirty="0"/>
              <a:t>building </a:t>
            </a:r>
            <a:r>
              <a:rPr lang="en-US" dirty="0" smtClean="0"/>
              <a:t>plant structures</a:t>
            </a:r>
            <a:r>
              <a:rPr lang="en-US" dirty="0"/>
              <a:t>. This process forms the foundation of the </a:t>
            </a:r>
            <a:r>
              <a:rPr lang="en-US" dirty="0" smtClean="0"/>
              <a:t>biological carbon </a:t>
            </a:r>
            <a:r>
              <a:rPr lang="en-US" dirty="0"/>
              <a:t>cycle</a:t>
            </a:r>
            <a:r>
              <a:rPr lang="en-US" dirty="0" smtClean="0"/>
              <a:t>.</a:t>
            </a:r>
            <a:endParaRPr lang="en-US" dirty="0"/>
          </a:p>
        </p:txBody>
      </p:sp>
      <p:sp>
        <p:nvSpPr>
          <p:cNvPr id="2" name="TextBox 1"/>
          <p:cNvSpPr txBox="1"/>
          <p:nvPr/>
        </p:nvSpPr>
        <p:spPr>
          <a:xfrm>
            <a:off x="533400" y="167044"/>
            <a:ext cx="8371010"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Photosynthesis: where radiation meets life</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769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62498" cy="307777"/>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b="1" dirty="0">
                <a:solidFill>
                  <a:srgbClr val="0000FF"/>
                </a:solidFill>
                <a:latin typeface="Times New Roman" pitchFamily="18" charset="0"/>
              </a:rPr>
              <a:t>AEROSOLS</a:t>
            </a:r>
            <a:endParaRPr lang="en-GB" sz="2800" b="1" dirty="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363698" y="6273225"/>
            <a:ext cx="8505021" cy="584775"/>
          </a:xfrm>
          <a:prstGeom prst="rect">
            <a:avLst/>
          </a:prstGeom>
          <a:noFill/>
        </p:spPr>
        <p:txBody>
          <a:bodyPr wrap="none" rtlCol="0">
            <a:spAutoFit/>
          </a:bodyPr>
          <a:lstStyle/>
          <a:p>
            <a:r>
              <a:rPr lang="en-US" sz="3200" b="1" dirty="0" smtClean="0"/>
              <a:t>Where is the biological functioning of our world?</a:t>
            </a:r>
            <a:endParaRPr lang="en-US" sz="3200" b="1" dirty="0"/>
          </a:p>
        </p:txBody>
      </p:sp>
    </p:spTree>
    <p:extLst>
      <p:ext uri="{BB962C8B-B14F-4D97-AF65-F5344CB8AC3E}">
        <p14:creationId xmlns:p14="http://schemas.microsoft.com/office/powerpoint/2010/main" val="37441202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 y="152400"/>
            <a:ext cx="8077199" cy="218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2476568"/>
            <a:ext cx="8610600" cy="954107"/>
          </a:xfrm>
          <a:prstGeom prst="rect">
            <a:avLst/>
          </a:prstGeom>
        </p:spPr>
        <p:txBody>
          <a:bodyPr wrap="square">
            <a:spAutoFit/>
          </a:bodyPr>
          <a:lstStyle/>
          <a:p>
            <a:r>
              <a:rPr lang="pt-BR" sz="1400" b="1" dirty="0" smtClean="0">
                <a:solidFill>
                  <a:prstClr val="black"/>
                </a:solidFill>
                <a:latin typeface="Arial" pitchFamily="34" charset="0"/>
                <a:cs typeface="Arial" pitchFamily="34" charset="0"/>
              </a:rPr>
              <a:t>A expansão da agricultura e a variabilidade climática são agentes importantes nas alterações que estão ocorrendo no ecossistema amazônico. Em partes da região é possível observar sinais de transição para um regime dominado pelas alterações ambientais. Estes sinais incluem mudanças no balanço de energia e hidrológico na porção sul e este da Bacia Amazônica.</a:t>
            </a:r>
            <a:endParaRPr lang="pt-BR" sz="1400" b="1" dirty="0">
              <a:solidFill>
                <a:prstClr val="black"/>
              </a:solidFill>
              <a:latin typeface="Arial" pitchFamily="34" charset="0"/>
              <a:cs typeface="Arial" pitchFamily="34" charset="0"/>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3531752"/>
            <a:ext cx="4025693" cy="3116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26401" y="3797424"/>
            <a:ext cx="4076356" cy="2585323"/>
          </a:xfrm>
          <a:prstGeom prst="rect">
            <a:avLst/>
          </a:prstGeom>
        </p:spPr>
        <p:txBody>
          <a:bodyPr wrap="square">
            <a:spAutoFit/>
          </a:bodyPr>
          <a:lstStyle/>
          <a:p>
            <a:r>
              <a:rPr lang="pt-BR" b="1" smtClean="0">
                <a:solidFill>
                  <a:prstClr val="black"/>
                </a:solidFill>
                <a:latin typeface="Arial" pitchFamily="34" charset="0"/>
                <a:cs typeface="Arial" pitchFamily="34" charset="0"/>
              </a:rPr>
              <a:t>Interações entre mudanças globais, mudanças de uso do solo, queimadas, hidrologia, ecologia e dimensões humanas na Amazônia </a:t>
            </a:r>
          </a:p>
          <a:p>
            <a:endParaRPr lang="pt-BR" b="1" smtClean="0">
              <a:solidFill>
                <a:prstClr val="black"/>
              </a:solidFill>
              <a:latin typeface="Arial" pitchFamily="34" charset="0"/>
              <a:cs typeface="Arial" pitchFamily="34" charset="0"/>
            </a:endParaRPr>
          </a:p>
          <a:p>
            <a:r>
              <a:rPr lang="pt-BR" smtClean="0">
                <a:solidFill>
                  <a:prstClr val="black"/>
                </a:solidFill>
                <a:latin typeface="Arial" pitchFamily="34" charset="0"/>
                <a:cs typeface="Arial" pitchFamily="34" charset="0"/>
              </a:rPr>
              <a:t>Forçantes são indicadas por ovais vermelhos. Processos são as caixas verdes e consequencias estão nas caixas azuis.</a:t>
            </a:r>
            <a:endParaRPr lang="pt-BR">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84357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outh_Ame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9850"/>
            <a:ext cx="9144000" cy="6927850"/>
          </a:xfrm>
          <a:prstGeom prst="rect">
            <a:avLst/>
          </a:prstGeom>
          <a:noFill/>
          <a:ln w="9525">
            <a:noFill/>
            <a:miter lim="800000"/>
            <a:headEnd/>
            <a:tailEnd/>
          </a:ln>
        </p:spPr>
      </p:pic>
      <p:sp>
        <p:nvSpPr>
          <p:cNvPr id="2" name="TextBox 1"/>
          <p:cNvSpPr txBox="1"/>
          <p:nvPr/>
        </p:nvSpPr>
        <p:spPr>
          <a:xfrm>
            <a:off x="152400" y="125343"/>
            <a:ext cx="8534400" cy="584775"/>
          </a:xfrm>
          <a:prstGeom prst="rect">
            <a:avLst/>
          </a:prstGeom>
          <a:noFill/>
        </p:spPr>
        <p:txBody>
          <a:bodyPr wrap="square" rtlCol="0">
            <a:spAutoFit/>
          </a:bodyPr>
          <a:lstStyle/>
          <a:p>
            <a:pPr algn="ctr" defTabSz="914305" fontAlgn="auto">
              <a:spcBef>
                <a:spcPts val="0"/>
              </a:spcBef>
              <a:spcAft>
                <a:spcPts val="0"/>
              </a:spcAft>
            </a:pPr>
            <a:r>
              <a:rPr lang="en-US" sz="3200" b="1" dirty="0" smtClean="0">
                <a:solidFill>
                  <a:srgbClr val="FFFF00"/>
                </a:solidFill>
                <a:effectLst>
                  <a:outerShdw blurRad="38100" dist="38100" dir="2700000" algn="tl">
                    <a:srgbClr val="000000">
                      <a:alpha val="43137"/>
                    </a:srgbClr>
                  </a:outerShdw>
                </a:effectLst>
                <a:latin typeface="Arial"/>
                <a:cs typeface="+mn-cs"/>
              </a:rPr>
              <a:t>Amazonia: 3 types of aerosol particles</a:t>
            </a:r>
            <a:endParaRPr lang="en-US" sz="3200" b="1" dirty="0">
              <a:solidFill>
                <a:srgbClr val="FFFF00"/>
              </a:solidFill>
              <a:effectLst>
                <a:outerShdw blurRad="38100" dist="38100" dir="2700000" algn="tl">
                  <a:srgbClr val="000000">
                    <a:alpha val="43137"/>
                  </a:srgbClr>
                </a:outerShdw>
              </a:effectLst>
              <a:latin typeface="Arial"/>
              <a:cs typeface="+mn-cs"/>
            </a:endParaRPr>
          </a:p>
        </p:txBody>
      </p:sp>
      <p:sp>
        <p:nvSpPr>
          <p:cNvPr id="4" name="TextBox 3"/>
          <p:cNvSpPr txBox="1"/>
          <p:nvPr/>
        </p:nvSpPr>
        <p:spPr>
          <a:xfrm>
            <a:off x="0" y="852357"/>
            <a:ext cx="3195105" cy="400110"/>
          </a:xfrm>
          <a:prstGeom prst="rect">
            <a:avLst/>
          </a:prstGeom>
          <a:noFill/>
        </p:spPr>
        <p:txBody>
          <a:bodyPr wrap="none" rtlCol="0">
            <a:spAutoFit/>
          </a:bodyPr>
          <a:lstStyle/>
          <a:p>
            <a:pPr algn="l" defTabSz="914305" fontAlgn="auto">
              <a:spcBef>
                <a:spcPts val="0"/>
              </a:spcBef>
              <a:spcAft>
                <a:spcPts val="0"/>
              </a:spcAft>
            </a:pPr>
            <a:r>
              <a:rPr lang="en-US" sz="2000" b="1" dirty="0" smtClean="0">
                <a:solidFill>
                  <a:srgbClr val="FFFF00"/>
                </a:solidFill>
                <a:latin typeface="Arial"/>
                <a:cs typeface="+mn-cs"/>
              </a:rPr>
              <a:t>Bioge</a:t>
            </a:r>
            <a:r>
              <a:rPr lang="en-US" sz="1600" b="1" dirty="0" smtClean="0">
                <a:solidFill>
                  <a:srgbClr val="FFFF00"/>
                </a:solidFill>
                <a:latin typeface="Arial"/>
                <a:cs typeface="+mn-cs"/>
              </a:rPr>
              <a:t>nic (primary and </a:t>
            </a:r>
            <a:r>
              <a:rPr lang="en-US" sz="2000" b="1" dirty="0" smtClean="0">
                <a:solidFill>
                  <a:srgbClr val="FFFF00"/>
                </a:solidFill>
                <a:latin typeface="Arial"/>
                <a:cs typeface="+mn-cs"/>
              </a:rPr>
              <a:t>SOA)</a:t>
            </a:r>
            <a:endParaRPr lang="en-US" sz="2000" b="1" dirty="0">
              <a:solidFill>
                <a:srgbClr val="FFFF00"/>
              </a:solidFill>
              <a:latin typeface="Arial"/>
              <a:cs typeface="+mn-cs"/>
            </a:endParaRPr>
          </a:p>
        </p:txBody>
      </p:sp>
      <p:sp>
        <p:nvSpPr>
          <p:cNvPr id="5" name="TextBox 4"/>
          <p:cNvSpPr txBox="1"/>
          <p:nvPr/>
        </p:nvSpPr>
        <p:spPr>
          <a:xfrm>
            <a:off x="3524277" y="867746"/>
            <a:ext cx="2095445" cy="369332"/>
          </a:xfrm>
          <a:prstGeom prst="rect">
            <a:avLst/>
          </a:prstGeom>
          <a:noFill/>
        </p:spPr>
        <p:txBody>
          <a:bodyPr wrap="none" rtlCol="0">
            <a:spAutoFit/>
          </a:bodyPr>
          <a:lstStyle/>
          <a:p>
            <a:pPr algn="l" defTabSz="914305" fontAlgn="auto">
              <a:spcBef>
                <a:spcPts val="0"/>
              </a:spcBef>
              <a:spcAft>
                <a:spcPts val="0"/>
              </a:spcAft>
            </a:pPr>
            <a:r>
              <a:rPr lang="en-US" sz="1800" b="1" dirty="0" smtClean="0">
                <a:solidFill>
                  <a:srgbClr val="FFFF00"/>
                </a:solidFill>
                <a:latin typeface="Arial"/>
                <a:cs typeface="+mn-cs"/>
              </a:rPr>
              <a:t>Biomass Burning</a:t>
            </a:r>
            <a:endParaRPr lang="en-US" sz="1800" b="1" dirty="0">
              <a:solidFill>
                <a:srgbClr val="FFFF00"/>
              </a:solidFill>
              <a:latin typeface="Arial"/>
              <a:cs typeface="+mn-cs"/>
            </a:endParaRPr>
          </a:p>
        </p:txBody>
      </p:sp>
      <p:sp>
        <p:nvSpPr>
          <p:cNvPr id="6" name="TextBox 5"/>
          <p:cNvSpPr txBox="1"/>
          <p:nvPr/>
        </p:nvSpPr>
        <p:spPr>
          <a:xfrm>
            <a:off x="6060284" y="892477"/>
            <a:ext cx="2397259" cy="461665"/>
          </a:xfrm>
          <a:prstGeom prst="rect">
            <a:avLst/>
          </a:prstGeom>
          <a:noFill/>
        </p:spPr>
        <p:txBody>
          <a:bodyPr wrap="none" rtlCol="0">
            <a:spAutoFit/>
          </a:bodyPr>
          <a:lstStyle/>
          <a:p>
            <a:pPr algn="l" defTabSz="914305" fontAlgn="auto">
              <a:spcBef>
                <a:spcPts val="0"/>
              </a:spcBef>
              <a:spcAft>
                <a:spcPts val="0"/>
              </a:spcAft>
            </a:pPr>
            <a:r>
              <a:rPr lang="en-US" sz="2400" b="1" dirty="0" smtClean="0">
                <a:solidFill>
                  <a:srgbClr val="FFFF00"/>
                </a:solidFill>
                <a:latin typeface="Arial"/>
                <a:cs typeface="+mn-cs"/>
              </a:rPr>
              <a:t>Dust from Sahara</a:t>
            </a:r>
            <a:endParaRPr lang="en-US" sz="2400" b="1" dirty="0">
              <a:solidFill>
                <a:srgbClr val="FFFF00"/>
              </a:solidFill>
              <a:latin typeface="Arial"/>
              <a:cs typeface="+mn-cs"/>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880" y="1524000"/>
            <a:ext cx="2710694" cy="431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01incendio"/>
          <p:cNvPicPr>
            <a:picLocks noChangeAspect="1" noChangeArrowheads="1"/>
          </p:cNvPicPr>
          <p:nvPr/>
        </p:nvPicPr>
        <p:blipFill>
          <a:blip r:embed="rId6" cstate="print"/>
          <a:srcRect/>
          <a:stretch>
            <a:fillRect/>
          </a:stretch>
        </p:blipFill>
        <p:spPr bwMode="auto">
          <a:xfrm>
            <a:off x="3001341" y="1601386"/>
            <a:ext cx="2805407" cy="1807929"/>
          </a:xfrm>
          <a:prstGeom prst="rect">
            <a:avLst/>
          </a:prstGeom>
          <a:noFill/>
          <a:ln w="9525">
            <a:noFill/>
            <a:miter lim="800000"/>
            <a:headEnd/>
            <a:tailEnd/>
          </a:ln>
        </p:spPr>
      </p:pic>
      <p:pic>
        <p:nvPicPr>
          <p:cNvPr id="9" name="Picture 16" descr="aqua-AOD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68011" y="1582738"/>
            <a:ext cx="3330067" cy="2096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5" descr="Fogo e Cinzas_peq"/>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027880" y="3394075"/>
            <a:ext cx="2740132" cy="2055099"/>
          </a:xfrm>
          <a:prstGeom prst="rect">
            <a:avLst/>
          </a:prstGeom>
          <a:noFill/>
        </p:spPr>
      </p:pic>
      <p:pic>
        <p:nvPicPr>
          <p:cNvPr id="29698"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2880" y="5638800"/>
            <a:ext cx="2741174" cy="88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809522791"/>
              </p:ext>
            </p:extLst>
          </p:nvPr>
        </p:nvGraphicFramePr>
        <p:xfrm>
          <a:off x="6019800" y="3679224"/>
          <a:ext cx="1962150" cy="754063"/>
        </p:xfrm>
        <a:graphic>
          <a:graphicData uri="http://schemas.openxmlformats.org/presentationml/2006/ole">
            <mc:AlternateContent xmlns:mc="http://schemas.openxmlformats.org/markup-compatibility/2006">
              <mc:Choice xmlns:v="urn:schemas-microsoft-com:vml" Requires="v">
                <p:oleObj spid="_x0000_s2132" name="CorelPhotoPaint.Image.8" r:id="rId10" imgW="14745600" imgH="11059200" progId="CorelPhotoPaint.Image.8">
                  <p:embed/>
                </p:oleObj>
              </mc:Choice>
              <mc:Fallback>
                <p:oleObj name="CorelPhotoPaint.Image.8" r:id="rId10" imgW="14745600" imgH="11059200" progId="CorelPhotoPaint.Imag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3679224"/>
                        <a:ext cx="196215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779914671"/>
              </p:ext>
            </p:extLst>
          </p:nvPr>
        </p:nvGraphicFramePr>
        <p:xfrm>
          <a:off x="7149782" y="4438917"/>
          <a:ext cx="1963738" cy="754063"/>
        </p:xfrm>
        <a:graphic>
          <a:graphicData uri="http://schemas.openxmlformats.org/presentationml/2006/ole">
            <mc:AlternateContent xmlns:mc="http://schemas.openxmlformats.org/markup-compatibility/2006">
              <mc:Choice xmlns:v="urn:schemas-microsoft-com:vml" Requires="v">
                <p:oleObj spid="_x0000_s2133" name="CorelPhotoPaint.Image.8" r:id="rId12" imgW="14745600" imgH="11059200" progId="CorelPhotoPaint.Image.8">
                  <p:embed/>
                </p:oleObj>
              </mc:Choice>
              <mc:Fallback>
                <p:oleObj name="CorelPhotoPaint.Image.8" r:id="rId12" imgW="14745600" imgH="11059200" progId="CorelPhotoPaint.Imag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9782" y="4438917"/>
                        <a:ext cx="196373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3366351" y="5915291"/>
            <a:ext cx="5532348" cy="646331"/>
          </a:xfrm>
          <a:prstGeom prst="rect">
            <a:avLst/>
          </a:prstGeom>
          <a:noFill/>
        </p:spPr>
        <p:txBody>
          <a:bodyPr wrap="none" rtlCol="0">
            <a:spAutoFit/>
          </a:bodyPr>
          <a:lstStyle/>
          <a:p>
            <a:pPr algn="l" defTabSz="914305" fontAlgn="auto">
              <a:spcBef>
                <a:spcPts val="0"/>
              </a:spcBef>
              <a:spcAft>
                <a:spcPts val="0"/>
              </a:spcAft>
            </a:pPr>
            <a:r>
              <a:rPr lang="en-US" sz="1800" b="1" dirty="0" smtClean="0">
                <a:solidFill>
                  <a:srgbClr val="FFFF00"/>
                </a:solidFill>
                <a:latin typeface="Arial"/>
                <a:cs typeface="+mn-cs"/>
              </a:rPr>
              <a:t>Each with VERY different properties and impacts</a:t>
            </a:r>
          </a:p>
          <a:p>
            <a:pPr algn="l" defTabSz="914305" fontAlgn="auto">
              <a:spcBef>
                <a:spcPts val="0"/>
              </a:spcBef>
              <a:spcAft>
                <a:spcPts val="0"/>
              </a:spcAft>
            </a:pPr>
            <a:r>
              <a:rPr lang="en-US" sz="1800" b="1" dirty="0" smtClean="0">
                <a:solidFill>
                  <a:srgbClr val="FFFF00"/>
                </a:solidFill>
                <a:latin typeface="Arial"/>
                <a:cs typeface="+mn-cs"/>
              </a:rPr>
              <a:t>Size: from 1 nanometer to 10 micrometers</a:t>
            </a:r>
            <a:endParaRPr lang="en-US" sz="1800" b="1" dirty="0">
              <a:solidFill>
                <a:srgbClr val="FFFF00"/>
              </a:solidFill>
              <a:latin typeface="Arial"/>
              <a:cs typeface="+mn-cs"/>
            </a:endParaRPr>
          </a:p>
        </p:txBody>
      </p:sp>
    </p:spTree>
    <p:extLst>
      <p:ext uri="{BB962C8B-B14F-4D97-AF65-F5344CB8AC3E}">
        <p14:creationId xmlns:p14="http://schemas.microsoft.com/office/powerpoint/2010/main" val="183071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572132" y="-12698"/>
            <a:ext cx="3571869" cy="4762493"/>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236271" y="3537220"/>
            <a:ext cx="3071811" cy="3544354"/>
          </a:xfrm>
          <a:prstGeom prst="rect">
            <a:avLst/>
          </a:prstGeom>
          <a:noFill/>
          <a:ln w="9525">
            <a:noFill/>
            <a:miter lim="800000"/>
            <a:headEnd/>
            <a:tailEnd/>
          </a:ln>
          <a:effectLst/>
        </p:spPr>
      </p:pic>
      <p:pic>
        <p:nvPicPr>
          <p:cNvPr id="4" name="Imagem 1" descr="imagem_Manaus"/>
          <p:cNvPicPr>
            <a:picLocks noChangeAspect="1" noChangeArrowheads="1"/>
          </p:cNvPicPr>
          <p:nvPr/>
        </p:nvPicPr>
        <p:blipFill>
          <a:blip r:embed="rId4" cstate="print">
            <a:lum bright="24000"/>
            <a:extLst>
              <a:ext uri="{28A0092B-C50C-407E-A947-70E740481C1C}">
                <a14:useLocalDpi xmlns:a14="http://schemas.microsoft.com/office/drawing/2010/main"/>
              </a:ext>
            </a:extLst>
          </a:blip>
          <a:srcRect/>
          <a:stretch>
            <a:fillRect/>
          </a:stretch>
        </p:blipFill>
        <p:spPr bwMode="auto">
          <a:xfrm>
            <a:off x="1360756" y="1137891"/>
            <a:ext cx="4177700" cy="3209496"/>
          </a:xfrm>
          <a:prstGeom prst="rect">
            <a:avLst/>
          </a:prstGeom>
          <a:noFill/>
          <a:ln w="9525">
            <a:noFill/>
            <a:miter lim="800000"/>
            <a:headEnd/>
            <a:tailEnd/>
          </a:ln>
        </p:spPr>
      </p:pic>
      <p:grpSp>
        <p:nvGrpSpPr>
          <p:cNvPr id="6" name="Grupo 33"/>
          <p:cNvGrpSpPr/>
          <p:nvPr/>
        </p:nvGrpSpPr>
        <p:grpSpPr>
          <a:xfrm>
            <a:off x="1285853" y="2288483"/>
            <a:ext cx="4121435" cy="1957589"/>
            <a:chOff x="642910" y="3286124"/>
            <a:chExt cx="5080036" cy="2670041"/>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595680" y="5449821"/>
              <a:ext cx="952507" cy="2908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5-Point Star 18"/>
          <p:cNvSpPr/>
          <p:nvPr/>
        </p:nvSpPr>
        <p:spPr>
          <a:xfrm>
            <a:off x="1543576" y="4749795"/>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0" name="5-Point Star 19"/>
          <p:cNvSpPr/>
          <p:nvPr/>
        </p:nvSpPr>
        <p:spPr>
          <a:xfrm>
            <a:off x="1132156" y="5257800"/>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1" name="Title 1"/>
          <p:cNvSpPr txBox="1">
            <a:spLocks/>
          </p:cNvSpPr>
          <p:nvPr/>
        </p:nvSpPr>
        <p:spPr>
          <a:xfrm>
            <a:off x="16329" y="25108"/>
            <a:ext cx="5486400" cy="1219200"/>
          </a:xfrm>
          <a:prstGeom prst="rect">
            <a:avLst/>
          </a:prstGeom>
        </p:spPr>
        <p:txBody>
          <a:bodyPr vert="horz" lIns="91430" tIns="45715" rIns="91430" bIns="45715" rtlCol="0" anchor="ctr">
            <a:normAutofit fontScale="90000" lnSpcReduction="10000"/>
          </a:bodyPr>
          <a:lstStyle>
            <a:lvl1pPr algn="ctr" defTabSz="914305"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38100" dist="38100" dir="2700000" algn="tl">
                    <a:srgbClr val="000000">
                      <a:alpha val="43137"/>
                    </a:srgbClr>
                  </a:outerShdw>
                </a:effectLst>
              </a:rPr>
              <a:t>The measurement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site in Central Amazonia</a:t>
            </a:r>
            <a:endParaRPr lang="en-US" b="1" dirty="0">
              <a:effectLst>
                <a:outerShdw blurRad="38100" dist="38100" dir="2700000" algn="tl">
                  <a:srgbClr val="000000">
                    <a:alpha val="43137"/>
                  </a:srgbClr>
                </a:outerShdw>
              </a:effectLst>
            </a:endParaRPr>
          </a:p>
        </p:txBody>
      </p:sp>
      <p:sp>
        <p:nvSpPr>
          <p:cNvPr id="5" name="TextBox 4"/>
          <p:cNvSpPr txBox="1"/>
          <p:nvPr/>
        </p:nvSpPr>
        <p:spPr>
          <a:xfrm>
            <a:off x="3886200" y="4978395"/>
            <a:ext cx="4422236" cy="646331"/>
          </a:xfrm>
          <a:prstGeom prst="rect">
            <a:avLst/>
          </a:prstGeom>
          <a:noFill/>
        </p:spPr>
        <p:txBody>
          <a:bodyPr wrap="none" rtlCol="0">
            <a:spAutoFit/>
          </a:bodyPr>
          <a:lstStyle/>
          <a:p>
            <a:r>
              <a:rPr lang="en-US" dirty="0" smtClean="0"/>
              <a:t>Dry aerosol (RH&lt;40%)</a:t>
            </a:r>
          </a:p>
          <a:p>
            <a:r>
              <a:rPr lang="en-US" dirty="0" smtClean="0"/>
              <a:t>Site continuously operational since Feb 2008.</a:t>
            </a:r>
            <a:endParaRPr lang="en-US" dirty="0"/>
          </a:p>
        </p:txBody>
      </p:sp>
    </p:spTree>
    <p:extLst>
      <p:ext uri="{BB962C8B-B14F-4D97-AF65-F5344CB8AC3E}">
        <p14:creationId xmlns:p14="http://schemas.microsoft.com/office/powerpoint/2010/main" val="3013410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304800" y="1337787"/>
            <a:ext cx="4724400" cy="5163065"/>
          </a:xfrm>
          <a:prstGeom prst="rect">
            <a:avLst/>
          </a:prstGeom>
          <a:ln>
            <a:noFill/>
          </a:ln>
          <a:effectLst>
            <a:outerShdw blurRad="292100" dist="139700" dir="2700000" algn="tl" rotWithShape="0">
              <a:srgbClr val="333333">
                <a:alpha val="65000"/>
              </a:srgbClr>
            </a:outerShdw>
          </a:effectLst>
        </p:spPr>
      </p:pic>
      <p:pic>
        <p:nvPicPr>
          <p:cNvPr id="4" name="Picture 3" descr="Bild1"/>
          <p:cNvPicPr/>
          <p:nvPr/>
        </p:nvPicPr>
        <p:blipFill>
          <a:blip r:embed="rId3"/>
          <a:srcRect/>
          <a:stretch>
            <a:fillRect/>
          </a:stretch>
        </p:blipFill>
        <p:spPr bwMode="auto">
          <a:xfrm>
            <a:off x="5334000" y="1524000"/>
            <a:ext cx="3505200" cy="5029200"/>
          </a:xfrm>
          <a:prstGeom prst="rect">
            <a:avLst/>
          </a:prstGeom>
          <a:ln>
            <a:noFill/>
          </a:ln>
          <a:effectLst>
            <a:outerShdw blurRad="292100" dist="139700" dir="2700000" algn="tl" rotWithShape="0">
              <a:srgbClr val="333333">
                <a:alpha val="65000"/>
              </a:srgbClr>
            </a:outerShdw>
          </a:effectLst>
        </p:spPr>
      </p:pic>
      <p:sp>
        <p:nvSpPr>
          <p:cNvPr id="5" name="Rectangle 3"/>
          <p:cNvSpPr>
            <a:spLocks noChangeArrowheads="1"/>
          </p:cNvSpPr>
          <p:nvPr/>
        </p:nvSpPr>
        <p:spPr bwMode="auto">
          <a:xfrm>
            <a:off x="152400" y="137458"/>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Amazon Tall Tower Observatory - ATTO</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Picture of the 85 meters tower that is being used for aerosol and trace gas measurements and the proposed 320 tall tower under construction.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97574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ata\Dropbox\Documents\Projects\2013 - 07 - BUNIAACIC\Instrumentation_ZF2.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631368"/>
            <a:ext cx="8352928" cy="590465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23526" y="17285"/>
            <a:ext cx="835292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Manaus aerosol and trace gas measurements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027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BARCA-A_Surface_frequency.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17316" y="2946225"/>
            <a:ext cx="3570485" cy="3594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2909525"/>
            <a:ext cx="3680282" cy="3667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7"/>
          <p:cNvSpPr txBox="1"/>
          <p:nvPr/>
        </p:nvSpPr>
        <p:spPr>
          <a:xfrm>
            <a:off x="1896734" y="5943535"/>
            <a:ext cx="1558361" cy="409575"/>
          </a:xfrm>
          <a:prstGeom prst="rect">
            <a:avLst/>
          </a:prstGeom>
          <a:solidFill>
            <a:schemeClr val="bg1"/>
          </a:solidFill>
          <a:ln w="19050">
            <a:noFill/>
          </a:ln>
        </p:spPr>
        <p:txBody>
          <a:bodyPr wrap="square" rtlCol="0">
            <a:noAutofit/>
          </a:bodyPr>
          <a:lstStyle/>
          <a:p>
            <a:pPr marL="0" marR="0">
              <a:spcBef>
                <a:spcPts val="0"/>
              </a:spcBef>
              <a:spcAft>
                <a:spcPts val="0"/>
              </a:spcAft>
            </a:pPr>
            <a:r>
              <a:rPr lang="en-US" sz="1600" b="1" kern="1200" dirty="0">
                <a:solidFill>
                  <a:srgbClr val="000000"/>
                </a:solidFill>
                <a:effectLst/>
                <a:latin typeface="Calibri"/>
                <a:ea typeface="Times New Roman"/>
                <a:cs typeface="Times New Roman"/>
              </a:rPr>
              <a:t>500 m - May</a:t>
            </a:r>
            <a:endParaRPr lang="en-US" sz="1600" dirty="0">
              <a:effectLst/>
              <a:latin typeface="Times New Roman"/>
              <a:ea typeface="Times New Roman"/>
            </a:endParaRPr>
          </a:p>
        </p:txBody>
      </p:sp>
      <p:sp>
        <p:nvSpPr>
          <p:cNvPr id="6" name="Text Box 2"/>
          <p:cNvSpPr txBox="1">
            <a:spLocks noChangeArrowheads="1"/>
          </p:cNvSpPr>
          <p:nvPr/>
        </p:nvSpPr>
        <p:spPr bwMode="auto">
          <a:xfrm>
            <a:off x="6420867" y="5814109"/>
            <a:ext cx="1524000" cy="4095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smtClean="0">
                <a:effectLst/>
                <a:latin typeface="Calibri"/>
                <a:ea typeface="Calibri"/>
                <a:cs typeface="Times New Roman"/>
              </a:rPr>
              <a:t>500 m </a:t>
            </a:r>
            <a:r>
              <a:rPr lang="en-US" sz="1400" b="1" dirty="0">
                <a:effectLst/>
                <a:latin typeface="Calibri"/>
                <a:ea typeface="Calibri"/>
                <a:cs typeface="Times New Roman"/>
              </a:rPr>
              <a:t>November</a:t>
            </a:r>
            <a:endParaRPr lang="en-US" sz="1400" dirty="0">
              <a:effectLst/>
              <a:latin typeface="Calibri"/>
              <a:ea typeface="Calibri"/>
              <a:cs typeface="Times New Roman"/>
            </a:endParaRPr>
          </a:p>
        </p:txBody>
      </p:sp>
      <p:sp>
        <p:nvSpPr>
          <p:cNvPr id="3" name="Rectangle 2"/>
          <p:cNvSpPr/>
          <p:nvPr/>
        </p:nvSpPr>
        <p:spPr>
          <a:xfrm>
            <a:off x="1743831" y="5758869"/>
            <a:ext cx="1864165" cy="369332"/>
          </a:xfrm>
          <a:prstGeom prst="rect">
            <a:avLst/>
          </a:prstGeom>
        </p:spPr>
        <p:txBody>
          <a:bodyPr wrap="none">
            <a:spAutoFit/>
          </a:bodyPr>
          <a:lstStyle/>
          <a:p>
            <a:r>
              <a:rPr lang="en-US" dirty="0"/>
              <a:t>Manaus Footprint</a:t>
            </a:r>
          </a:p>
        </p:txBody>
      </p:sp>
      <p:sp>
        <p:nvSpPr>
          <p:cNvPr id="8" name="Rectangle 7"/>
          <p:cNvSpPr/>
          <p:nvPr/>
        </p:nvSpPr>
        <p:spPr>
          <a:xfrm>
            <a:off x="6324600" y="5617793"/>
            <a:ext cx="1864165" cy="369332"/>
          </a:xfrm>
          <a:prstGeom prst="rect">
            <a:avLst/>
          </a:prstGeom>
        </p:spPr>
        <p:txBody>
          <a:bodyPr wrap="none">
            <a:spAutoFit/>
          </a:bodyPr>
          <a:lstStyle/>
          <a:p>
            <a:r>
              <a:rPr lang="en-US" dirty="0"/>
              <a:t>Manaus Footprint</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579947" y="41753"/>
            <a:ext cx="2761990" cy="27432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2340" y="228600"/>
            <a:ext cx="5017860" cy="2123658"/>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Air Mass Trajectories (10 days) and Footprint</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8707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9074" y="1905000"/>
            <a:ext cx="5410199" cy="4706357"/>
          </a:xfrm>
          <a:prstGeom prst="rect">
            <a:avLst/>
          </a:prstGeom>
          <a:noFill/>
          <a:ln w="9525">
            <a:noFill/>
            <a:miter lim="800000"/>
            <a:headEnd/>
            <a:tailEnd/>
          </a:ln>
        </p:spPr>
      </p:pic>
      <p:sp>
        <p:nvSpPr>
          <p:cNvPr id="5" name="Rectangle 4"/>
          <p:cNvSpPr/>
          <p:nvPr/>
        </p:nvSpPr>
        <p:spPr>
          <a:xfrm>
            <a:off x="255494" y="156917"/>
            <a:ext cx="8458200" cy="1107996"/>
          </a:xfrm>
          <a:prstGeom prst="rect">
            <a:avLst/>
          </a:prstGeom>
        </p:spPr>
        <p:txBody>
          <a:bodyPr wrap="square">
            <a:spAutoFit/>
          </a:bodyPr>
          <a:lstStyle/>
          <a:p>
            <a:pPr algn="ctr"/>
            <a:r>
              <a:rPr lang="en-US" sz="2200" b="1" dirty="0" smtClean="0">
                <a:latin typeface="+mj-lt"/>
                <a:cs typeface="Times New Roman" pitchFamily="18" charset="0"/>
              </a:rPr>
              <a:t>Naturally, the Amazon forest interacts strongly with the atmosphere and climate. There are strong and complex links between the forest biology, and the physics and chemistry of the atmosphere</a:t>
            </a:r>
            <a:endParaRPr lang="en-US" sz="2200" b="1" dirty="0">
              <a:latin typeface="+mj-lt"/>
            </a:endParaRPr>
          </a:p>
        </p:txBody>
      </p:sp>
      <p:pic>
        <p:nvPicPr>
          <p:cNvPr id="7" name="Picture 35" descr="Fogo e Cinzas_peq"/>
          <p:cNvPicPr>
            <a:picLocks noChangeAspect="1" noChangeArrowheads="1"/>
          </p:cNvPicPr>
          <p:nvPr/>
        </p:nvPicPr>
        <p:blipFill>
          <a:blip r:embed="rId3" cstate="screen"/>
          <a:srcRect/>
          <a:stretch>
            <a:fillRect/>
          </a:stretch>
        </p:blipFill>
        <p:spPr bwMode="auto">
          <a:xfrm>
            <a:off x="5777752" y="4178559"/>
            <a:ext cx="3213848" cy="2410386"/>
          </a:xfrm>
          <a:prstGeom prst="rect">
            <a:avLst/>
          </a:prstGeom>
          <a:noFill/>
        </p:spPr>
      </p:pic>
      <p:sp>
        <p:nvSpPr>
          <p:cNvPr id="8" name="TextBox 7"/>
          <p:cNvSpPr txBox="1"/>
          <p:nvPr/>
        </p:nvSpPr>
        <p:spPr>
          <a:xfrm>
            <a:off x="1902253" y="1264913"/>
            <a:ext cx="2534925" cy="523220"/>
          </a:xfrm>
          <a:prstGeom prst="rect">
            <a:avLst/>
          </a:prstGeom>
          <a:noFill/>
        </p:spPr>
        <p:txBody>
          <a:bodyPr wrap="none" rtlCol="0">
            <a:spAutoFit/>
          </a:bodyPr>
          <a:lstStyle/>
          <a:p>
            <a:r>
              <a:rPr lang="pt-BR" sz="2800" b="1" dirty="0" smtClean="0"/>
              <a:t>Natural System</a:t>
            </a:r>
            <a:endParaRPr lang="en-US" sz="2800" b="1" dirty="0"/>
          </a:p>
        </p:txBody>
      </p:sp>
      <p:pic>
        <p:nvPicPr>
          <p:cNvPr id="10" name="Picture 6" descr="DCP_017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77752" y="1640823"/>
            <a:ext cx="3213848" cy="241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6781800" y="3886200"/>
            <a:ext cx="1371600" cy="6858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488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90600" y="913404"/>
            <a:ext cx="7056018" cy="5224748"/>
          </a:xfrm>
          <a:prstGeom prst="rect">
            <a:avLst/>
          </a:prstGeom>
          <a:ln>
            <a:noFill/>
          </a:ln>
          <a:effectLst>
            <a:outerShdw blurRad="292100" dist="139700" dir="2700000" algn="tl" rotWithShape="0">
              <a:srgbClr val="333333">
                <a:alpha val="65000"/>
              </a:srgbClr>
            </a:outerShdw>
          </a:effectLst>
        </p:spPr>
      </p:pic>
      <p:sp>
        <p:nvSpPr>
          <p:cNvPr id="130053" name="Text Box 5"/>
          <p:cNvSpPr txBox="1">
            <a:spLocks noChangeArrowheads="1"/>
          </p:cNvSpPr>
          <p:nvPr/>
        </p:nvSpPr>
        <p:spPr bwMode="auto">
          <a:xfrm>
            <a:off x="1828800" y="3595688"/>
            <a:ext cx="3589338" cy="519112"/>
          </a:xfrm>
          <a:prstGeom prst="rect">
            <a:avLst/>
          </a:prstGeom>
          <a:noFill/>
          <a:ln w="9525">
            <a:noFill/>
            <a:miter lim="800000"/>
            <a:headEnd/>
            <a:tailEnd/>
          </a:ln>
          <a:effectLst/>
        </p:spPr>
        <p:txBody>
          <a:bodyPr wrap="none">
            <a:spAutoFit/>
          </a:bodyPr>
          <a:lstStyle/>
          <a:p>
            <a:r>
              <a:rPr lang="en-US" sz="2800" dirty="0"/>
              <a:t>Mass/size distribution</a:t>
            </a:r>
          </a:p>
        </p:txBody>
      </p:sp>
      <p:sp>
        <p:nvSpPr>
          <p:cNvPr id="130054" name="Rectangle 6"/>
          <p:cNvSpPr>
            <a:spLocks noGrp="1" noChangeArrowheads="1"/>
          </p:cNvSpPr>
          <p:nvPr>
            <p:ph type="title"/>
          </p:nvPr>
        </p:nvSpPr>
        <p:spPr>
          <a:xfrm>
            <a:off x="357880" y="152400"/>
            <a:ext cx="8229600" cy="715962"/>
          </a:xfrm>
          <a:noFill/>
          <a:ln/>
        </p:spPr>
        <p:txBody>
          <a:bodyPr/>
          <a:lstStyle/>
          <a:p>
            <a:r>
              <a:rPr lang="en-US" sz="4000" b="1" dirty="0">
                <a:effectLst>
                  <a:outerShdw blurRad="38100" dist="38100" dir="2700000" algn="tl">
                    <a:srgbClr val="000000">
                      <a:alpha val="43137"/>
                    </a:srgbClr>
                  </a:outerShdw>
                </a:effectLst>
              </a:rPr>
              <a:t>Particles in clean air over Amazon</a:t>
            </a:r>
          </a:p>
        </p:txBody>
      </p:sp>
      <p:sp>
        <p:nvSpPr>
          <p:cNvPr id="3" name="Rectangle 2"/>
          <p:cNvSpPr/>
          <p:nvPr/>
        </p:nvSpPr>
        <p:spPr>
          <a:xfrm>
            <a:off x="228600" y="6162961"/>
            <a:ext cx="8763000" cy="353943"/>
          </a:xfrm>
          <a:prstGeom prst="rect">
            <a:avLst/>
          </a:prstGeom>
        </p:spPr>
        <p:txBody>
          <a:bodyPr wrap="square">
            <a:spAutoFit/>
          </a:bodyPr>
          <a:lstStyle/>
          <a:p>
            <a:pPr algn="ctr"/>
            <a:r>
              <a:rPr lang="en-US" sz="1700" b="1" dirty="0"/>
              <a:t>Biological, chemical, and physical processes over the Amazon form a closely coupled system</a:t>
            </a:r>
          </a:p>
        </p:txBody>
      </p:sp>
      <p:sp>
        <p:nvSpPr>
          <p:cNvPr id="4" name="TextBox 3"/>
          <p:cNvSpPr txBox="1"/>
          <p:nvPr/>
        </p:nvSpPr>
        <p:spPr>
          <a:xfrm>
            <a:off x="5148112" y="6488668"/>
            <a:ext cx="3843488" cy="369332"/>
          </a:xfrm>
          <a:prstGeom prst="rect">
            <a:avLst/>
          </a:prstGeom>
          <a:noFill/>
        </p:spPr>
        <p:txBody>
          <a:bodyPr wrap="none" rtlCol="0">
            <a:spAutoFit/>
          </a:bodyPr>
          <a:lstStyle/>
          <a:p>
            <a:r>
              <a:rPr lang="en-US" i="1" dirty="0" smtClean="0"/>
              <a:t>Martin et al., 2010, </a:t>
            </a:r>
            <a:r>
              <a:rPr lang="en-US" i="1" dirty="0" err="1" smtClean="0"/>
              <a:t>Pueschl</a:t>
            </a:r>
            <a:r>
              <a:rPr lang="en-US" i="1" dirty="0" smtClean="0"/>
              <a:t> et al., 2010</a:t>
            </a:r>
            <a:endParaRPr lang="en-US" i="1" dirty="0"/>
          </a:p>
        </p:txBody>
      </p:sp>
    </p:spTree>
    <p:extLst>
      <p:ext uri="{BB962C8B-B14F-4D97-AF65-F5344CB8AC3E}">
        <p14:creationId xmlns:p14="http://schemas.microsoft.com/office/powerpoint/2010/main" val="1484925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391066669"/>
              </p:ext>
            </p:extLst>
          </p:nvPr>
        </p:nvGraphicFramePr>
        <p:xfrm>
          <a:off x="-5687" y="3293660"/>
          <a:ext cx="894497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444964768"/>
              </p:ext>
            </p:extLst>
          </p:nvPr>
        </p:nvGraphicFramePr>
        <p:xfrm>
          <a:off x="228600" y="0"/>
          <a:ext cx="8522153" cy="3552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5144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4775"/>
          <a:stretch/>
        </p:blipFill>
        <p:spPr bwMode="auto">
          <a:xfrm>
            <a:off x="412402" y="1066800"/>
            <a:ext cx="8417168" cy="3351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6829" y="4661509"/>
            <a:ext cx="8828314" cy="646331"/>
          </a:xfrm>
          <a:prstGeom prst="rect">
            <a:avLst/>
          </a:prstGeom>
        </p:spPr>
        <p:txBody>
          <a:bodyPr wrap="square" lIns="91430" tIns="45715" rIns="91430" bIns="45715">
            <a:spAutoFit/>
          </a:bodyPr>
          <a:lstStyle/>
          <a:p>
            <a:r>
              <a:rPr lang="en-US" dirty="0" smtClean="0"/>
              <a:t>Aerosol </a:t>
            </a:r>
            <a:r>
              <a:rPr lang="en-US" dirty="0"/>
              <a:t>size distributions measured in 2009 Apr 4th. There was a burst of ultrafine particles from 2:00 to 4:00 UTC time. </a:t>
            </a:r>
          </a:p>
        </p:txBody>
      </p:sp>
      <p:sp>
        <p:nvSpPr>
          <p:cNvPr id="5" name="Rectangle 4"/>
          <p:cNvSpPr/>
          <p:nvPr/>
        </p:nvSpPr>
        <p:spPr>
          <a:xfrm>
            <a:off x="152400" y="247595"/>
            <a:ext cx="8882743" cy="523210"/>
          </a:xfrm>
          <a:prstGeom prst="rect">
            <a:avLst/>
          </a:prstGeom>
        </p:spPr>
        <p:txBody>
          <a:bodyPr wrap="square" lIns="91430" tIns="45715" rIns="91430" bIns="45715">
            <a:spAutoFit/>
          </a:bodyPr>
          <a:lstStyle/>
          <a:p>
            <a:pPr algn="ctr"/>
            <a:r>
              <a:rPr lang="en-US" sz="2800" b="1" dirty="0"/>
              <a:t>New particle formation</a:t>
            </a:r>
            <a:r>
              <a:rPr lang="en-US" sz="2800" b="1" dirty="0" smtClean="0"/>
              <a:t>? </a:t>
            </a:r>
            <a:r>
              <a:rPr lang="en-US" sz="2800" b="1" dirty="0"/>
              <a:t>Bursts of particles </a:t>
            </a:r>
            <a:r>
              <a:rPr lang="en-US" sz="2800" b="1" dirty="0" smtClean="0"/>
              <a:t>10&lt;</a:t>
            </a:r>
            <a:r>
              <a:rPr lang="en-US" sz="2800" b="1" dirty="0" err="1" smtClean="0"/>
              <a:t>D</a:t>
            </a:r>
            <a:r>
              <a:rPr lang="en-US" sz="2800" b="1" baseline="-25000" dirty="0" err="1" smtClean="0"/>
              <a:t>p</a:t>
            </a:r>
            <a:r>
              <a:rPr lang="en-US" sz="2800" b="1" dirty="0" smtClean="0"/>
              <a:t>&lt;30 </a:t>
            </a:r>
            <a:r>
              <a:rPr lang="en-US" sz="2800" b="1" dirty="0"/>
              <a:t>nm.</a:t>
            </a:r>
          </a:p>
        </p:txBody>
      </p:sp>
      <p:sp>
        <p:nvSpPr>
          <p:cNvPr id="3" name="Rectangle 2"/>
          <p:cNvSpPr/>
          <p:nvPr/>
        </p:nvSpPr>
        <p:spPr>
          <a:xfrm>
            <a:off x="185056" y="5420033"/>
            <a:ext cx="8839200" cy="1200329"/>
          </a:xfrm>
          <a:prstGeom prst="rect">
            <a:avLst/>
          </a:prstGeom>
        </p:spPr>
        <p:txBody>
          <a:bodyPr wrap="square" lIns="91430" tIns="45715" rIns="91430" bIns="45715">
            <a:spAutoFit/>
          </a:bodyPr>
          <a:lstStyle/>
          <a:p>
            <a:r>
              <a:rPr lang="en-US" dirty="0" smtClean="0"/>
              <a:t>New particle formation and subsequent growth was seldom observed along two years of measurements. Nevertheless, in 70% of the days, bursts of particles with diameters in the range 10-40nm were detected. The events usually lasted from 20 to 120min, and the subsequent growth to larger sizes was not always clearly observed.</a:t>
            </a:r>
            <a:endParaRPr lang="en-US" dirty="0"/>
          </a:p>
        </p:txBody>
      </p:sp>
    </p:spTree>
    <p:extLst>
      <p:ext uri="{BB962C8B-B14F-4D97-AF65-F5344CB8AC3E}">
        <p14:creationId xmlns:p14="http://schemas.microsoft.com/office/powerpoint/2010/main" val="2255534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4" descr="Description: 20080309_nor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04122" y="4228719"/>
            <a:ext cx="2895600" cy="20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20100517_nor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9" y="4228719"/>
            <a:ext cx="280035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20100623_nor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274" y="4191000"/>
            <a:ext cx="278130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20100612_nor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1794" y="1905001"/>
            <a:ext cx="2838450" cy="212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20100405_nor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04122" y="1914525"/>
            <a:ext cx="2838450" cy="2114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 name="Picture 1" descr="20091230_norm"/>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393" y="1962151"/>
            <a:ext cx="2743200" cy="20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08" y="304800"/>
            <a:ext cx="9153708" cy="707876"/>
          </a:xfrm>
          <a:prstGeom prst="rect">
            <a:avLst/>
          </a:prstGeom>
          <a:noFill/>
        </p:spPr>
        <p:txBody>
          <a:bodyPr wrap="square" lIns="91430" tIns="45715" rIns="91430" bIns="45715" rtlCol="0">
            <a:spAutoFit/>
          </a:bodyPr>
          <a:lstStyle/>
          <a:p>
            <a:pPr algn="ctr"/>
            <a:r>
              <a:rPr lang="en-US" sz="4000" b="1" dirty="0" smtClean="0"/>
              <a:t>Particle bursts 20-30 nm at nighttime</a:t>
            </a:r>
            <a:endParaRPr lang="en-US" sz="4000" b="1" dirty="0"/>
          </a:p>
        </p:txBody>
      </p:sp>
    </p:spTree>
    <p:extLst>
      <p:ext uri="{BB962C8B-B14F-4D97-AF65-F5344CB8AC3E}">
        <p14:creationId xmlns:p14="http://schemas.microsoft.com/office/powerpoint/2010/main" val="273496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304800" y="1143000"/>
            <a:ext cx="8534400" cy="5486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Rectangle 4"/>
          <p:cNvSpPr/>
          <p:nvPr/>
        </p:nvSpPr>
        <p:spPr>
          <a:xfrm>
            <a:off x="304800" y="152400"/>
            <a:ext cx="8534400" cy="800219"/>
          </a:xfrm>
          <a:prstGeom prst="rect">
            <a:avLst/>
          </a:prstGeom>
        </p:spPr>
        <p:txBody>
          <a:bodyPr wrap="square">
            <a:spAutoFit/>
          </a:bodyPr>
          <a:lstStyle/>
          <a:p>
            <a:pPr algn="ctr"/>
            <a:r>
              <a:rPr lang="en-US" sz="2800" b="1" dirty="0" smtClean="0"/>
              <a:t>Percentage of particles with diameter from 10 to  40 nm</a:t>
            </a:r>
          </a:p>
          <a:p>
            <a:pPr algn="ctr"/>
            <a:r>
              <a:rPr lang="en-US" b="1" dirty="0" smtClean="0"/>
              <a:t> When this number is higher than 20%, an event of particles at 20 nm was observed.</a:t>
            </a:r>
            <a:endParaRPr lang="en-US" b="1" dirty="0"/>
          </a:p>
        </p:txBody>
      </p:sp>
    </p:spTree>
    <p:extLst>
      <p:ext uri="{BB962C8B-B14F-4D97-AF65-F5344CB8AC3E}">
        <p14:creationId xmlns:p14="http://schemas.microsoft.com/office/powerpoint/2010/main" val="3656703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47371716"/>
              </p:ext>
            </p:extLst>
          </p:nvPr>
        </p:nvGraphicFramePr>
        <p:xfrm>
          <a:off x="333026" y="4572001"/>
          <a:ext cx="8654142" cy="1905001"/>
        </p:xfrm>
        <a:graphic>
          <a:graphicData uri="http://schemas.openxmlformats.org/drawingml/2006/table">
            <a:tbl>
              <a:tblPr/>
              <a:tblGrid>
                <a:gridCol w="1661690"/>
                <a:gridCol w="754242"/>
                <a:gridCol w="836737"/>
                <a:gridCol w="754242"/>
                <a:gridCol w="754242"/>
                <a:gridCol w="813167"/>
                <a:gridCol w="754242"/>
                <a:gridCol w="754242"/>
                <a:gridCol w="817096"/>
                <a:gridCol w="754242"/>
              </a:tblGrid>
              <a:tr h="429341">
                <a:tc gridSpan="7">
                  <a:txBody>
                    <a:bodyPr/>
                    <a:lstStyle/>
                    <a:p>
                      <a:pPr algn="l" fontAlgn="b"/>
                      <a:r>
                        <a:rPr lang="en-US" sz="2000" b="1" i="0" u="none" strike="noStrike" dirty="0">
                          <a:solidFill>
                            <a:srgbClr val="000000"/>
                          </a:solidFill>
                          <a:effectLst/>
                          <a:latin typeface="Calibri"/>
                        </a:rPr>
                        <a:t>Fit Parameters for median size distributions: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407078">
                <a:tc>
                  <a:txBody>
                    <a:bodyPr/>
                    <a:lstStyle/>
                    <a:p>
                      <a:pPr algn="l"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dirty="0">
                          <a:solidFill>
                            <a:srgbClr val="000000"/>
                          </a:solidFill>
                          <a:effectLst/>
                          <a:latin typeface="Calibri"/>
                        </a:rPr>
                        <a:t>Ultrafine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alibri"/>
                        </a:rPr>
                        <a:t>Aitken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alibri"/>
                        </a:rPr>
                        <a:t>Accumulation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56194">
                <a:tc>
                  <a:txBody>
                    <a:bodyPr/>
                    <a:lstStyle/>
                    <a:p>
                      <a:pPr algn="l"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N1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Dpg1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N2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Dpg2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N3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Dpg3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194">
                <a:tc>
                  <a:txBody>
                    <a:bodyPr/>
                    <a:lstStyle/>
                    <a:p>
                      <a:pPr algn="l" fontAlgn="b"/>
                      <a:r>
                        <a:rPr lang="en-US" sz="1400" b="1" i="0" u="none" strike="noStrike" dirty="0">
                          <a:solidFill>
                            <a:srgbClr val="000000"/>
                          </a:solidFill>
                          <a:effectLst/>
                          <a:latin typeface="Calibri"/>
                        </a:rPr>
                        <a:t>Wet season (Dec-Jun)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56194">
                <a:tc>
                  <a:txBody>
                    <a:bodyPr/>
                    <a:lstStyle/>
                    <a:p>
                      <a:pPr algn="l" fontAlgn="b"/>
                      <a:r>
                        <a:rPr lang="en-US" sz="1400" b="1" i="0" u="none" strike="noStrike" dirty="0">
                          <a:solidFill>
                            <a:srgbClr val="000000"/>
                          </a:solidFill>
                          <a:effectLst/>
                          <a:latin typeface="Calibri"/>
                        </a:rPr>
                        <a:t>Dry season (Jul-Nov)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117.3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TextBox 4"/>
          <p:cNvSpPr txBox="1"/>
          <p:nvPr/>
        </p:nvSpPr>
        <p:spPr>
          <a:xfrm>
            <a:off x="228601" y="228601"/>
            <a:ext cx="8786792" cy="523210"/>
          </a:xfrm>
          <a:prstGeom prst="rect">
            <a:avLst/>
          </a:prstGeom>
          <a:noFill/>
        </p:spPr>
        <p:txBody>
          <a:bodyPr wrap="square" lIns="91430" tIns="45715" rIns="91430" bIns="45715" rtlCol="0">
            <a:spAutoFit/>
          </a:bodyPr>
          <a:lstStyle/>
          <a:p>
            <a:pPr algn="ctr"/>
            <a:r>
              <a:rPr lang="en-US" sz="2800" b="1" dirty="0" smtClean="0">
                <a:effectLst>
                  <a:outerShdw blurRad="38100" dist="38100" dir="2700000" algn="tl">
                    <a:srgbClr val="000000">
                      <a:alpha val="43137"/>
                    </a:srgbClr>
                  </a:outerShdw>
                </a:effectLst>
              </a:rPr>
              <a:t>Manaus aerosol </a:t>
            </a:r>
            <a:r>
              <a:rPr lang="en-US" sz="2800" b="1" dirty="0">
                <a:effectLst>
                  <a:outerShdw blurRad="38100" dist="38100" dir="2700000" algn="tl">
                    <a:srgbClr val="000000">
                      <a:alpha val="43137"/>
                    </a:srgbClr>
                  </a:outerShdw>
                </a:effectLst>
              </a:rPr>
              <a:t>size distributions </a:t>
            </a:r>
            <a:r>
              <a:rPr lang="en-US" sz="2800" b="1" dirty="0" smtClean="0">
                <a:effectLst>
                  <a:outerShdw blurRad="38100" dist="38100" dir="2700000" algn="tl">
                    <a:srgbClr val="000000">
                      <a:alpha val="43137"/>
                    </a:srgbClr>
                  </a:outerShdw>
                </a:effectLst>
              </a:rPr>
              <a:t>2008-2011</a:t>
            </a:r>
            <a:endParaRPr lang="en-US" sz="2800" b="1" dirty="0">
              <a:effectLst>
                <a:outerShdw blurRad="38100" dist="38100" dir="2700000" algn="tl">
                  <a:srgbClr val="000000">
                    <a:alpha val="43137"/>
                  </a:srgbClr>
                </a:outerShdw>
              </a:effectLst>
            </a:endParaRPr>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770" y="1453662"/>
            <a:ext cx="4029219" cy="2533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1447800"/>
            <a:ext cx="4393396" cy="2533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28801" y="990600"/>
            <a:ext cx="1567543" cy="369332"/>
          </a:xfrm>
          <a:prstGeom prst="rect">
            <a:avLst/>
          </a:prstGeom>
          <a:noFill/>
        </p:spPr>
        <p:txBody>
          <a:bodyPr wrap="square" lIns="91430" tIns="45715" rIns="91430" bIns="45715" rtlCol="0">
            <a:spAutoFit/>
          </a:bodyPr>
          <a:lstStyle/>
          <a:p>
            <a:r>
              <a:rPr lang="en-US" b="1" dirty="0" smtClean="0">
                <a:effectLst>
                  <a:outerShdw blurRad="38100" dist="38100" dir="2700000" algn="tl">
                    <a:srgbClr val="000000">
                      <a:alpha val="43137"/>
                    </a:srgbClr>
                  </a:outerShdw>
                </a:effectLst>
              </a:rPr>
              <a:t>Wet season</a:t>
            </a:r>
            <a:endParaRPr lang="en-US" b="1" dirty="0">
              <a:effectLst>
                <a:outerShdw blurRad="38100" dist="38100" dir="2700000" algn="tl">
                  <a:srgbClr val="000000">
                    <a:alpha val="43137"/>
                  </a:srgbClr>
                </a:outerShdw>
              </a:effectLst>
            </a:endParaRPr>
          </a:p>
        </p:txBody>
      </p:sp>
      <p:sp>
        <p:nvSpPr>
          <p:cNvPr id="15" name="TextBox 14"/>
          <p:cNvSpPr txBox="1"/>
          <p:nvPr/>
        </p:nvSpPr>
        <p:spPr>
          <a:xfrm>
            <a:off x="6248401" y="990600"/>
            <a:ext cx="1502981" cy="369332"/>
          </a:xfrm>
          <a:prstGeom prst="rect">
            <a:avLst/>
          </a:prstGeom>
          <a:noFill/>
        </p:spPr>
        <p:txBody>
          <a:bodyPr wrap="square" lIns="91430" tIns="45715" rIns="91430" bIns="45715" rtlCol="0">
            <a:spAutoFit/>
          </a:bodyPr>
          <a:lstStyle/>
          <a:p>
            <a:r>
              <a:rPr lang="en-US" b="1" dirty="0" smtClean="0">
                <a:effectLst>
                  <a:outerShdw blurRad="38100" dist="38100" dir="2700000" algn="tl">
                    <a:srgbClr val="000000">
                      <a:alpha val="43137"/>
                    </a:srgbClr>
                  </a:outerShdw>
                </a:effectLst>
              </a:rPr>
              <a:t>Dry season</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99865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ize_Dist.jpg"/>
          <p:cNvPicPr/>
          <p:nvPr/>
        </p:nvPicPr>
        <p:blipFill rotWithShape="1">
          <a:blip r:embed="rId2" cstate="print">
            <a:extLst>
              <a:ext uri="{28A0092B-C50C-407E-A947-70E740481C1C}">
                <a14:useLocalDpi xmlns:a14="http://schemas.microsoft.com/office/drawing/2010/main"/>
              </a:ext>
            </a:extLst>
          </a:blip>
          <a:srcRect/>
          <a:stretch/>
        </p:blipFill>
        <p:spPr>
          <a:xfrm>
            <a:off x="4648200" y="1175266"/>
            <a:ext cx="4114800" cy="3359275"/>
          </a:xfrm>
          <a:prstGeom prst="rect">
            <a:avLst/>
          </a:prstGeom>
          <a:ln>
            <a:noFill/>
          </a:ln>
          <a:effectLst>
            <a:outerShdw blurRad="292100" dist="139700" dir="2700000" algn="tl" rotWithShape="0">
              <a:srgbClr val="333333">
                <a:alpha val="65000"/>
              </a:srgbClr>
            </a:outerShdw>
          </a:effectLst>
        </p:spPr>
      </p:pic>
      <p:pic>
        <p:nvPicPr>
          <p:cNvPr id="6" name="Picture 5" descr="Size_Dist.jpg"/>
          <p:cNvPicPr/>
          <p:nvPr/>
        </p:nvPicPr>
        <p:blipFill rotWithShape="1">
          <a:blip r:embed="rId3" cstate="print">
            <a:extLst>
              <a:ext uri="{28A0092B-C50C-407E-A947-70E740481C1C}">
                <a14:useLocalDpi xmlns:a14="http://schemas.microsoft.com/office/drawing/2010/main"/>
              </a:ext>
            </a:extLst>
          </a:blip>
          <a:srcRect/>
          <a:stretch/>
        </p:blipFill>
        <p:spPr>
          <a:xfrm>
            <a:off x="381000" y="1175266"/>
            <a:ext cx="3962400" cy="32834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82537" y="4538990"/>
            <a:ext cx="3815660" cy="461665"/>
          </a:xfrm>
          <a:prstGeom prst="rect">
            <a:avLst/>
          </a:prstGeom>
          <a:noFill/>
        </p:spPr>
        <p:txBody>
          <a:bodyPr wrap="none" rtlCol="0">
            <a:spAutoFit/>
          </a:bodyPr>
          <a:lstStyle/>
          <a:p>
            <a:r>
              <a:rPr lang="en-US" sz="2400" b="1" dirty="0" smtClean="0"/>
              <a:t>Size distribution Wet Season</a:t>
            </a:r>
            <a:endParaRPr lang="en-US" sz="2400" b="1" dirty="0"/>
          </a:p>
        </p:txBody>
      </p:sp>
      <p:sp>
        <p:nvSpPr>
          <p:cNvPr id="2" name="TextBox 1"/>
          <p:cNvSpPr txBox="1"/>
          <p:nvPr/>
        </p:nvSpPr>
        <p:spPr>
          <a:xfrm>
            <a:off x="1143000" y="2132185"/>
            <a:ext cx="585481" cy="369332"/>
          </a:xfrm>
          <a:prstGeom prst="rect">
            <a:avLst/>
          </a:prstGeom>
          <a:noFill/>
        </p:spPr>
        <p:txBody>
          <a:bodyPr wrap="none" rtlCol="0">
            <a:spAutoFit/>
          </a:bodyPr>
          <a:lstStyle/>
          <a:p>
            <a:r>
              <a:rPr lang="en-US" b="1" dirty="0" smtClean="0"/>
              <a:t>SOA</a:t>
            </a:r>
            <a:endParaRPr lang="en-US" b="1" dirty="0"/>
          </a:p>
        </p:txBody>
      </p:sp>
      <p:sp>
        <p:nvSpPr>
          <p:cNvPr id="8" name="TextBox 7"/>
          <p:cNvSpPr txBox="1"/>
          <p:nvPr/>
        </p:nvSpPr>
        <p:spPr>
          <a:xfrm>
            <a:off x="3077826" y="2419056"/>
            <a:ext cx="561372" cy="369332"/>
          </a:xfrm>
          <a:prstGeom prst="rect">
            <a:avLst/>
          </a:prstGeom>
          <a:noFill/>
        </p:spPr>
        <p:txBody>
          <a:bodyPr wrap="none" rtlCol="0">
            <a:spAutoFit/>
          </a:bodyPr>
          <a:lstStyle/>
          <a:p>
            <a:r>
              <a:rPr lang="en-US" b="1" dirty="0" smtClean="0"/>
              <a:t>PBP</a:t>
            </a:r>
            <a:endParaRPr lang="en-US" b="1" dirty="0"/>
          </a:p>
        </p:txBody>
      </p:sp>
      <p:sp>
        <p:nvSpPr>
          <p:cNvPr id="3" name="TextBox 2"/>
          <p:cNvSpPr txBox="1"/>
          <p:nvPr/>
        </p:nvSpPr>
        <p:spPr>
          <a:xfrm>
            <a:off x="5233610" y="1549145"/>
            <a:ext cx="944554" cy="369332"/>
          </a:xfrm>
          <a:prstGeom prst="rect">
            <a:avLst/>
          </a:prstGeom>
          <a:noFill/>
        </p:spPr>
        <p:txBody>
          <a:bodyPr wrap="none" rtlCol="0">
            <a:spAutoFit/>
          </a:bodyPr>
          <a:lstStyle/>
          <a:p>
            <a:r>
              <a:rPr lang="en-US" b="1" dirty="0" smtClean="0"/>
              <a:t>BB/SOA</a:t>
            </a:r>
            <a:endParaRPr lang="en-US" b="1" dirty="0"/>
          </a:p>
        </p:txBody>
      </p:sp>
      <p:sp>
        <p:nvSpPr>
          <p:cNvPr id="9" name="TextBox 8"/>
          <p:cNvSpPr txBox="1"/>
          <p:nvPr/>
        </p:nvSpPr>
        <p:spPr>
          <a:xfrm>
            <a:off x="6178164" y="4602954"/>
            <a:ext cx="1611082" cy="461665"/>
          </a:xfrm>
          <a:prstGeom prst="rect">
            <a:avLst/>
          </a:prstGeom>
          <a:noFill/>
        </p:spPr>
        <p:txBody>
          <a:bodyPr wrap="none" rtlCol="0">
            <a:spAutoFit/>
          </a:bodyPr>
          <a:lstStyle/>
          <a:p>
            <a:r>
              <a:rPr lang="en-US" sz="2400" b="1" dirty="0" smtClean="0"/>
              <a:t>Dry Season</a:t>
            </a:r>
            <a:endParaRPr lang="en-US" sz="2400" b="1" dirty="0"/>
          </a:p>
        </p:txBody>
      </p:sp>
      <p:sp>
        <p:nvSpPr>
          <p:cNvPr id="10" name="TextBox 9"/>
          <p:cNvSpPr txBox="1"/>
          <p:nvPr/>
        </p:nvSpPr>
        <p:spPr>
          <a:xfrm>
            <a:off x="388399" y="5674805"/>
            <a:ext cx="8382000" cy="461665"/>
          </a:xfrm>
          <a:prstGeom prst="rect">
            <a:avLst/>
          </a:prstGeom>
          <a:noFill/>
        </p:spPr>
        <p:txBody>
          <a:bodyPr wrap="square" rtlCol="0">
            <a:spAutoFit/>
          </a:bodyPr>
          <a:lstStyle/>
          <a:p>
            <a:pPr algn="ctr"/>
            <a:r>
              <a:rPr lang="en-US" sz="2400" b="1" dirty="0" smtClean="0"/>
              <a:t>AERONET size distribution similar with ground based SMPS</a:t>
            </a:r>
            <a:endParaRPr lang="en-US" sz="2400" b="1" dirty="0"/>
          </a:p>
        </p:txBody>
      </p:sp>
      <p:sp>
        <p:nvSpPr>
          <p:cNvPr id="11" name="TextBox 10"/>
          <p:cNvSpPr txBox="1"/>
          <p:nvPr/>
        </p:nvSpPr>
        <p:spPr>
          <a:xfrm>
            <a:off x="7391400" y="2762570"/>
            <a:ext cx="561372" cy="369332"/>
          </a:xfrm>
          <a:prstGeom prst="rect">
            <a:avLst/>
          </a:prstGeom>
          <a:noFill/>
        </p:spPr>
        <p:txBody>
          <a:bodyPr wrap="none" rtlCol="0">
            <a:spAutoFit/>
          </a:bodyPr>
          <a:lstStyle/>
          <a:p>
            <a:r>
              <a:rPr lang="en-US" b="1" dirty="0" smtClean="0"/>
              <a:t>PBP</a:t>
            </a:r>
            <a:endParaRPr lang="en-US" b="1" dirty="0"/>
          </a:p>
        </p:txBody>
      </p:sp>
      <p:sp>
        <p:nvSpPr>
          <p:cNvPr id="12" name="Rectangle 11"/>
          <p:cNvSpPr/>
          <p:nvPr/>
        </p:nvSpPr>
        <p:spPr>
          <a:xfrm>
            <a:off x="454238" y="108857"/>
            <a:ext cx="8308762" cy="830997"/>
          </a:xfrm>
          <a:prstGeom prst="rect">
            <a:avLst/>
          </a:prstGeom>
        </p:spPr>
        <p:txBody>
          <a:bodyPr wrap="square">
            <a:spAutoFit/>
          </a:bodyPr>
          <a:lstStyle/>
          <a:p>
            <a:pPr algn="ctr" defTabSz="914400"/>
            <a:r>
              <a:rPr lang="en-US" sz="4800" b="1" dirty="0" smtClean="0">
                <a:solidFill>
                  <a:prstClr val="black"/>
                </a:solidFill>
                <a:effectLst>
                  <a:outerShdw blurRad="38100" dist="38100" dir="2700000" algn="tl">
                    <a:srgbClr val="000000">
                      <a:alpha val="43137"/>
                    </a:srgbClr>
                  </a:outerShdw>
                </a:effectLst>
              </a:rPr>
              <a:t>AERONET size distributions</a:t>
            </a:r>
            <a:endParaRPr lang="en-US" sz="4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0029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3740" y="1106297"/>
            <a:ext cx="5272659" cy="4024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8800" y="1693544"/>
            <a:ext cx="3505200" cy="2954655"/>
          </a:xfrm>
          <a:prstGeom prst="rect">
            <a:avLst/>
          </a:prstGeom>
          <a:noFill/>
        </p:spPr>
        <p:txBody>
          <a:bodyPr wrap="square" rtlCol="0">
            <a:spAutoFit/>
          </a:bodyPr>
          <a:lstStyle/>
          <a:p>
            <a:pPr>
              <a:spcAft>
                <a:spcPts val="1200"/>
              </a:spcAft>
            </a:pPr>
            <a:r>
              <a:rPr lang="en-US" sz="1800" b="1" dirty="0" smtClean="0"/>
              <a:t>New particle formation: a two-step process:</a:t>
            </a:r>
          </a:p>
          <a:p>
            <a:pPr marL="285750" indent="-285750">
              <a:spcAft>
                <a:spcPts val="1200"/>
              </a:spcAft>
              <a:buFont typeface="Wingdings" pitchFamily="2" charset="2"/>
              <a:buChar char="§"/>
            </a:pPr>
            <a:r>
              <a:rPr lang="en-US" sz="1800" b="1" dirty="0" smtClean="0"/>
              <a:t>1</a:t>
            </a:r>
            <a:r>
              <a:rPr lang="en-US" sz="1800" b="1" baseline="30000" dirty="0" smtClean="0"/>
              <a:t>st</a:t>
            </a:r>
            <a:r>
              <a:rPr lang="en-US" sz="1800" b="1" dirty="0" smtClean="0"/>
              <a:t> step: sulfuric acid and amines, ammonia, or organic vapor form stable clusters</a:t>
            </a:r>
          </a:p>
          <a:p>
            <a:pPr marL="285750" indent="-285750">
              <a:spcAft>
                <a:spcPts val="1200"/>
              </a:spcAft>
              <a:buFont typeface="Wingdings" pitchFamily="2" charset="2"/>
              <a:buChar char="§"/>
            </a:pPr>
            <a:r>
              <a:rPr lang="en-US" sz="1800" b="1" dirty="0" smtClean="0"/>
              <a:t>2</a:t>
            </a:r>
            <a:r>
              <a:rPr lang="en-US" sz="1800" b="1" baseline="30000" dirty="0" smtClean="0"/>
              <a:t>nd</a:t>
            </a:r>
            <a:r>
              <a:rPr lang="en-US" sz="1800" b="1" dirty="0" smtClean="0"/>
              <a:t> step: organic vapor leads to enhance growth rate of the clusters to larger sizes. </a:t>
            </a:r>
          </a:p>
          <a:p>
            <a:endParaRPr lang="en-US" sz="1800" baseline="-25000" dirty="0" smtClean="0"/>
          </a:p>
        </p:txBody>
      </p:sp>
      <p:sp>
        <p:nvSpPr>
          <p:cNvPr id="7" name="Title 1"/>
          <p:cNvSpPr>
            <a:spLocks noGrp="1"/>
          </p:cNvSpPr>
          <p:nvPr>
            <p:ph type="title"/>
          </p:nvPr>
        </p:nvSpPr>
        <p:spPr>
          <a:xfrm>
            <a:off x="228600" y="128587"/>
            <a:ext cx="8915400" cy="785813"/>
          </a:xfrm>
        </p:spPr>
        <p:txBody>
          <a:bodyPr>
            <a:normAutofit fontScale="90000"/>
          </a:bodyPr>
          <a:lstStyle/>
          <a:p>
            <a:r>
              <a:rPr lang="en-US" sz="3200" b="1" dirty="0" smtClean="0">
                <a:effectLst>
                  <a:outerShdw blurRad="38100" dist="38100" dir="2700000" algn="tl">
                    <a:srgbClr val="000000">
                      <a:alpha val="43137"/>
                    </a:srgbClr>
                  </a:outerShdw>
                </a:effectLst>
              </a:rPr>
              <a:t>No new particle formation observed at surface under pristine conditions in Amazon</a:t>
            </a:r>
          </a:p>
        </p:txBody>
      </p:sp>
      <p:sp>
        <p:nvSpPr>
          <p:cNvPr id="8" name="TextBox 7"/>
          <p:cNvSpPr txBox="1"/>
          <p:nvPr/>
        </p:nvSpPr>
        <p:spPr>
          <a:xfrm>
            <a:off x="348614" y="5181600"/>
            <a:ext cx="8642986" cy="1431161"/>
          </a:xfrm>
          <a:prstGeom prst="rect">
            <a:avLst/>
          </a:prstGeom>
          <a:noFill/>
        </p:spPr>
        <p:txBody>
          <a:bodyPr wrap="square" rtlCol="0">
            <a:spAutoFit/>
          </a:bodyPr>
          <a:lstStyle/>
          <a:p>
            <a:pPr>
              <a:spcAft>
                <a:spcPts val="600"/>
              </a:spcAft>
            </a:pPr>
            <a:r>
              <a:rPr lang="en-US" sz="1800" b="1" dirty="0" smtClean="0">
                <a:solidFill>
                  <a:srgbClr val="1732F9"/>
                </a:solidFill>
              </a:rPr>
              <a:t>Why no new particle formation?</a:t>
            </a:r>
            <a:endParaRPr lang="en-US" sz="1800" b="1" dirty="0">
              <a:solidFill>
                <a:srgbClr val="1732F9"/>
              </a:solidFill>
            </a:endParaRPr>
          </a:p>
          <a:p>
            <a:pPr marL="285750" indent="-285750">
              <a:spcAft>
                <a:spcPts val="600"/>
              </a:spcAft>
              <a:buFont typeface="Wingdings" pitchFamily="2" charset="2"/>
              <a:buChar char="§"/>
            </a:pPr>
            <a:r>
              <a:rPr lang="en-US" sz="1800" b="1" dirty="0" smtClean="0"/>
              <a:t>Low SO</a:t>
            </a:r>
            <a:r>
              <a:rPr lang="en-US" sz="1800" b="1" baseline="-25000" dirty="0" smtClean="0"/>
              <a:t>2</a:t>
            </a:r>
            <a:r>
              <a:rPr lang="en-US" sz="1800" b="1" dirty="0" smtClean="0"/>
              <a:t> concentration (20-30ppt) suggests the concentration of H</a:t>
            </a:r>
            <a:r>
              <a:rPr lang="en-US" sz="1800" b="1" baseline="-25000" dirty="0" smtClean="0"/>
              <a:t>2</a:t>
            </a:r>
            <a:r>
              <a:rPr lang="en-US" sz="1800" b="1" dirty="0" smtClean="0"/>
              <a:t>SO</a:t>
            </a:r>
            <a:r>
              <a:rPr lang="en-US" sz="1800" b="1" baseline="-25000" dirty="0" smtClean="0"/>
              <a:t>4</a:t>
            </a:r>
            <a:r>
              <a:rPr lang="en-US" sz="1800" b="1" dirty="0" smtClean="0"/>
              <a:t> is low</a:t>
            </a:r>
          </a:p>
          <a:p>
            <a:pPr marL="285750" indent="-285750">
              <a:spcAft>
                <a:spcPts val="600"/>
              </a:spcAft>
              <a:buFont typeface="Wingdings" pitchFamily="2" charset="2"/>
              <a:buChar char="§"/>
            </a:pPr>
            <a:r>
              <a:rPr lang="en-US" sz="1800" b="1" dirty="0" smtClean="0"/>
              <a:t>Organic concentration may be low for the growth of stable clusters. </a:t>
            </a:r>
          </a:p>
          <a:p>
            <a:pPr>
              <a:spcAft>
                <a:spcPts val="600"/>
              </a:spcAft>
            </a:pPr>
            <a:r>
              <a:rPr lang="en-US" sz="1800" b="1" dirty="0" smtClean="0">
                <a:solidFill>
                  <a:srgbClr val="1732F9"/>
                </a:solidFill>
              </a:rPr>
              <a:t>What is the impact of Manaus plume on NPF?</a:t>
            </a:r>
            <a:endParaRPr lang="en-US" sz="1800" b="1" baseline="-25000" dirty="0" smtClean="0"/>
          </a:p>
        </p:txBody>
      </p:sp>
      <p:sp>
        <p:nvSpPr>
          <p:cNvPr id="9" name="Rectangle 8"/>
          <p:cNvSpPr/>
          <p:nvPr/>
        </p:nvSpPr>
        <p:spPr>
          <a:xfrm>
            <a:off x="213740" y="3814465"/>
            <a:ext cx="1636154" cy="307777"/>
          </a:xfrm>
          <a:prstGeom prst="rect">
            <a:avLst/>
          </a:prstGeom>
        </p:spPr>
        <p:txBody>
          <a:bodyPr wrap="none">
            <a:spAutoFit/>
          </a:bodyPr>
          <a:lstStyle/>
          <a:p>
            <a:r>
              <a:rPr lang="en-US" sz="1400" i="1" dirty="0" err="1" smtClean="0"/>
              <a:t>Kulmala</a:t>
            </a:r>
            <a:r>
              <a:rPr lang="en-US" sz="1400" i="1" dirty="0" smtClean="0"/>
              <a:t> et al., 2013</a:t>
            </a:r>
            <a:endParaRPr lang="en-US" sz="1400" i="1" dirty="0"/>
          </a:p>
        </p:txBody>
      </p:sp>
    </p:spTree>
    <p:extLst>
      <p:ext uri="{BB962C8B-B14F-4D97-AF65-F5344CB8AC3E}">
        <p14:creationId xmlns:p14="http://schemas.microsoft.com/office/powerpoint/2010/main" val="3819266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54903" y="1125736"/>
            <a:ext cx="4771116" cy="4741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48518"/>
            <a:ext cx="8534400" cy="1077218"/>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Size dependence of potassium mass fraction in Amazonian organic aerosol </a:t>
            </a:r>
            <a:r>
              <a:rPr lang="en-US" sz="3200" b="1" dirty="0" smtClean="0">
                <a:effectLst>
                  <a:outerShdw blurRad="38100" dist="38100" dir="2700000" algn="tl">
                    <a:srgbClr val="000000">
                      <a:alpha val="43137"/>
                    </a:srgbClr>
                  </a:outerShdw>
                </a:effectLst>
              </a:rPr>
              <a:t>particles</a:t>
            </a:r>
            <a:endParaRPr lang="en-US" sz="3200" b="1" dirty="0">
              <a:effectLst>
                <a:outerShdw blurRad="38100" dist="38100" dir="2700000" algn="tl">
                  <a:srgbClr val="000000">
                    <a:alpha val="43137"/>
                  </a:srgbClr>
                </a:outerShdw>
              </a:effectLst>
            </a:endParaRPr>
          </a:p>
        </p:txBody>
      </p:sp>
      <p:sp>
        <p:nvSpPr>
          <p:cNvPr id="5" name="Rectangle 4"/>
          <p:cNvSpPr/>
          <p:nvPr/>
        </p:nvSpPr>
        <p:spPr>
          <a:xfrm>
            <a:off x="7026019" y="1109306"/>
            <a:ext cx="1966500" cy="646331"/>
          </a:xfrm>
          <a:prstGeom prst="rect">
            <a:avLst/>
          </a:prstGeom>
        </p:spPr>
        <p:txBody>
          <a:bodyPr wrap="none">
            <a:spAutoFit/>
          </a:bodyPr>
          <a:lstStyle/>
          <a:p>
            <a:r>
              <a:rPr lang="en-US" i="1" dirty="0" smtClean="0"/>
              <a:t>Chris </a:t>
            </a:r>
            <a:r>
              <a:rPr lang="en-US" i="1" dirty="0" err="1" smtClean="0"/>
              <a:t>Pöhlker</a:t>
            </a:r>
            <a:r>
              <a:rPr lang="en-US" i="1" dirty="0" smtClean="0"/>
              <a:t> et al.,</a:t>
            </a:r>
            <a:br>
              <a:rPr lang="en-US" i="1" dirty="0" smtClean="0"/>
            </a:br>
            <a:r>
              <a:rPr lang="en-US" i="1" dirty="0" smtClean="0"/>
              <a:t>Science 2012</a:t>
            </a:r>
            <a:endParaRPr lang="en-US" i="1" dirty="0"/>
          </a:p>
        </p:txBody>
      </p:sp>
      <p:sp>
        <p:nvSpPr>
          <p:cNvPr id="6" name="Rectangle 5"/>
          <p:cNvSpPr/>
          <p:nvPr/>
        </p:nvSpPr>
        <p:spPr>
          <a:xfrm>
            <a:off x="0" y="5998338"/>
            <a:ext cx="8992519" cy="830997"/>
          </a:xfrm>
          <a:prstGeom prst="rect">
            <a:avLst/>
          </a:prstGeom>
        </p:spPr>
        <p:txBody>
          <a:bodyPr wrap="square">
            <a:spAutoFit/>
          </a:bodyPr>
          <a:lstStyle/>
          <a:p>
            <a:r>
              <a:rPr lang="en-US" sz="2400" b="1" dirty="0" smtClean="0"/>
              <a:t>The </a:t>
            </a:r>
            <a:r>
              <a:rPr lang="en-US" sz="2400" b="1" dirty="0"/>
              <a:t>growth of </a:t>
            </a:r>
            <a:r>
              <a:rPr lang="en-US" sz="2400" b="1" dirty="0" smtClean="0"/>
              <a:t>organic aerosol </a:t>
            </a:r>
            <a:r>
              <a:rPr lang="en-US" sz="2400" b="1" dirty="0"/>
              <a:t>particles can be initiated by potassium-salt–rich particles emitted by biota in the rainforest</a:t>
            </a:r>
          </a:p>
        </p:txBody>
      </p:sp>
      <p:sp>
        <p:nvSpPr>
          <p:cNvPr id="7" name="TextBox 6"/>
          <p:cNvSpPr txBox="1"/>
          <p:nvPr/>
        </p:nvSpPr>
        <p:spPr>
          <a:xfrm>
            <a:off x="7042348" y="2156699"/>
            <a:ext cx="1998448" cy="1938992"/>
          </a:xfrm>
          <a:prstGeom prst="rect">
            <a:avLst/>
          </a:prstGeom>
          <a:noFill/>
        </p:spPr>
        <p:txBody>
          <a:bodyPr wrap="square" rtlCol="0">
            <a:spAutoFit/>
          </a:bodyPr>
          <a:lstStyle/>
          <a:p>
            <a:r>
              <a:rPr lang="en-US" sz="2000" b="1" dirty="0" smtClean="0"/>
              <a:t>STXM-NEXAFS shows that 95% of particles contains K, even SOA with </a:t>
            </a:r>
            <a:r>
              <a:rPr lang="en-US" sz="2000" b="1" dirty="0" err="1"/>
              <a:t>d</a:t>
            </a:r>
            <a:r>
              <a:rPr lang="en-US" sz="2000" b="1" dirty="0" err="1" smtClean="0"/>
              <a:t>p</a:t>
            </a:r>
            <a:r>
              <a:rPr lang="en-US" sz="2000" b="1" dirty="0" smtClean="0"/>
              <a:t> 20-40 nm</a:t>
            </a:r>
            <a:endParaRPr lang="en-US" sz="2000" b="1" dirty="0"/>
          </a:p>
        </p:txBody>
      </p:sp>
      <p:pic>
        <p:nvPicPr>
          <p:cNvPr id="8" name="Bild 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934468"/>
            <a:ext cx="18669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2099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043" y="609600"/>
            <a:ext cx="8051044" cy="542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6408" y="6019800"/>
            <a:ext cx="8839200" cy="707886"/>
          </a:xfrm>
          <a:prstGeom prst="rect">
            <a:avLst/>
          </a:prstGeom>
        </p:spPr>
        <p:txBody>
          <a:bodyPr wrap="square">
            <a:spAutoFit/>
          </a:bodyPr>
          <a:lstStyle/>
          <a:p>
            <a:pPr algn="ctr"/>
            <a:r>
              <a:rPr lang="en-US" sz="2000" b="1" dirty="0" smtClean="0"/>
              <a:t>(</a:t>
            </a:r>
            <a:r>
              <a:rPr lang="en-US" sz="2000" b="1" dirty="0"/>
              <a:t>A) total number (</a:t>
            </a:r>
            <a:r>
              <a:rPr lang="en-US" sz="2000" b="1" dirty="0" err="1"/>
              <a:t>d</a:t>
            </a:r>
            <a:r>
              <a:rPr lang="en-US" sz="2000" b="1" i="1" dirty="0" err="1"/>
              <a:t>N</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smtClean="0"/>
              <a:t>), (</a:t>
            </a:r>
            <a:r>
              <a:rPr lang="en-US" sz="2000" b="1" dirty="0"/>
              <a:t>B) FBAP number (</a:t>
            </a:r>
            <a:r>
              <a:rPr lang="en-US" sz="2000" b="1" dirty="0" err="1"/>
              <a:t>d</a:t>
            </a:r>
            <a:r>
              <a:rPr lang="en-US" sz="2000" b="1" i="1" dirty="0" err="1"/>
              <a:t>N</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smtClean="0"/>
              <a:t>),</a:t>
            </a:r>
            <a:br>
              <a:rPr lang="en-US" sz="2000" b="1" dirty="0" smtClean="0"/>
            </a:br>
            <a:r>
              <a:rPr lang="en-US" sz="2000" b="1" dirty="0" smtClean="0"/>
              <a:t>(</a:t>
            </a:r>
            <a:r>
              <a:rPr lang="en-US" sz="2000" b="1" dirty="0"/>
              <a:t>C) total mass (</a:t>
            </a:r>
            <a:r>
              <a:rPr lang="en-US" sz="2000" b="1" dirty="0" err="1"/>
              <a:t>d</a:t>
            </a:r>
            <a:r>
              <a:rPr lang="en-US" sz="2000" b="1" i="1" dirty="0" err="1"/>
              <a:t>M</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a:t>), (D) FBAP mass (</a:t>
            </a:r>
            <a:r>
              <a:rPr lang="en-US" sz="2000" b="1" dirty="0" err="1"/>
              <a:t>d</a:t>
            </a:r>
            <a:r>
              <a:rPr lang="en-US" sz="2000" b="1" i="1" dirty="0" err="1"/>
              <a:t>M</a:t>
            </a:r>
            <a:r>
              <a:rPr lang="en-US" sz="2000" b="1" dirty="0" err="1"/>
              <a:t>F</a:t>
            </a:r>
            <a:r>
              <a:rPr lang="en-US" sz="2000" b="1" dirty="0"/>
              <a:t>/</a:t>
            </a:r>
            <a:r>
              <a:rPr lang="en-US" sz="2000" b="1" dirty="0" err="1"/>
              <a:t>dlog</a:t>
            </a:r>
            <a:r>
              <a:rPr lang="en-US" sz="2000" b="1" i="1" dirty="0" err="1"/>
              <a:t>D</a:t>
            </a:r>
            <a:r>
              <a:rPr lang="en-US" sz="2000" b="1" dirty="0" err="1"/>
              <a:t>a</a:t>
            </a:r>
            <a:r>
              <a:rPr lang="en-US" sz="2000" b="1" dirty="0"/>
              <a:t>).</a:t>
            </a:r>
          </a:p>
        </p:txBody>
      </p:sp>
      <p:sp>
        <p:nvSpPr>
          <p:cNvPr id="5" name="Rectangle 4"/>
          <p:cNvSpPr/>
          <p:nvPr/>
        </p:nvSpPr>
        <p:spPr>
          <a:xfrm>
            <a:off x="220965" y="147935"/>
            <a:ext cx="8839200" cy="461665"/>
          </a:xfrm>
          <a:prstGeom prst="rect">
            <a:avLst/>
          </a:prstGeom>
        </p:spPr>
        <p:txBody>
          <a:bodyPr wrap="square">
            <a:spAutoFit/>
          </a:bodyPr>
          <a:lstStyle/>
          <a:p>
            <a:pPr algn="ctr"/>
            <a:r>
              <a:rPr lang="en-US" sz="2400" b="1" dirty="0" smtClean="0"/>
              <a:t>UV-APS Aerosol size distribution and UV fluorescence</a:t>
            </a:r>
            <a:endParaRPr lang="en-US" sz="2400" b="1" dirty="0"/>
          </a:p>
        </p:txBody>
      </p:sp>
      <p:sp>
        <p:nvSpPr>
          <p:cNvPr id="6" name="Rectangle 5"/>
          <p:cNvSpPr/>
          <p:nvPr/>
        </p:nvSpPr>
        <p:spPr>
          <a:xfrm>
            <a:off x="7232425" y="762000"/>
            <a:ext cx="1530575" cy="646331"/>
          </a:xfrm>
          <a:prstGeom prst="rect">
            <a:avLst/>
          </a:prstGeom>
        </p:spPr>
        <p:txBody>
          <a:bodyPr wrap="square">
            <a:spAutoFit/>
          </a:bodyPr>
          <a:lstStyle/>
          <a:p>
            <a:r>
              <a:rPr lang="en-US" dirty="0" smtClean="0"/>
              <a:t>Alex Huffman, ACPD 2012</a:t>
            </a:r>
            <a:endParaRPr lang="en-US" dirty="0"/>
          </a:p>
        </p:txBody>
      </p:sp>
    </p:spTree>
    <p:extLst>
      <p:ext uri="{BB962C8B-B14F-4D97-AF65-F5344CB8AC3E}">
        <p14:creationId xmlns:p14="http://schemas.microsoft.com/office/powerpoint/2010/main" val="489016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6053" y="1289957"/>
            <a:ext cx="694429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95071"/>
            <a:ext cx="8763000" cy="1200329"/>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Sources and processing of organic aerosol </a:t>
            </a:r>
            <a:r>
              <a:rPr lang="en-US" sz="3600" b="1" dirty="0" smtClean="0">
                <a:effectLst>
                  <a:outerShdw blurRad="38100" dist="38100" dir="2700000" algn="tl">
                    <a:srgbClr val="000000">
                      <a:alpha val="43137"/>
                    </a:srgbClr>
                  </a:outerShdw>
                </a:effectLst>
              </a:rPr>
              <a:t>in pristine </a:t>
            </a:r>
            <a:r>
              <a:rPr lang="en-US" sz="3600" b="1" dirty="0">
                <a:effectLst>
                  <a:outerShdw blurRad="38100" dist="38100" dir="2700000" algn="tl">
                    <a:srgbClr val="000000">
                      <a:alpha val="43137"/>
                    </a:srgbClr>
                  </a:outerShdw>
                </a:effectLst>
              </a:rPr>
              <a:t>Amazonian boundary layer air</a:t>
            </a:r>
          </a:p>
        </p:txBody>
      </p:sp>
      <p:sp>
        <p:nvSpPr>
          <p:cNvPr id="5" name="Rectangle 4"/>
          <p:cNvSpPr/>
          <p:nvPr/>
        </p:nvSpPr>
        <p:spPr>
          <a:xfrm>
            <a:off x="5443" y="4318222"/>
            <a:ext cx="1684372" cy="646331"/>
          </a:xfrm>
          <a:prstGeom prst="rect">
            <a:avLst/>
          </a:prstGeom>
        </p:spPr>
        <p:txBody>
          <a:bodyPr wrap="none">
            <a:spAutoFit/>
          </a:bodyPr>
          <a:lstStyle/>
          <a:p>
            <a:r>
              <a:rPr lang="en-US" i="1" dirty="0" smtClean="0"/>
              <a:t>C. </a:t>
            </a:r>
            <a:r>
              <a:rPr lang="en-US" i="1" dirty="0" err="1" smtClean="0"/>
              <a:t>Pöhlker</a:t>
            </a:r>
            <a:r>
              <a:rPr lang="en-US" i="1" dirty="0" smtClean="0"/>
              <a:t> et al.,</a:t>
            </a:r>
            <a:br>
              <a:rPr lang="en-US" i="1" dirty="0" smtClean="0"/>
            </a:br>
            <a:r>
              <a:rPr lang="en-US" i="1" dirty="0" smtClean="0"/>
              <a:t>Science 2012</a:t>
            </a:r>
            <a:endParaRPr lang="en-US" i="1" dirty="0"/>
          </a:p>
        </p:txBody>
      </p:sp>
    </p:spTree>
    <p:extLst>
      <p:ext uri="{BB962C8B-B14F-4D97-AF65-F5344CB8AC3E}">
        <p14:creationId xmlns:p14="http://schemas.microsoft.com/office/powerpoint/2010/main" val="878929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7"/>
          <p:cNvGrpSpPr/>
          <p:nvPr/>
        </p:nvGrpSpPr>
        <p:grpSpPr>
          <a:xfrm>
            <a:off x="288758" y="1198768"/>
            <a:ext cx="8537540" cy="5144616"/>
            <a:chOff x="396849" y="271619"/>
            <a:chExt cx="8842340" cy="5391429"/>
          </a:xfrm>
        </p:grpSpPr>
        <p:pic>
          <p:nvPicPr>
            <p:cNvPr id="4" name="Imagem 3"/>
            <p:cNvPicPr/>
            <p:nvPr/>
          </p:nvPicPr>
          <p:blipFill>
            <a:blip r:embed="rId2" cstate="print"/>
            <a:srcRect/>
            <a:stretch>
              <a:fillRect/>
            </a:stretch>
          </p:blipFill>
          <p:spPr bwMode="auto">
            <a:xfrm>
              <a:off x="396849" y="271619"/>
              <a:ext cx="8842340" cy="5391429"/>
            </a:xfrm>
            <a:prstGeom prst="rect">
              <a:avLst/>
            </a:prstGeom>
            <a:ln>
              <a:noFill/>
            </a:ln>
            <a:effectLst>
              <a:outerShdw blurRad="292100" dist="139700" dir="2700000" algn="tl" rotWithShape="0">
                <a:srgbClr val="333333">
                  <a:alpha val="65000"/>
                </a:srgbClr>
              </a:outerShdw>
            </a:effectLst>
          </p:spPr>
        </p:pic>
        <p:sp>
          <p:nvSpPr>
            <p:cNvPr id="6" name="Retângulo 5"/>
            <p:cNvSpPr/>
            <p:nvPr/>
          </p:nvSpPr>
          <p:spPr>
            <a:xfrm>
              <a:off x="7384475" y="1371600"/>
              <a:ext cx="685800" cy="457200"/>
            </a:xfrm>
            <a:prstGeom prst="rect">
              <a:avLst/>
            </a:prstGeom>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1500" dirty="0" smtClean="0">
                  <a:latin typeface="Arial" pitchFamily="34" charset="0"/>
                  <a:cs typeface="Arial" pitchFamily="34" charset="0"/>
                </a:rPr>
                <a:t>(a)</a:t>
              </a:r>
              <a:endParaRPr lang="en-US" sz="1500" dirty="0">
                <a:latin typeface="Arial" pitchFamily="34" charset="0"/>
                <a:cs typeface="Arial" pitchFamily="34" charset="0"/>
              </a:endParaRPr>
            </a:p>
          </p:txBody>
        </p:sp>
        <p:sp>
          <p:nvSpPr>
            <p:cNvPr id="7" name="Retângulo 6"/>
            <p:cNvSpPr/>
            <p:nvPr/>
          </p:nvSpPr>
          <p:spPr>
            <a:xfrm>
              <a:off x="1631193" y="1327195"/>
              <a:ext cx="685800" cy="457200"/>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1500" dirty="0" smtClean="0">
                  <a:latin typeface="Arial" pitchFamily="34" charset="0"/>
                  <a:cs typeface="Arial" pitchFamily="34" charset="0"/>
                </a:rPr>
                <a:t>(b)</a:t>
              </a:r>
              <a:endParaRPr lang="en-US" sz="1500" dirty="0">
                <a:latin typeface="Arial" pitchFamily="34" charset="0"/>
                <a:cs typeface="Arial" pitchFamily="34" charset="0"/>
              </a:endParaRPr>
            </a:p>
          </p:txBody>
        </p:sp>
      </p:grpSp>
      <p:cxnSp>
        <p:nvCxnSpPr>
          <p:cNvPr id="15" name="Conector reto 14"/>
          <p:cNvCxnSpPr/>
          <p:nvPr/>
        </p:nvCxnSpPr>
        <p:spPr>
          <a:xfrm>
            <a:off x="5658942" y="5920028"/>
            <a:ext cx="2304256" cy="0"/>
          </a:xfrm>
          <a:prstGeom prst="line">
            <a:avLst/>
          </a:prstGeom>
          <a:ln w="41275">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1115616" y="5924570"/>
            <a:ext cx="4104456" cy="0"/>
          </a:xfrm>
          <a:prstGeom prst="line">
            <a:avLst/>
          </a:prstGeom>
          <a:ln w="41275">
            <a:solidFill>
              <a:srgbClr val="0000FF"/>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28600" y="274638"/>
            <a:ext cx="8613740" cy="715962"/>
          </a:xfrm>
        </p:spPr>
        <p:txBody>
          <a:bodyPr>
            <a:noAutofit/>
          </a:bodyPr>
          <a:lstStyle/>
          <a:p>
            <a:r>
              <a:rPr lang="en-US" sz="2800" b="1" dirty="0" smtClean="0">
                <a:effectLst>
                  <a:outerShdw blurRad="38100" dist="38100" dir="2700000" algn="tl">
                    <a:srgbClr val="000000">
                      <a:alpha val="43137"/>
                    </a:srgbClr>
                  </a:outerShdw>
                </a:effectLst>
              </a:rPr>
              <a:t>Aerosol Optical Thickness in Manaus – MODIS 550 nm</a:t>
            </a:r>
            <a:endParaRPr lang="en-US" sz="2800" b="1" dirty="0">
              <a:effectLst>
                <a:outerShdw blurRad="38100" dist="38100" dir="2700000" algn="tl">
                  <a:srgbClr val="000000">
                    <a:alpha val="43137"/>
                  </a:srgbClr>
                </a:outerShdw>
              </a:effectLst>
            </a:endParaRPr>
          </a:p>
        </p:txBody>
      </p:sp>
      <p:pic>
        <p:nvPicPr>
          <p:cNvPr id="10" name="Imagem 29" descr="C:\Documents and Settings\Admin\Meus documentos\DellBackUp\M_REAC_FLUX_C\PROGR_EXE\prog_fig_exe\Resultados_paper\ARNT_MOD_TS_AVG_DAY_k34.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1752600"/>
            <a:ext cx="4305672" cy="3048000"/>
          </a:xfrm>
          <a:prstGeom prst="rect">
            <a:avLst/>
          </a:prstGeom>
          <a:noFill/>
          <a:ln w="9525">
            <a:noFill/>
            <a:miter lim="800000"/>
            <a:headEnd/>
            <a:tailEnd/>
          </a:ln>
        </p:spPr>
      </p:pic>
    </p:spTree>
    <p:extLst>
      <p:ext uri="{BB962C8B-B14F-4D97-AF65-F5344CB8AC3E}">
        <p14:creationId xmlns:p14="http://schemas.microsoft.com/office/powerpoint/2010/main" val="40285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00"/>
            <a:ext cx="7505700" cy="1143000"/>
          </a:xfrm>
        </p:spPr>
        <p:txBody>
          <a:bodyPr>
            <a:noAutofit/>
          </a:bodyPr>
          <a:lstStyle/>
          <a:p>
            <a:r>
              <a:rPr lang="en-US" sz="3600" b="1" dirty="0" smtClean="0">
                <a:effectLst>
                  <a:outerShdw blurRad="38100" dist="38100" dir="2700000" algn="tl">
                    <a:srgbClr val="000000">
                      <a:alpha val="43137"/>
                    </a:srgbClr>
                  </a:outerShdw>
                </a:effectLst>
              </a:rPr>
              <a:t>Scattering and absorption daily median comparison (2008-2014)</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62" y="1143000"/>
            <a:ext cx="8882438" cy="517540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267200" y="6318403"/>
            <a:ext cx="4198072" cy="369332"/>
          </a:xfrm>
          <a:prstGeom prst="rect">
            <a:avLst/>
          </a:prstGeom>
        </p:spPr>
        <p:txBody>
          <a:bodyPr wrap="none">
            <a:spAutoFit/>
          </a:bodyPr>
          <a:lstStyle/>
          <a:p>
            <a:r>
              <a:rPr lang="pt-BR" i="1" dirty="0" err="1" smtClean="0"/>
              <a:t>All</a:t>
            </a:r>
            <a:r>
              <a:rPr lang="pt-BR" i="1" dirty="0" smtClean="0"/>
              <a:t> data </a:t>
            </a:r>
            <a:r>
              <a:rPr lang="pt-BR" i="1" dirty="0" err="1" smtClean="0"/>
              <a:t>corrected</a:t>
            </a:r>
            <a:r>
              <a:rPr lang="pt-BR" i="1" dirty="0" smtClean="0"/>
              <a:t> for STP </a:t>
            </a:r>
            <a:r>
              <a:rPr lang="pt-BR" i="1" dirty="0"/>
              <a:t>(</a:t>
            </a:r>
            <a:r>
              <a:rPr lang="pt-BR" i="1" dirty="0" smtClean="0"/>
              <a:t>1013 </a:t>
            </a:r>
            <a:r>
              <a:rPr lang="pt-BR" i="1" dirty="0" err="1"/>
              <a:t>mbar</a:t>
            </a:r>
            <a:r>
              <a:rPr lang="pt-BR" i="1" dirty="0"/>
              <a:t>, </a:t>
            </a:r>
            <a:r>
              <a:rPr lang="pt-BR" i="1" dirty="0" smtClean="0"/>
              <a:t>0C</a:t>
            </a:r>
            <a:r>
              <a:rPr lang="pt-BR" i="1" dirty="0"/>
              <a:t>). </a:t>
            </a:r>
            <a:endParaRPr lang="en-US" i="1" dirty="0"/>
          </a:p>
        </p:txBody>
      </p:sp>
      <p:pic>
        <p:nvPicPr>
          <p:cNvPr id="6" name="Picture 6" descr="lba pequeno transparent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91" y="214174"/>
            <a:ext cx="1391254" cy="852626"/>
          </a:xfrm>
          <a:prstGeom prst="rect">
            <a:avLst/>
          </a:prstGeom>
          <a:noFill/>
        </p:spPr>
      </p:pic>
    </p:spTree>
    <p:extLst>
      <p:ext uri="{BB962C8B-B14F-4D97-AF65-F5344CB8AC3E}">
        <p14:creationId xmlns:p14="http://schemas.microsoft.com/office/powerpoint/2010/main" val="25608910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smtClean="0">
                <a:effectLst>
                  <a:outerShdw blurRad="38100" dist="38100" dir="2700000" algn="tl">
                    <a:srgbClr val="000000">
                      <a:alpha val="43137"/>
                    </a:srgbClr>
                  </a:outerShdw>
                </a:effectLst>
              </a:rPr>
              <a:t>Single scattering albedo and scattering angstrom daily median comparison (2008-2014)</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8763000" cy="5393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5406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a:ext>
            </a:extLst>
          </a:blip>
          <a:stretch>
            <a:fillRect/>
          </a:stretch>
        </p:blipFill>
        <p:spPr>
          <a:xfrm>
            <a:off x="3886200" y="76200"/>
            <a:ext cx="5086985" cy="6629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987771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9" descr="C:\Users\Joel\Dropbox\Data analysis\2013 - 02 - 01 - Go Amazon\A_ZF2\1_pics\Origin\ACSM_time_series_TT34.tif"/>
          <p:cNvPicPr/>
          <p:nvPr/>
        </p:nvPicPr>
        <p:blipFill>
          <a:blip r:embed="rId2" cstate="print">
            <a:extLst>
              <a:ext uri="{28A0092B-C50C-407E-A947-70E740481C1C}">
                <a14:useLocalDpi xmlns:a14="http://schemas.microsoft.com/office/drawing/2010/main"/>
              </a:ext>
            </a:extLst>
          </a:blip>
          <a:srcRect/>
          <a:stretch>
            <a:fillRect/>
          </a:stretch>
        </p:blipFill>
        <p:spPr bwMode="auto">
          <a:xfrm>
            <a:off x="485078" y="704928"/>
            <a:ext cx="8167107" cy="594240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2068" y="152400"/>
            <a:ext cx="8229600" cy="523220"/>
          </a:xfrm>
          <a:prstGeom prst="rect">
            <a:avLst/>
          </a:prstGeom>
          <a:noFill/>
        </p:spPr>
        <p:txBody>
          <a:bodyPr wrap="square" rtlCol="0">
            <a:spAutoFit/>
          </a:bodyPr>
          <a:lstStyle/>
          <a:p>
            <a:pPr algn="ctr"/>
            <a:r>
              <a:rPr lang="en-US" sz="2800" b="1" dirty="0" smtClean="0">
                <a:solidFill>
                  <a:prstClr val="black"/>
                </a:solidFill>
                <a:effectLst>
                  <a:outerShdw blurRad="38100" dist="38100" dir="2700000" algn="tl">
                    <a:srgbClr val="000000">
                      <a:alpha val="43137"/>
                    </a:srgbClr>
                  </a:outerShdw>
                </a:effectLst>
              </a:rPr>
              <a:t>Manaus organic aerosol wet season measurements </a:t>
            </a:r>
            <a:endParaRPr lang="en-US" sz="2800" b="1" dirty="0">
              <a:solidFill>
                <a:prstClr val="black"/>
              </a:solidFill>
              <a:effectLst>
                <a:outerShdw blurRad="38100" dist="38100" dir="2700000" algn="tl">
                  <a:srgbClr val="000000">
                    <a:alpha val="43137"/>
                  </a:srgbClr>
                </a:outerShdw>
              </a:effectLst>
            </a:endParaRPr>
          </a:p>
        </p:txBody>
      </p:sp>
      <p:sp>
        <p:nvSpPr>
          <p:cNvPr id="4" name="TextBox 3"/>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3473528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1" descr="C:\Users\Joel\Dropbox\Data analysis\2012 - 08 - 10 - Porto Velho\B_SAMBBA\1_pics\Origin\ACSM_time_series_PVH.tif"/>
          <p:cNvPicPr/>
          <p:nvPr/>
        </p:nvPicPr>
        <p:blipFill>
          <a:blip r:embed="rId2" cstate="print">
            <a:extLst>
              <a:ext uri="{28A0092B-C50C-407E-A947-70E740481C1C}">
                <a14:useLocalDpi xmlns:a14="http://schemas.microsoft.com/office/drawing/2010/main"/>
              </a:ext>
            </a:extLst>
          </a:blip>
          <a:srcRect/>
          <a:stretch>
            <a:fillRect/>
          </a:stretch>
        </p:blipFill>
        <p:spPr bwMode="auto">
          <a:xfrm>
            <a:off x="990600" y="711821"/>
            <a:ext cx="7391400" cy="577723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04800" y="48162"/>
            <a:ext cx="8229600" cy="584775"/>
          </a:xfrm>
          <a:prstGeom prst="rect">
            <a:avLst/>
          </a:prstGeom>
        </p:spPr>
        <p:txBody>
          <a:bodyPr wrap="square">
            <a:spAutoFit/>
          </a:bodyPr>
          <a:lstStyle/>
          <a:p>
            <a:pPr algn="ctr"/>
            <a:r>
              <a:rPr lang="en-US" sz="3200" b="1" dirty="0" smtClean="0">
                <a:solidFill>
                  <a:prstClr val="black"/>
                </a:solidFill>
                <a:effectLst>
                  <a:outerShdw blurRad="38100" dist="38100" dir="2700000" algn="tl">
                    <a:srgbClr val="000000">
                      <a:alpha val="43137"/>
                    </a:srgbClr>
                  </a:outerShdw>
                </a:effectLst>
              </a:rPr>
              <a:t>Organic aerosol measurements in Rondonia</a:t>
            </a:r>
            <a:endParaRPr lang="en-US" sz="3200" b="1" dirty="0">
              <a:solidFill>
                <a:prstClr val="black"/>
              </a:solidFill>
              <a:effectLst>
                <a:outerShdw blurRad="38100" dist="38100" dir="2700000" algn="tl">
                  <a:srgbClr val="000000">
                    <a:alpha val="43137"/>
                  </a:srgbClr>
                </a:outerShdw>
              </a:effectLst>
            </a:endParaRPr>
          </a:p>
        </p:txBody>
      </p:sp>
      <p:sp>
        <p:nvSpPr>
          <p:cNvPr id="5" name="TextBox 4"/>
          <p:cNvSpPr txBox="1"/>
          <p:nvPr/>
        </p:nvSpPr>
        <p:spPr>
          <a:xfrm>
            <a:off x="6645884" y="6130723"/>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1055682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0"/>
            <a:ext cx="93422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381000"/>
            <a:ext cx="4946010"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smtClean="0">
                <a:ln w="11430"/>
                <a:solidFill>
                  <a:srgbClr val="F8F8F8"/>
                </a:solidFill>
                <a:effectLst>
                  <a:outerShdw blurRad="25400" algn="tl" rotWithShape="0">
                    <a:srgbClr val="000000">
                      <a:alpha val="43000"/>
                    </a:srgbClr>
                  </a:outerShdw>
                </a:effectLst>
              </a:rPr>
              <a:t>Long range transport of Sahara desert particles to Amazonia</a:t>
            </a:r>
            <a:endParaRPr lang="en-US" sz="28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0332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14" y="1066800"/>
            <a:ext cx="7871572" cy="4583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096" y="5918887"/>
            <a:ext cx="8972862" cy="830997"/>
          </a:xfrm>
          <a:prstGeom prst="rect">
            <a:avLst/>
          </a:prstGeom>
        </p:spPr>
        <p:txBody>
          <a:bodyPr wrap="square">
            <a:spAutoFit/>
          </a:bodyPr>
          <a:lstStyle/>
          <a:p>
            <a:pPr algn="ctr"/>
            <a:r>
              <a:rPr lang="en-US" sz="2400" dirty="0"/>
              <a:t>Smoke and dust AOD for the 17 observation cases in 2008 indicating the advection of African aerosol </a:t>
            </a:r>
            <a:r>
              <a:rPr lang="en-US" sz="2400" dirty="0" smtClean="0"/>
              <a:t>toward Amazonia (</a:t>
            </a:r>
            <a:r>
              <a:rPr lang="en-US" sz="2400" dirty="0" err="1" smtClean="0"/>
              <a:t>Baars</a:t>
            </a:r>
            <a:r>
              <a:rPr lang="en-US" sz="2400" dirty="0" smtClean="0"/>
              <a:t>, 2011).</a:t>
            </a:r>
            <a:endParaRPr lang="en-US" sz="2400" dirty="0"/>
          </a:p>
        </p:txBody>
      </p:sp>
      <p:sp>
        <p:nvSpPr>
          <p:cNvPr id="3" name="Rectangle 2"/>
          <p:cNvSpPr/>
          <p:nvPr/>
        </p:nvSpPr>
        <p:spPr>
          <a:xfrm>
            <a:off x="434236" y="152400"/>
            <a:ext cx="8229600" cy="707886"/>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rPr>
              <a:t>African aerosol </a:t>
            </a:r>
            <a:r>
              <a:rPr lang="en-US" sz="4000" b="1" dirty="0" smtClean="0">
                <a:effectLst>
                  <a:outerShdw blurRad="38100" dist="38100" dir="2700000" algn="tl">
                    <a:srgbClr val="000000">
                      <a:alpha val="43137"/>
                    </a:srgbClr>
                  </a:outerShdw>
                </a:effectLst>
              </a:rPr>
              <a:t>in central Amazonia</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2778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040170621"/>
              </p:ext>
            </p:extLst>
          </p:nvPr>
        </p:nvGraphicFramePr>
        <p:xfrm>
          <a:off x="457199" y="3124200"/>
          <a:ext cx="8305801" cy="3429000"/>
        </p:xfrm>
        <a:graphic>
          <a:graphicData uri="http://schemas.openxmlformats.org/drawingml/2006/chart">
            <c:chart xmlns:c="http://schemas.openxmlformats.org/drawingml/2006/chart" xmlns:r="http://schemas.openxmlformats.org/officeDocument/2006/relationships" r:id="rId3"/>
          </a:graphicData>
        </a:graphic>
      </p:graphicFrame>
      <p:pic>
        <p:nvPicPr>
          <p:cNvPr id="93186" name="Picture 2"/>
          <p:cNvPicPr>
            <a:picLocks noChangeAspect="1" noChangeArrowheads="1"/>
          </p:cNvPicPr>
          <p:nvPr/>
        </p:nvPicPr>
        <p:blipFill>
          <a:blip r:embed="rId4" cstate="print"/>
          <a:srcRect/>
          <a:stretch>
            <a:fillRect/>
          </a:stretch>
        </p:blipFill>
        <p:spPr bwMode="auto">
          <a:xfrm>
            <a:off x="228601" y="228600"/>
            <a:ext cx="3352799" cy="2662948"/>
          </a:xfrm>
          <a:prstGeom prst="rect">
            <a:avLst/>
          </a:prstGeom>
          <a:ln>
            <a:noFill/>
          </a:ln>
          <a:effectLst>
            <a:outerShdw blurRad="292100" dist="139700" dir="2700000" algn="tl" rotWithShape="0">
              <a:srgbClr val="333333">
                <a:alpha val="65000"/>
              </a:srgbClr>
            </a:outerShdw>
          </a:effectLst>
        </p:spPr>
      </p:pic>
      <p:sp>
        <p:nvSpPr>
          <p:cNvPr id="10" name="Down Arrow 9"/>
          <p:cNvSpPr/>
          <p:nvPr/>
        </p:nvSpPr>
        <p:spPr>
          <a:xfrm rot="18247089">
            <a:off x="7034098" y="3284379"/>
            <a:ext cx="495921" cy="2439965"/>
          </a:xfrm>
          <a:prstGeom prst="downArrow">
            <a:avLst>
              <a:gd name="adj1" fmla="val 50000"/>
              <a:gd name="adj2" fmla="val 43046"/>
            </a:avLst>
          </a:prstGeom>
        </p:spPr>
        <p:style>
          <a:lnRef idx="0">
            <a:schemeClr val="accent3"/>
          </a:lnRef>
          <a:fillRef idx="3">
            <a:schemeClr val="accent3"/>
          </a:fillRef>
          <a:effectRef idx="3">
            <a:schemeClr val="accent3"/>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 name="TextBox 9"/>
          <p:cNvSpPr txBox="1">
            <a:spLocks noChangeArrowheads="1"/>
          </p:cNvSpPr>
          <p:nvPr/>
        </p:nvSpPr>
        <p:spPr bwMode="auto">
          <a:xfrm>
            <a:off x="3962400" y="271397"/>
            <a:ext cx="4888277" cy="2123648"/>
          </a:xfrm>
          <a:prstGeom prst="rect">
            <a:avLst/>
          </a:prstGeom>
          <a:noFill/>
          <a:ln w="9525">
            <a:noFill/>
            <a:miter lim="800000"/>
            <a:headEnd/>
            <a:tailEnd/>
          </a:ln>
        </p:spPr>
        <p:txBody>
          <a:bodyPr wrap="square" lIns="91430" tIns="45715" rIns="91430" bIns="45715">
            <a:spAutoFit/>
          </a:bodyPr>
          <a:lstStyle/>
          <a:p>
            <a:r>
              <a:rPr lang="en-US" sz="2200" b="1" dirty="0">
                <a:solidFill>
                  <a:srgbClr val="000000"/>
                </a:solidFill>
              </a:rPr>
              <a:t>Deforestation was reduced from </a:t>
            </a:r>
            <a:r>
              <a:rPr lang="en-US" sz="2200" b="1" dirty="0" smtClean="0">
                <a:solidFill>
                  <a:srgbClr val="000000"/>
                </a:solidFill>
              </a:rPr>
              <a:t>27,700 </a:t>
            </a:r>
            <a:r>
              <a:rPr lang="en-US" sz="2200" b="1" dirty="0">
                <a:solidFill>
                  <a:srgbClr val="000000"/>
                </a:solidFill>
              </a:rPr>
              <a:t>Km² in 2004 to </a:t>
            </a:r>
            <a:r>
              <a:rPr lang="en-US" sz="2200" b="1" dirty="0" smtClean="0">
                <a:solidFill>
                  <a:srgbClr val="000000"/>
                </a:solidFill>
              </a:rPr>
              <a:t>4,500 </a:t>
            </a:r>
            <a:r>
              <a:rPr lang="en-US" sz="2200" b="1" dirty="0">
                <a:solidFill>
                  <a:srgbClr val="000000"/>
                </a:solidFill>
              </a:rPr>
              <a:t>Km² in </a:t>
            </a:r>
            <a:r>
              <a:rPr lang="en-US" sz="2200" b="1" dirty="0" smtClean="0">
                <a:solidFill>
                  <a:srgbClr val="000000"/>
                </a:solidFill>
              </a:rPr>
              <a:t>2012.</a:t>
            </a:r>
            <a:endParaRPr lang="en-US" sz="2200" b="1" dirty="0">
              <a:solidFill>
                <a:srgbClr val="000000"/>
              </a:solidFill>
            </a:endParaRPr>
          </a:p>
          <a:p>
            <a:endParaRPr lang="en-US" sz="2200" b="1" dirty="0">
              <a:solidFill>
                <a:srgbClr val="000000"/>
              </a:solidFill>
            </a:endParaRPr>
          </a:p>
          <a:p>
            <a:r>
              <a:rPr lang="en-US" sz="2200" b="1" dirty="0" smtClean="0">
                <a:solidFill>
                  <a:srgbClr val="000000"/>
                </a:solidFill>
              </a:rPr>
              <a:t>A very dynamical system, and we need to know what effects on the ecosystem these changes have produced</a:t>
            </a:r>
            <a:endParaRPr lang="en-US" sz="2200" b="1" dirty="0">
              <a:solidFill>
                <a:srgbClr val="000000"/>
              </a:solidFill>
            </a:endParaRPr>
          </a:p>
        </p:txBody>
      </p:sp>
    </p:spTree>
    <p:extLst>
      <p:ext uri="{BB962C8B-B14F-4D97-AF65-F5344CB8AC3E}">
        <p14:creationId xmlns:p14="http://schemas.microsoft.com/office/powerpoint/2010/main" val="11070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l="6934" t="4684" r="5999"/>
          <a:stretch/>
        </p:blipFill>
        <p:spPr>
          <a:xfrm>
            <a:off x="637032" y="829878"/>
            <a:ext cx="7744968" cy="573187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66427" y="245795"/>
            <a:ext cx="8825173" cy="400110"/>
          </a:xfrm>
          <a:prstGeom prst="rect">
            <a:avLst/>
          </a:prstGeom>
          <a:noFill/>
        </p:spPr>
        <p:txBody>
          <a:bodyPr wrap="square" rtlCol="0">
            <a:spAutoFit/>
          </a:bodyPr>
          <a:lstStyle/>
          <a:p>
            <a:pPr algn="ctr"/>
            <a:r>
              <a:rPr lang="en-US" sz="2000" b="1" dirty="0" err="1" smtClean="0">
                <a:effectLst>
                  <a:outerShdw blurRad="38100" dist="38100" dir="2700000" algn="tl">
                    <a:srgbClr val="000000">
                      <a:alpha val="43137"/>
                    </a:srgbClr>
                  </a:outerShdw>
                </a:effectLst>
              </a:rPr>
              <a:t>Espessura</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ótica</a:t>
            </a:r>
            <a:r>
              <a:rPr lang="en-US" sz="2000" b="1" dirty="0" smtClean="0">
                <a:effectLst>
                  <a:outerShdw blurRad="38100" dist="38100" dir="2700000" algn="tl">
                    <a:srgbClr val="000000">
                      <a:alpha val="43137"/>
                    </a:srgbClr>
                  </a:outerShdw>
                </a:effectLst>
              </a:rPr>
              <a:t> de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em</a:t>
            </a:r>
            <a:r>
              <a:rPr lang="en-US" sz="2000" b="1" dirty="0" smtClean="0">
                <a:effectLst>
                  <a:outerShdw blurRad="38100" dist="38100" dir="2700000" algn="tl">
                    <a:srgbClr val="000000">
                      <a:alpha val="43137"/>
                    </a:srgbClr>
                  </a:outerShdw>
                </a:effectLst>
              </a:rPr>
              <a:t> 550 nm 1999-2012 </a:t>
            </a:r>
            <a:r>
              <a:rPr lang="en-US" sz="2000" b="1" dirty="0" err="1" smtClean="0">
                <a:effectLst>
                  <a:outerShdw blurRad="38100" dist="38100" dir="2700000" algn="tl">
                    <a:srgbClr val="000000">
                      <a:alpha val="43137"/>
                    </a:srgbClr>
                  </a:outerShdw>
                </a:effectLst>
              </a:rPr>
              <a:t>em</a:t>
            </a:r>
            <a:r>
              <a:rPr lang="en-US" sz="2000" b="1" dirty="0" smtClean="0">
                <a:effectLst>
                  <a:outerShdw blurRad="38100" dist="38100" dir="2700000" algn="tl">
                    <a:srgbClr val="000000">
                      <a:alpha val="43137"/>
                    </a:srgbClr>
                  </a:outerShdw>
                </a:effectLst>
              </a:rPr>
              <a:t> Porto Velho, Rondonia</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6829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422" y="554071"/>
            <a:ext cx="8313925" cy="5810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3375" y="30851"/>
            <a:ext cx="8477249" cy="523220"/>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Amazonia as </a:t>
            </a:r>
            <a:r>
              <a:rPr lang="en-US" sz="2800" b="1" dirty="0">
                <a:effectLst>
                  <a:outerShdw blurRad="38100" dist="38100" dir="2700000" algn="tl">
                    <a:srgbClr val="000000">
                      <a:alpha val="43137"/>
                    </a:srgbClr>
                  </a:outerShdw>
                </a:effectLst>
              </a:rPr>
              <a:t>a Complex Nonlinear Interactive System</a:t>
            </a:r>
          </a:p>
        </p:txBody>
      </p:sp>
      <p:sp>
        <p:nvSpPr>
          <p:cNvPr id="3" name="TextBox 2"/>
          <p:cNvSpPr txBox="1"/>
          <p:nvPr/>
        </p:nvSpPr>
        <p:spPr>
          <a:xfrm>
            <a:off x="5943600" y="6419687"/>
            <a:ext cx="2361800" cy="369332"/>
          </a:xfrm>
          <a:prstGeom prst="rect">
            <a:avLst/>
          </a:prstGeom>
          <a:noFill/>
        </p:spPr>
        <p:txBody>
          <a:bodyPr wrap="none" rtlCol="0">
            <a:spAutoFit/>
          </a:bodyPr>
          <a:lstStyle/>
          <a:p>
            <a:r>
              <a:rPr lang="en-US" dirty="0" err="1" smtClean="0"/>
              <a:t>Ilustration</a:t>
            </a:r>
            <a:r>
              <a:rPr lang="en-US" dirty="0" smtClean="0"/>
              <a:t> from </a:t>
            </a:r>
            <a:r>
              <a:rPr lang="en-US" dirty="0" err="1" smtClean="0"/>
              <a:t>Anke</a:t>
            </a:r>
            <a:r>
              <a:rPr lang="en-US" dirty="0" smtClean="0"/>
              <a:t> H</a:t>
            </a:r>
            <a:endParaRPr lang="en-US" dirty="0"/>
          </a:p>
        </p:txBody>
      </p:sp>
    </p:spTree>
    <p:extLst>
      <p:ext uri="{BB962C8B-B14F-4D97-AF65-F5344CB8AC3E}">
        <p14:creationId xmlns:p14="http://schemas.microsoft.com/office/powerpoint/2010/main" val="2192682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33528" y="0"/>
            <a:ext cx="4114800" cy="2590800"/>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Large scale aerosol distribution in Amazonia</a:t>
            </a: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28419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yrocum1"/>
          <p:cNvPicPr>
            <a:picLocks noChangeAspect="1" noChangeArrowheads="1"/>
          </p:cNvPicPr>
          <p:nvPr/>
        </p:nvPicPr>
        <p:blipFill>
          <a:blip r:embed="rId3" cstate="print">
            <a:extLst>
              <a:ext uri="{28A0092B-C50C-407E-A947-70E740481C1C}">
                <a14:useLocalDpi xmlns:a14="http://schemas.microsoft.com/office/drawing/2010/main"/>
              </a:ext>
            </a:extLst>
          </a:blip>
          <a:srcRect b="2376"/>
          <a:stretch>
            <a:fillRect/>
          </a:stretch>
        </p:blipFill>
        <p:spPr bwMode="auto">
          <a:xfrm>
            <a:off x="0" y="0"/>
            <a:ext cx="4659313" cy="6858000"/>
          </a:xfrm>
          <a:prstGeom prst="rect">
            <a:avLst/>
          </a:prstGeom>
          <a:noFill/>
          <a:ln w="9525">
            <a:noFill/>
            <a:miter lim="800000"/>
            <a:headEnd/>
            <a:tailEnd/>
          </a:ln>
        </p:spPr>
      </p:pic>
      <p:pic>
        <p:nvPicPr>
          <p:cNvPr id="47106" name="Picture 2" descr="DCP_0140"/>
          <p:cNvPicPr>
            <a:picLocks noChangeAspect="1" noChangeArrowheads="1"/>
          </p:cNvPicPr>
          <p:nvPr/>
        </p:nvPicPr>
        <p:blipFill>
          <a:blip r:embed="rId4"/>
          <a:srcRect/>
          <a:stretch>
            <a:fillRect/>
          </a:stretch>
        </p:blipFill>
        <p:spPr bwMode="auto">
          <a:xfrm>
            <a:off x="4648200" y="3486150"/>
            <a:ext cx="4495800" cy="3371850"/>
          </a:xfrm>
          <a:prstGeom prst="rect">
            <a:avLst/>
          </a:prstGeom>
          <a:noFill/>
          <a:ln w="9525">
            <a:noFill/>
            <a:miter lim="800000"/>
            <a:headEnd/>
            <a:tailEnd/>
          </a:ln>
        </p:spPr>
      </p:pic>
      <p:pic>
        <p:nvPicPr>
          <p:cNvPr id="47108" name="Picture 4"/>
          <p:cNvPicPr>
            <a:picLocks noChangeAspect="1" noChangeArrowheads="1"/>
          </p:cNvPicPr>
          <p:nvPr/>
        </p:nvPicPr>
        <p:blipFill>
          <a:blip r:embed="rId5"/>
          <a:srcRect/>
          <a:stretch>
            <a:fillRect/>
          </a:stretch>
        </p:blipFill>
        <p:spPr bwMode="auto">
          <a:xfrm>
            <a:off x="4495800" y="0"/>
            <a:ext cx="4648200" cy="3484563"/>
          </a:xfrm>
          <a:prstGeom prst="rect">
            <a:avLst/>
          </a:prstGeom>
          <a:noFill/>
          <a:ln w="9525">
            <a:noFill/>
            <a:miter lim="800000"/>
            <a:headEnd/>
            <a:tailEnd/>
          </a:ln>
        </p:spPr>
      </p:pic>
      <p:sp>
        <p:nvSpPr>
          <p:cNvPr id="100357" name="Rectangle 5"/>
          <p:cNvSpPr>
            <a:spLocks noGrp="1" noChangeArrowheads="1"/>
          </p:cNvSpPr>
          <p:nvPr>
            <p:ph type="title"/>
          </p:nvPr>
        </p:nvSpPr>
        <p:spPr>
          <a:xfrm>
            <a:off x="4495800" y="2743200"/>
            <a:ext cx="4343400" cy="457200"/>
          </a:xfrm>
        </p:spPr>
        <p:txBody>
          <a:bodyPr/>
          <a:lstStyle/>
          <a:p>
            <a:pPr eaLnBrk="1" hangingPunct="1">
              <a:defRPr/>
            </a:pPr>
            <a:r>
              <a:rPr lang="de-DE" sz="2400" b="1" dirty="0" smtClean="0">
                <a:solidFill>
                  <a:schemeClr val="bg1"/>
                </a:solidFill>
                <a:effectLst>
                  <a:outerShdw blurRad="38100" dist="38100" dir="2700000" algn="tl">
                    <a:srgbClr val="C0C0C0"/>
                  </a:outerShdw>
                </a:effectLst>
              </a:rPr>
              <a:t>Pyrocumulus clouds</a:t>
            </a:r>
          </a:p>
        </p:txBody>
      </p:sp>
      <p:sp>
        <p:nvSpPr>
          <p:cNvPr id="100358" name="Rectangle 6"/>
          <p:cNvSpPr>
            <a:spLocks noChangeArrowheads="1"/>
          </p:cNvSpPr>
          <p:nvPr/>
        </p:nvSpPr>
        <p:spPr bwMode="auto">
          <a:xfrm>
            <a:off x="4876800" y="5943600"/>
            <a:ext cx="3962400" cy="457200"/>
          </a:xfrm>
          <a:prstGeom prst="rect">
            <a:avLst/>
          </a:prstGeom>
          <a:noFill/>
          <a:ln w="9525">
            <a:noFill/>
            <a:miter lim="800000"/>
            <a:headEnd/>
            <a:tailEnd/>
          </a:ln>
          <a:effectLst/>
        </p:spPr>
        <p:txBody>
          <a:bodyPr anchor="ctr"/>
          <a:lstStyle/>
          <a:p>
            <a:pPr algn="ctr">
              <a:defRPr/>
            </a:pPr>
            <a:r>
              <a:rPr lang="de-DE" sz="2400" b="1" dirty="0" smtClean="0">
                <a:solidFill>
                  <a:schemeClr val="bg1"/>
                </a:solidFill>
                <a:effectLst>
                  <a:outerShdw blurRad="38100" dist="38100" dir="2700000" algn="tl">
                    <a:srgbClr val="C0C0C0"/>
                  </a:outerShdw>
                </a:effectLst>
                <a:latin typeface="Arial" charset="0"/>
              </a:rPr>
              <a:t>Natural clouds</a:t>
            </a:r>
            <a:endParaRPr lang="de-DE" sz="2400" b="1" dirty="0">
              <a:solidFill>
                <a:schemeClr val="bg1"/>
              </a:solidFill>
              <a:effectLst>
                <a:outerShdw blurRad="38100" dist="38100" dir="2700000" algn="tl">
                  <a:srgbClr val="C0C0C0"/>
                </a:outerShdw>
              </a:effectLst>
              <a:latin typeface="Arial" charset="0"/>
            </a:endParaRPr>
          </a:p>
        </p:txBody>
      </p:sp>
      <p:sp>
        <p:nvSpPr>
          <p:cNvPr id="47111" name="Text Box 7"/>
          <p:cNvSpPr txBox="1">
            <a:spLocks noChangeArrowheads="1"/>
          </p:cNvSpPr>
          <p:nvPr/>
        </p:nvSpPr>
        <p:spPr bwMode="auto">
          <a:xfrm>
            <a:off x="1319534" y="191023"/>
            <a:ext cx="6096605" cy="523220"/>
          </a:xfrm>
          <a:prstGeom prst="rect">
            <a:avLst/>
          </a:prstGeom>
          <a:noFill/>
          <a:ln w="9525">
            <a:noFill/>
            <a:miter lim="800000"/>
            <a:headEnd/>
            <a:tailEnd/>
          </a:ln>
        </p:spPr>
        <p:txBody>
          <a:bodyPr wrap="none">
            <a:spAutoFit/>
          </a:bodyPr>
          <a:lstStyle/>
          <a:p>
            <a:r>
              <a:rPr lang="pt-BR" sz="2800" b="1" dirty="0" err="1" smtClean="0">
                <a:solidFill>
                  <a:schemeClr val="bg1"/>
                </a:solidFill>
                <a:effectLst>
                  <a:outerShdw blurRad="38100" dist="38100" dir="2700000" algn="tl">
                    <a:srgbClr val="000000">
                      <a:alpha val="43137"/>
                    </a:srgbClr>
                  </a:outerShdw>
                </a:effectLst>
              </a:rPr>
              <a:t>Hydrological</a:t>
            </a:r>
            <a:r>
              <a:rPr lang="pt-BR" sz="2800" b="1" dirty="0" smtClean="0">
                <a:solidFill>
                  <a:schemeClr val="bg1"/>
                </a:solidFill>
                <a:effectLst>
                  <a:outerShdw blurRad="38100" dist="38100" dir="2700000" algn="tl">
                    <a:srgbClr val="000000">
                      <a:alpha val="43137"/>
                    </a:srgbClr>
                  </a:outerShdw>
                </a:effectLst>
              </a:rPr>
              <a:t> </a:t>
            </a:r>
            <a:r>
              <a:rPr lang="pt-BR" sz="2800" b="1" dirty="0" err="1" smtClean="0">
                <a:solidFill>
                  <a:schemeClr val="bg1"/>
                </a:solidFill>
                <a:effectLst>
                  <a:outerShdw blurRad="38100" dist="38100" dir="2700000" algn="tl">
                    <a:srgbClr val="000000">
                      <a:alpha val="43137"/>
                    </a:srgbClr>
                  </a:outerShdw>
                </a:effectLst>
              </a:rPr>
              <a:t>cycle</a:t>
            </a:r>
            <a:r>
              <a:rPr lang="pt-BR" sz="2800" b="1" dirty="0" smtClean="0">
                <a:solidFill>
                  <a:schemeClr val="bg1"/>
                </a:solidFill>
                <a:effectLst>
                  <a:outerShdw blurRad="38100" dist="38100" dir="2700000" algn="tl">
                    <a:srgbClr val="000000">
                      <a:alpha val="43137"/>
                    </a:srgbClr>
                  </a:outerShdw>
                </a:effectLst>
              </a:rPr>
              <a:t> </a:t>
            </a:r>
            <a:r>
              <a:rPr lang="pt-BR" sz="2800" b="1" dirty="0" err="1" smtClean="0">
                <a:solidFill>
                  <a:schemeClr val="bg1"/>
                </a:solidFill>
                <a:effectLst>
                  <a:outerShdw blurRad="38100" dist="38100" dir="2700000" algn="tl">
                    <a:srgbClr val="000000">
                      <a:alpha val="43137"/>
                    </a:srgbClr>
                  </a:outerShdw>
                </a:effectLst>
              </a:rPr>
              <a:t>critical</a:t>
            </a:r>
            <a:r>
              <a:rPr lang="pt-BR" sz="2800" b="1" dirty="0" smtClean="0">
                <a:solidFill>
                  <a:schemeClr val="bg1"/>
                </a:solidFill>
                <a:effectLst>
                  <a:outerShdw blurRad="38100" dist="38100" dir="2700000" algn="tl">
                    <a:srgbClr val="000000">
                      <a:alpha val="43137"/>
                    </a:srgbClr>
                  </a:outerShdw>
                </a:effectLst>
              </a:rPr>
              <a:t> for </a:t>
            </a:r>
            <a:r>
              <a:rPr lang="pt-BR" sz="2800" b="1" dirty="0" err="1" smtClean="0">
                <a:solidFill>
                  <a:schemeClr val="bg1"/>
                </a:solidFill>
                <a:effectLst>
                  <a:outerShdw blurRad="38100" dist="38100" dir="2700000" algn="tl">
                    <a:srgbClr val="000000">
                      <a:alpha val="43137"/>
                    </a:srgbClr>
                  </a:outerShdw>
                </a:effectLst>
              </a:rPr>
              <a:t>Amazonia</a:t>
            </a:r>
            <a:endParaRPr lang="pt-BR" sz="2800" b="1" dirty="0">
              <a:solidFill>
                <a:schemeClr val="bg1"/>
              </a:solidFill>
              <a:effectLst>
                <a:outerShdw blurRad="38100" dist="38100" dir="2700000" algn="tl">
                  <a:srgbClr val="000000">
                    <a:alpha val="43137"/>
                  </a:srgbClr>
                </a:outerShdw>
              </a:effectLst>
            </a:endParaRPr>
          </a:p>
        </p:txBody>
      </p:sp>
      <p:pic>
        <p:nvPicPr>
          <p:cNvPr id="8" name="Picture 5" descr="lba pequeno trasnparente"/>
          <p:cNvPicPr>
            <a:picLocks noChangeAspect="1" noChangeArrowheads="1"/>
          </p:cNvPicPr>
          <p:nvPr/>
        </p:nvPicPr>
        <p:blipFill>
          <a:blip r:embed="rId6"/>
          <a:srcRect/>
          <a:stretch>
            <a:fillRect/>
          </a:stretch>
        </p:blipFill>
        <p:spPr bwMode="auto">
          <a:xfrm>
            <a:off x="152400" y="152400"/>
            <a:ext cx="990600" cy="582613"/>
          </a:xfrm>
          <a:prstGeom prst="rect">
            <a:avLst/>
          </a:prstGeom>
          <a:noFill/>
          <a:ln w="9525">
            <a:noFill/>
            <a:miter lim="800000"/>
            <a:headEnd/>
            <a:tailEnd/>
          </a:ln>
        </p:spPr>
      </p:pic>
    </p:spTree>
    <p:extLst>
      <p:ext uri="{BB962C8B-B14F-4D97-AF65-F5344CB8AC3E}">
        <p14:creationId xmlns:p14="http://schemas.microsoft.com/office/powerpoint/2010/main" val="167793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huva e Caboclo"/>
          <p:cNvPicPr>
            <a:picLocks noChangeAspect="1" noChangeArrowheads="1"/>
          </p:cNvPicPr>
          <p:nvPr/>
        </p:nvPicPr>
        <p:blipFill>
          <a:blip r:embed="rId3"/>
          <a:srcRect/>
          <a:stretch>
            <a:fillRect/>
          </a:stretch>
        </p:blipFill>
        <p:spPr bwMode="auto">
          <a:xfrm>
            <a:off x="11723" y="0"/>
            <a:ext cx="9220200" cy="6858000"/>
          </a:xfrm>
          <a:prstGeom prst="rect">
            <a:avLst/>
          </a:prstGeom>
          <a:noFill/>
          <a:ln w="9525">
            <a:noFill/>
            <a:miter lim="800000"/>
            <a:headEnd/>
            <a:tailEnd/>
          </a:ln>
        </p:spPr>
      </p:pic>
      <p:sp>
        <p:nvSpPr>
          <p:cNvPr id="61444" name="Text Box 4"/>
          <p:cNvSpPr txBox="1">
            <a:spLocks noChangeArrowheads="1"/>
          </p:cNvSpPr>
          <p:nvPr/>
        </p:nvSpPr>
        <p:spPr bwMode="auto">
          <a:xfrm>
            <a:off x="242656" y="2222212"/>
            <a:ext cx="2538644" cy="584775"/>
          </a:xfrm>
          <a:prstGeom prst="rect">
            <a:avLst/>
          </a:prstGeom>
          <a:noFill/>
          <a:ln w="9525">
            <a:noFill/>
            <a:miter lim="800000"/>
            <a:headEnd/>
            <a:tailEnd/>
          </a:ln>
          <a:effectLst/>
        </p:spPr>
        <p:txBody>
          <a:bodyPr wrap="none">
            <a:spAutoFit/>
          </a:bodyPr>
          <a:lstStyle/>
          <a:p>
            <a:pPr>
              <a:defRPr/>
            </a:pPr>
            <a:r>
              <a:rPr lang="en-US" sz="3200" b="1" dirty="0" smtClean="0">
                <a:solidFill>
                  <a:schemeClr val="bg1"/>
                </a:solidFill>
                <a:effectLst>
                  <a:outerShdw blurRad="38100" dist="38100" dir="2700000" algn="tl">
                    <a:srgbClr val="C0C0C0"/>
                  </a:outerShdw>
                </a:effectLst>
                <a:latin typeface="Arial" charset="0"/>
              </a:rPr>
              <a:t>Water vapor</a:t>
            </a:r>
            <a:endParaRPr lang="en-US" sz="3200" b="1" dirty="0">
              <a:solidFill>
                <a:schemeClr val="bg1"/>
              </a:solidFill>
              <a:effectLst>
                <a:outerShdw blurRad="38100" dist="38100" dir="2700000" algn="tl">
                  <a:srgbClr val="C0C0C0"/>
                </a:outerShdw>
              </a:effectLst>
              <a:latin typeface="Arial" charset="0"/>
            </a:endParaRPr>
          </a:p>
        </p:txBody>
      </p:sp>
      <p:sp>
        <p:nvSpPr>
          <p:cNvPr id="61445" name="Text Box 5"/>
          <p:cNvSpPr txBox="1">
            <a:spLocks noChangeArrowheads="1"/>
          </p:cNvSpPr>
          <p:nvPr/>
        </p:nvSpPr>
        <p:spPr bwMode="auto">
          <a:xfrm>
            <a:off x="4757738" y="2040467"/>
            <a:ext cx="4386262" cy="830997"/>
          </a:xfrm>
          <a:prstGeom prst="rect">
            <a:avLst/>
          </a:prstGeom>
          <a:noFill/>
          <a:ln w="9525">
            <a:noFill/>
            <a:miter lim="800000"/>
            <a:headEnd/>
            <a:tailEnd/>
          </a:ln>
          <a:effectLst/>
        </p:spPr>
        <p:txBody>
          <a:bodyPr>
            <a:spAutoFit/>
          </a:bodyPr>
          <a:lstStyle/>
          <a:p>
            <a:pPr algn="ctr">
              <a:defRPr/>
            </a:pPr>
            <a:r>
              <a:rPr lang="en-US" sz="2400" b="1" dirty="0" smtClean="0">
                <a:solidFill>
                  <a:schemeClr val="bg1"/>
                </a:solidFill>
                <a:effectLst>
                  <a:outerShdw blurRad="38100" dist="38100" dir="2700000" algn="tl">
                    <a:srgbClr val="C0C0C0"/>
                  </a:outerShdw>
                </a:effectLst>
                <a:latin typeface="Arial" charset="0"/>
              </a:rPr>
              <a:t>Aerosol particle acting as cloud condensation nuclei</a:t>
            </a:r>
            <a:endParaRPr lang="en-US" sz="2400" b="1" dirty="0">
              <a:solidFill>
                <a:schemeClr val="bg1"/>
              </a:solidFill>
              <a:effectLst>
                <a:outerShdw blurRad="38100" dist="38100" dir="2700000" algn="tl">
                  <a:srgbClr val="C0C0C0"/>
                </a:outerShdw>
              </a:effectLst>
              <a:latin typeface="Arial" charset="0"/>
            </a:endParaRPr>
          </a:p>
        </p:txBody>
      </p:sp>
      <p:sp>
        <p:nvSpPr>
          <p:cNvPr id="61446" name="Text Box 6"/>
          <p:cNvSpPr txBox="1">
            <a:spLocks noChangeArrowheads="1"/>
          </p:cNvSpPr>
          <p:nvPr/>
        </p:nvSpPr>
        <p:spPr bwMode="auto">
          <a:xfrm>
            <a:off x="1600200" y="3962400"/>
            <a:ext cx="5410200" cy="1569660"/>
          </a:xfrm>
          <a:prstGeom prst="rect">
            <a:avLst/>
          </a:prstGeom>
          <a:noFill/>
          <a:ln w="9525">
            <a:noFill/>
            <a:miter lim="800000"/>
            <a:headEnd/>
            <a:tailEnd/>
          </a:ln>
          <a:effectLst/>
        </p:spPr>
        <p:txBody>
          <a:bodyPr>
            <a:spAutoFit/>
          </a:bodyPr>
          <a:lstStyle/>
          <a:p>
            <a:pPr algn="ctr">
              <a:defRPr/>
            </a:pPr>
            <a:r>
              <a:rPr lang="en-US" sz="3200" b="1" dirty="0" smtClean="0">
                <a:solidFill>
                  <a:schemeClr val="bg1"/>
                </a:solidFill>
                <a:effectLst>
                  <a:outerShdw blurRad="38100" dist="38100" dir="2700000" algn="tl">
                    <a:srgbClr val="C0C0C0"/>
                  </a:outerShdw>
                </a:effectLst>
                <a:latin typeface="Arial" charset="0"/>
              </a:rPr>
              <a:t>Correct atmospheric thermodynamics conditions</a:t>
            </a:r>
            <a:endParaRPr lang="en-US" sz="3200" b="1" dirty="0">
              <a:solidFill>
                <a:schemeClr val="bg1"/>
              </a:solidFill>
              <a:effectLst>
                <a:outerShdw blurRad="38100" dist="38100" dir="2700000" algn="tl">
                  <a:srgbClr val="C0C0C0"/>
                </a:outerShdw>
              </a:effectLst>
              <a:latin typeface="Arial" charset="0"/>
            </a:endParaRPr>
          </a:p>
        </p:txBody>
      </p:sp>
      <p:sp>
        <p:nvSpPr>
          <p:cNvPr id="34823" name="Line 7"/>
          <p:cNvSpPr>
            <a:spLocks noChangeShapeType="1"/>
          </p:cNvSpPr>
          <p:nvPr/>
        </p:nvSpPr>
        <p:spPr bwMode="auto">
          <a:xfrm>
            <a:off x="3200400" y="2514600"/>
            <a:ext cx="1524000" cy="0"/>
          </a:xfrm>
          <a:prstGeom prst="line">
            <a:avLst/>
          </a:prstGeom>
          <a:noFill/>
          <a:ln w="76200">
            <a:solidFill>
              <a:srgbClr val="FF0000"/>
            </a:solidFill>
            <a:round/>
            <a:headEnd type="triangle" w="med" len="med"/>
            <a:tailEnd type="triangle" w="med" len="med"/>
          </a:ln>
        </p:spPr>
        <p:txBody>
          <a:bodyPr/>
          <a:lstStyle/>
          <a:p>
            <a:endParaRPr lang="pt-BR"/>
          </a:p>
        </p:txBody>
      </p:sp>
      <p:sp>
        <p:nvSpPr>
          <p:cNvPr id="34824" name="Line 8"/>
          <p:cNvSpPr>
            <a:spLocks noChangeShapeType="1"/>
          </p:cNvSpPr>
          <p:nvPr/>
        </p:nvSpPr>
        <p:spPr bwMode="auto">
          <a:xfrm>
            <a:off x="2362200" y="3048000"/>
            <a:ext cx="838200" cy="914400"/>
          </a:xfrm>
          <a:prstGeom prst="line">
            <a:avLst/>
          </a:prstGeom>
          <a:noFill/>
          <a:ln w="76200">
            <a:solidFill>
              <a:srgbClr val="FF0000"/>
            </a:solidFill>
            <a:round/>
            <a:headEnd type="triangle" w="med" len="med"/>
            <a:tailEnd type="triangle" w="med" len="med"/>
          </a:ln>
        </p:spPr>
        <p:txBody>
          <a:bodyPr/>
          <a:lstStyle/>
          <a:p>
            <a:endParaRPr lang="pt-BR"/>
          </a:p>
        </p:txBody>
      </p:sp>
      <p:sp>
        <p:nvSpPr>
          <p:cNvPr id="34825" name="Line 9"/>
          <p:cNvSpPr>
            <a:spLocks noChangeShapeType="1"/>
          </p:cNvSpPr>
          <p:nvPr/>
        </p:nvSpPr>
        <p:spPr bwMode="auto">
          <a:xfrm flipV="1">
            <a:off x="5486400" y="3124200"/>
            <a:ext cx="533400" cy="990600"/>
          </a:xfrm>
          <a:prstGeom prst="line">
            <a:avLst/>
          </a:prstGeom>
          <a:noFill/>
          <a:ln w="76200">
            <a:solidFill>
              <a:srgbClr val="FF0000"/>
            </a:solidFill>
            <a:round/>
            <a:headEnd type="triangle" w="med" len="med"/>
            <a:tailEnd type="triangle" w="med" len="med"/>
          </a:ln>
        </p:spPr>
        <p:txBody>
          <a:bodyPr/>
          <a:lstStyle/>
          <a:p>
            <a:endParaRPr lang="pt-BR"/>
          </a:p>
        </p:txBody>
      </p:sp>
      <p:sp>
        <p:nvSpPr>
          <p:cNvPr id="34826" name="Text Box 10"/>
          <p:cNvSpPr txBox="1">
            <a:spLocks noChangeArrowheads="1"/>
          </p:cNvSpPr>
          <p:nvPr/>
        </p:nvSpPr>
        <p:spPr bwMode="auto">
          <a:xfrm>
            <a:off x="5462954" y="6121029"/>
            <a:ext cx="2520370" cy="461665"/>
          </a:xfrm>
          <a:prstGeom prst="rect">
            <a:avLst/>
          </a:prstGeom>
          <a:noFill/>
          <a:ln w="9525">
            <a:noFill/>
            <a:miter lim="800000"/>
            <a:headEnd/>
            <a:tailEnd/>
          </a:ln>
        </p:spPr>
        <p:txBody>
          <a:bodyPr wrap="none">
            <a:spAutoFit/>
          </a:bodyPr>
          <a:lstStyle/>
          <a:p>
            <a:r>
              <a:rPr lang="en-US" sz="2400" i="1" dirty="0" smtClean="0">
                <a:solidFill>
                  <a:schemeClr val="bg1"/>
                </a:solidFill>
              </a:rPr>
              <a:t>All </a:t>
            </a:r>
            <a:r>
              <a:rPr lang="en-US" sz="1800" i="1" dirty="0" smtClean="0">
                <a:solidFill>
                  <a:schemeClr val="bg1"/>
                </a:solidFill>
              </a:rPr>
              <a:t>non linear processes</a:t>
            </a:r>
            <a:endParaRPr lang="en-US" sz="1800" i="1" dirty="0">
              <a:solidFill>
                <a:schemeClr val="bg1"/>
              </a:solidFill>
            </a:endParaRPr>
          </a:p>
        </p:txBody>
      </p:sp>
    </p:spTree>
    <p:extLst>
      <p:ext uri="{BB962C8B-B14F-4D97-AF65-F5344CB8AC3E}">
        <p14:creationId xmlns:p14="http://schemas.microsoft.com/office/powerpoint/2010/main" val="5985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4067199"/>
            <a:ext cx="3733800" cy="1815882"/>
          </a:xfrm>
          <a:prstGeom prst="rect">
            <a:avLst/>
          </a:prstGeom>
          <a:noFill/>
        </p:spPr>
        <p:txBody>
          <a:bodyPr wrap="square" rtlCol="0">
            <a:spAutoFit/>
          </a:bodyPr>
          <a:lstStyle/>
          <a:p>
            <a:pPr algn="l" defTabSz="914305" fontAlgn="auto">
              <a:spcBef>
                <a:spcPts val="0"/>
              </a:spcBef>
              <a:spcAft>
                <a:spcPts val="0"/>
              </a:spcAft>
            </a:pPr>
            <a:r>
              <a:rPr lang="en-US" sz="2800" b="1" dirty="0" smtClean="0">
                <a:solidFill>
                  <a:prstClr val="white"/>
                </a:solidFill>
                <a:latin typeface="Calibri"/>
                <a:cs typeface="+mn-cs"/>
              </a:rPr>
              <a:t>Amazonia is critically important for water vapor transport in South America</a:t>
            </a:r>
            <a:endParaRPr lang="en-US" sz="2800" b="1" dirty="0">
              <a:solidFill>
                <a:prstClr val="white"/>
              </a:solidFill>
              <a:latin typeface="Calibri"/>
              <a:cs typeface="+mn-cs"/>
            </a:endParaRPr>
          </a:p>
        </p:txBody>
      </p:sp>
    </p:spTree>
    <p:extLst>
      <p:ext uri="{BB962C8B-B14F-4D97-AF65-F5344CB8AC3E}">
        <p14:creationId xmlns:p14="http://schemas.microsoft.com/office/powerpoint/2010/main" val="357942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a:srcRect/>
          <a:stretch>
            <a:fillRect/>
          </a:stretch>
        </p:blipFill>
        <p:spPr bwMode="auto">
          <a:xfrm>
            <a:off x="1342792" y="1199836"/>
            <a:ext cx="6468859" cy="542252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410200" y="6302547"/>
            <a:ext cx="2033762" cy="369332"/>
          </a:xfrm>
          <a:prstGeom prst="rect">
            <a:avLst/>
          </a:prstGeom>
          <a:noFill/>
        </p:spPr>
        <p:txBody>
          <a:bodyPr wrap="none" rtlCol="0">
            <a:spAutoFit/>
          </a:bodyPr>
          <a:lstStyle/>
          <a:p>
            <a:r>
              <a:rPr lang="en-US" dirty="0" smtClean="0"/>
              <a:t>José Marengo, INPE</a:t>
            </a:r>
            <a:endParaRPr lang="en-US" dirty="0"/>
          </a:p>
        </p:txBody>
      </p:sp>
      <p:sp>
        <p:nvSpPr>
          <p:cNvPr id="4" name="TextBox 3"/>
          <p:cNvSpPr txBox="1"/>
          <p:nvPr/>
        </p:nvSpPr>
        <p:spPr>
          <a:xfrm>
            <a:off x="391444" y="152399"/>
            <a:ext cx="8371556" cy="1077218"/>
          </a:xfrm>
          <a:prstGeom prst="rect">
            <a:avLst/>
          </a:prstGeom>
          <a:noFill/>
        </p:spPr>
        <p:txBody>
          <a:bodyPr wrap="square" rtlCol="0">
            <a:spAutoFit/>
          </a:bodyPr>
          <a:lstStyle/>
          <a:p>
            <a:pPr algn="ctr"/>
            <a:r>
              <a:rPr lang="en-US" sz="3200" b="1" dirty="0" smtClean="0"/>
              <a:t>Water lux redistribution in South America</a:t>
            </a:r>
            <a:br>
              <a:rPr lang="en-US" sz="3200" b="1" dirty="0" smtClean="0"/>
            </a:br>
            <a:r>
              <a:rPr lang="en-US" sz="3200" b="1" dirty="0" smtClean="0"/>
              <a:t>Which processes controls this transport?</a:t>
            </a:r>
            <a:endParaRPr lang="en-US" sz="3200" b="1" dirty="0"/>
          </a:p>
        </p:txBody>
      </p:sp>
    </p:spTree>
    <p:extLst>
      <p:ext uri="{BB962C8B-B14F-4D97-AF65-F5344CB8AC3E}">
        <p14:creationId xmlns:p14="http://schemas.microsoft.com/office/powerpoint/2010/main" val="190844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292" y="228600"/>
            <a:ext cx="8382000" cy="400110"/>
          </a:xfrm>
          <a:prstGeom prst="rect">
            <a:avLst/>
          </a:prstGeom>
        </p:spPr>
        <p:txBody>
          <a:bodyPr wrap="square">
            <a:spAutoFit/>
          </a:bodyPr>
          <a:lstStyle/>
          <a:p>
            <a:pPr algn="ctr"/>
            <a:r>
              <a:rPr lang="en-US" sz="2000" b="1" dirty="0" smtClean="0">
                <a:effectLst>
                  <a:outerShdw blurRad="38100" dist="38100" dir="2700000" algn="tl">
                    <a:srgbClr val="000000">
                      <a:alpha val="43137"/>
                    </a:srgbClr>
                  </a:outerShdw>
                </a:effectLst>
              </a:rPr>
              <a:t>Relationship between aerosols and precipitation in the La Plata Basin</a:t>
            </a:r>
            <a:endParaRPr lang="en-US" sz="2000" b="1" dirty="0">
              <a:effectLst>
                <a:outerShdw blurRad="38100" dist="38100" dir="2700000" algn="tl">
                  <a:srgbClr val="000000">
                    <a:alpha val="43137"/>
                  </a:srgbClr>
                </a:outerShdw>
              </a:effectLst>
            </a:endParaRPr>
          </a:p>
        </p:txBody>
      </p:sp>
      <p:pic>
        <p:nvPicPr>
          <p:cNvPr id="5" name="Imagem 4" descr="fig_esq2.png"/>
          <p:cNvPicPr/>
          <p:nvPr/>
        </p:nvPicPr>
        <p:blipFill>
          <a:blip r:embed="rId2" cstate="print">
            <a:extLst>
              <a:ext uri="{28A0092B-C50C-407E-A947-70E740481C1C}">
                <a14:useLocalDpi xmlns:a14="http://schemas.microsoft.com/office/drawing/2010/main"/>
              </a:ext>
            </a:extLst>
          </a:blip>
          <a:stretch>
            <a:fillRect/>
          </a:stretch>
        </p:blipFill>
        <p:spPr>
          <a:xfrm>
            <a:off x="4495800" y="990600"/>
            <a:ext cx="4419600" cy="5638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 y="738438"/>
            <a:ext cx="3810000" cy="1384995"/>
          </a:xfrm>
          <a:prstGeom prst="rect">
            <a:avLst/>
          </a:prstGeom>
          <a:noFill/>
        </p:spPr>
        <p:txBody>
          <a:bodyPr wrap="square" rtlCol="0">
            <a:spAutoFit/>
          </a:bodyPr>
          <a:lstStyle/>
          <a:p>
            <a:r>
              <a:rPr lang="pt-BR" sz="2800" b="1" dirty="0" smtClean="0"/>
              <a:t>AERONET (</a:t>
            </a:r>
            <a:r>
              <a:rPr lang="pt-BR" sz="2800" b="1" dirty="0" err="1" smtClean="0"/>
              <a:t>Aerossols</a:t>
            </a:r>
            <a:r>
              <a:rPr lang="pt-BR" sz="2800" b="1" dirty="0" smtClean="0"/>
              <a:t>) +</a:t>
            </a:r>
          </a:p>
          <a:p>
            <a:r>
              <a:rPr lang="pt-BR" sz="2800" b="1" dirty="0" smtClean="0"/>
              <a:t>TRMM (</a:t>
            </a:r>
            <a:r>
              <a:rPr lang="pt-BR" sz="2800" b="1" dirty="0" err="1" smtClean="0"/>
              <a:t>Precipitation</a:t>
            </a:r>
            <a:r>
              <a:rPr lang="pt-BR" sz="2800" b="1" dirty="0" smtClean="0"/>
              <a:t>) + BRAMS (</a:t>
            </a:r>
            <a:r>
              <a:rPr lang="pt-BR" sz="2800" b="1" dirty="0" err="1" smtClean="0"/>
              <a:t>simulations</a:t>
            </a:r>
            <a:r>
              <a:rPr lang="pt-BR" sz="2800" b="1" dirty="0" smtClean="0"/>
              <a:t>)</a:t>
            </a:r>
            <a:endParaRPr lang="en-US" sz="2800" b="1" dirty="0"/>
          </a:p>
        </p:txBody>
      </p:sp>
      <p:pic>
        <p:nvPicPr>
          <p:cNvPr id="7" name="Imagem 21" descr="pcp_aod.png"/>
          <p:cNvPicPr/>
          <p:nvPr/>
        </p:nvPicPr>
        <p:blipFill>
          <a:blip r:embed="rId3" cstate="print"/>
          <a:stretch>
            <a:fillRect/>
          </a:stretch>
        </p:blipFill>
        <p:spPr>
          <a:xfrm>
            <a:off x="190500" y="3048000"/>
            <a:ext cx="4038600" cy="2574290"/>
          </a:xfrm>
          <a:prstGeom prst="rect">
            <a:avLst/>
          </a:prstGeom>
          <a:solidFill>
            <a:schemeClr val="bg1"/>
          </a:solidFill>
        </p:spPr>
      </p:pic>
      <p:sp>
        <p:nvSpPr>
          <p:cNvPr id="8" name="Rectangle 7"/>
          <p:cNvSpPr/>
          <p:nvPr/>
        </p:nvSpPr>
        <p:spPr>
          <a:xfrm>
            <a:off x="274093" y="2209800"/>
            <a:ext cx="4071297" cy="646331"/>
          </a:xfrm>
          <a:prstGeom prst="rect">
            <a:avLst/>
          </a:prstGeom>
        </p:spPr>
        <p:txBody>
          <a:bodyPr wrap="square">
            <a:spAutoFit/>
          </a:bodyPr>
          <a:lstStyle/>
          <a:p>
            <a:r>
              <a:rPr lang="en-US" b="1" dirty="0" smtClean="0"/>
              <a:t>Reduction in precipitation with increase in aerosols</a:t>
            </a:r>
            <a:endParaRPr lang="en-US" b="1" dirty="0"/>
          </a:p>
        </p:txBody>
      </p:sp>
      <p:sp>
        <p:nvSpPr>
          <p:cNvPr id="9" name="TextBox 8"/>
          <p:cNvSpPr txBox="1"/>
          <p:nvPr/>
        </p:nvSpPr>
        <p:spPr>
          <a:xfrm>
            <a:off x="6705600" y="6171907"/>
            <a:ext cx="2153346" cy="369332"/>
          </a:xfrm>
          <a:prstGeom prst="rect">
            <a:avLst/>
          </a:prstGeom>
          <a:noFill/>
        </p:spPr>
        <p:txBody>
          <a:bodyPr wrap="none" rtlCol="0">
            <a:spAutoFit/>
          </a:bodyPr>
          <a:lstStyle/>
          <a:p>
            <a:r>
              <a:rPr lang="pt-BR" dirty="0" smtClean="0"/>
              <a:t>Silva Dias et al., 2013</a:t>
            </a:r>
            <a:endParaRPr lang="en-US" dirty="0"/>
          </a:p>
        </p:txBody>
      </p:sp>
      <p:sp>
        <p:nvSpPr>
          <p:cNvPr id="10" name="TextBox 9"/>
          <p:cNvSpPr txBox="1"/>
          <p:nvPr/>
        </p:nvSpPr>
        <p:spPr>
          <a:xfrm>
            <a:off x="238923" y="5848741"/>
            <a:ext cx="4071297" cy="646331"/>
          </a:xfrm>
          <a:prstGeom prst="rect">
            <a:avLst/>
          </a:prstGeom>
          <a:noFill/>
        </p:spPr>
        <p:txBody>
          <a:bodyPr wrap="square" rtlCol="0">
            <a:spAutoFit/>
          </a:bodyPr>
          <a:lstStyle/>
          <a:p>
            <a:r>
              <a:rPr lang="en-US" b="1" dirty="0" smtClean="0"/>
              <a:t>BRAMS: Simulations with cloud microphysics confirm the measurements</a:t>
            </a:r>
            <a:endParaRPr lang="en-US" b="1" dirty="0"/>
          </a:p>
        </p:txBody>
      </p:sp>
    </p:spTree>
    <p:extLst>
      <p:ext uri="{BB962C8B-B14F-4D97-AF65-F5344CB8AC3E}">
        <p14:creationId xmlns:p14="http://schemas.microsoft.com/office/powerpoint/2010/main" val="1479284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19463" y="228600"/>
            <a:ext cx="5562600" cy="6477000"/>
          </a:xfrm>
          <a:prstGeom prst="rect">
            <a:avLst/>
          </a:prstGeom>
          <a:noFill/>
          <a:ln w="9525">
            <a:noFill/>
            <a:miter lim="800000"/>
            <a:headEnd/>
            <a:tailEnd/>
          </a:ln>
        </p:spPr>
      </p:pic>
      <p:sp>
        <p:nvSpPr>
          <p:cNvPr id="45059" name="Rectangle 3"/>
          <p:cNvSpPr>
            <a:spLocks noChangeArrowheads="1"/>
          </p:cNvSpPr>
          <p:nvPr/>
        </p:nvSpPr>
        <p:spPr bwMode="auto">
          <a:xfrm>
            <a:off x="228600" y="2971800"/>
            <a:ext cx="3048000" cy="3514725"/>
          </a:xfrm>
          <a:prstGeom prst="rect">
            <a:avLst/>
          </a:prstGeom>
          <a:noFill/>
          <a:ln w="9525">
            <a:noFill/>
            <a:miter lim="800000"/>
            <a:headEnd/>
            <a:tailEnd/>
          </a:ln>
        </p:spPr>
        <p:txBody>
          <a:bodyPr>
            <a:spAutoFit/>
          </a:bodyPr>
          <a:lstStyle/>
          <a:p>
            <a:r>
              <a:rPr lang="en-US" sz="1600" dirty="0"/>
              <a:t>Terra and Aqua satellite images of the east Amazon basin, 11 August 2002. (</a:t>
            </a:r>
            <a:r>
              <a:rPr lang="en-US" sz="1600" b="1" dirty="0"/>
              <a:t>A</a:t>
            </a:r>
            <a:r>
              <a:rPr lang="en-US" sz="1600" dirty="0"/>
              <a:t>) The clouds (Terra, 10:00 local time) are beginning to form. (</a:t>
            </a:r>
            <a:r>
              <a:rPr lang="en-US" sz="1600" b="1" dirty="0"/>
              <a:t>B</a:t>
            </a:r>
            <a:r>
              <a:rPr lang="en-US" sz="1600" dirty="0"/>
              <a:t>) The clouds (Aqua, 13:00 local time) are fully developed and cover the whole Amazon forest except for the smoke area. The boundary between forest and </a:t>
            </a:r>
            <a:r>
              <a:rPr lang="en-US" sz="1600" dirty="0" err="1"/>
              <a:t>Cerrado</a:t>
            </a:r>
            <a:r>
              <a:rPr lang="en-US" sz="1600" dirty="0"/>
              <a:t> region is marked in white on both images, and the seashore is marked in green. </a:t>
            </a:r>
            <a:r>
              <a:rPr lang="en-US" sz="1600" i="1" dirty="0"/>
              <a:t>(From </a:t>
            </a:r>
            <a:r>
              <a:rPr lang="en-US" sz="1600" i="1" dirty="0" err="1"/>
              <a:t>Koren</a:t>
            </a:r>
            <a:r>
              <a:rPr lang="en-US" sz="1600" i="1" dirty="0"/>
              <a:t> et al., 2004)</a:t>
            </a:r>
          </a:p>
        </p:txBody>
      </p:sp>
      <p:sp>
        <p:nvSpPr>
          <p:cNvPr id="45060" name="Text Box 4"/>
          <p:cNvSpPr txBox="1">
            <a:spLocks noChangeArrowheads="1"/>
          </p:cNvSpPr>
          <p:nvPr/>
        </p:nvSpPr>
        <p:spPr bwMode="auto">
          <a:xfrm>
            <a:off x="183614" y="1219200"/>
            <a:ext cx="3124200" cy="923330"/>
          </a:xfrm>
          <a:prstGeom prst="rect">
            <a:avLst/>
          </a:prstGeom>
          <a:noFill/>
          <a:ln w="9525">
            <a:noFill/>
            <a:miter lim="800000"/>
            <a:headEnd/>
            <a:tailEnd/>
          </a:ln>
        </p:spPr>
        <p:txBody>
          <a:bodyPr>
            <a:spAutoFit/>
          </a:bodyPr>
          <a:lstStyle/>
          <a:p>
            <a:r>
              <a:rPr lang="en-US" sz="1800" b="1" dirty="0" smtClean="0"/>
              <a:t>Cloud formation suppression due to biomass burning emissions</a:t>
            </a:r>
            <a:endParaRPr lang="en-US" sz="1800" b="1" dirty="0"/>
          </a:p>
        </p:txBody>
      </p:sp>
      <p:pic>
        <p:nvPicPr>
          <p:cNvPr id="45061" name="Picture 5" descr="lba pequeno trasnparente"/>
          <p:cNvPicPr>
            <a:picLocks noChangeAspect="1" noChangeArrowheads="1"/>
          </p:cNvPicPr>
          <p:nvPr/>
        </p:nvPicPr>
        <p:blipFill>
          <a:blip r:embed="rId4"/>
          <a:srcRect/>
          <a:stretch>
            <a:fillRect/>
          </a:stretch>
        </p:blipFill>
        <p:spPr bwMode="auto">
          <a:xfrm>
            <a:off x="152400" y="152400"/>
            <a:ext cx="1066800" cy="628650"/>
          </a:xfrm>
          <a:prstGeom prst="rect">
            <a:avLst/>
          </a:prstGeom>
          <a:noFill/>
          <a:ln w="9525">
            <a:noFill/>
            <a:miter lim="800000"/>
            <a:headEnd/>
            <a:tailEnd/>
          </a:ln>
        </p:spPr>
      </p:pic>
    </p:spTree>
    <p:extLst>
      <p:ext uri="{BB962C8B-B14F-4D97-AF65-F5344CB8AC3E}">
        <p14:creationId xmlns:p14="http://schemas.microsoft.com/office/powerpoint/2010/main" val="4036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78595" y="152400"/>
            <a:ext cx="7620000" cy="563563"/>
          </a:xfrm>
        </p:spPr>
        <p:txBody>
          <a:bodyPr>
            <a:normAutofit/>
          </a:bodyPr>
          <a:lstStyle/>
          <a:p>
            <a:pPr eaLnBrk="1" hangingPunct="1">
              <a:defRPr/>
            </a:pPr>
            <a:r>
              <a:rPr lang="en-US" sz="2800" b="1" dirty="0" smtClean="0">
                <a:solidFill>
                  <a:schemeClr val="tx1"/>
                </a:solidFill>
                <a:effectLst>
                  <a:outerShdw blurRad="38100" dist="38100" dir="2700000" algn="tl">
                    <a:srgbClr val="C0C0C0"/>
                  </a:outerShdw>
                </a:effectLst>
              </a:rPr>
              <a:t>Low cloud suppression </a:t>
            </a:r>
            <a:r>
              <a:rPr lang="en-US" sz="2800" b="1" dirty="0" smtClean="0">
                <a:effectLst>
                  <a:outerShdw blurRad="38100" dist="38100" dir="2700000" algn="tl">
                    <a:srgbClr val="C0C0C0"/>
                  </a:outerShdw>
                </a:effectLst>
              </a:rPr>
              <a:t>by aerosols in Amazonia</a:t>
            </a:r>
            <a:endParaRPr lang="en-US" sz="2800" b="1" dirty="0" smtClean="0">
              <a:solidFill>
                <a:schemeClr val="tx1"/>
              </a:solidFill>
              <a:effectLst>
                <a:outerShdw blurRad="38100" dist="38100" dir="2700000" algn="tl">
                  <a:srgbClr val="C0C0C0"/>
                </a:outerShdw>
              </a:effectLst>
            </a:endParaRPr>
          </a:p>
        </p:txBody>
      </p:sp>
      <p:pic>
        <p:nvPicPr>
          <p:cNvPr id="46083" name="Picture 3"/>
          <p:cNvPicPr>
            <a:picLocks noChangeAspect="1" noChangeArrowheads="1"/>
          </p:cNvPicPr>
          <p:nvPr/>
        </p:nvPicPr>
        <p:blipFill>
          <a:blip r:embed="rId3"/>
          <a:srcRect/>
          <a:stretch>
            <a:fillRect/>
          </a:stretch>
        </p:blipFill>
        <p:spPr bwMode="auto">
          <a:xfrm>
            <a:off x="914400" y="762000"/>
            <a:ext cx="7291388" cy="5129213"/>
          </a:xfrm>
          <a:prstGeom prst="rect">
            <a:avLst/>
          </a:prstGeom>
          <a:noFill/>
          <a:ln w="9525">
            <a:noFill/>
            <a:miter lim="800000"/>
            <a:headEnd/>
            <a:tailEnd/>
          </a:ln>
        </p:spPr>
      </p:pic>
      <p:sp>
        <p:nvSpPr>
          <p:cNvPr id="46084" name="Rectangle 4"/>
          <p:cNvSpPr>
            <a:spLocks noChangeArrowheads="1"/>
          </p:cNvSpPr>
          <p:nvPr/>
        </p:nvSpPr>
        <p:spPr bwMode="auto">
          <a:xfrm>
            <a:off x="152400" y="5853113"/>
            <a:ext cx="8839200" cy="822325"/>
          </a:xfrm>
          <a:prstGeom prst="rect">
            <a:avLst/>
          </a:prstGeom>
          <a:noFill/>
          <a:ln w="9525">
            <a:noFill/>
            <a:miter lim="800000"/>
            <a:headEnd/>
            <a:tailEnd/>
          </a:ln>
        </p:spPr>
        <p:txBody>
          <a:bodyPr>
            <a:spAutoFit/>
          </a:bodyPr>
          <a:lstStyle/>
          <a:p>
            <a:r>
              <a:rPr lang="en-US" sz="1200"/>
              <a:t>Cloud fraction as function of aerosol optical depth (OD). The cloud fraction decreases almost linearly with increasing OD. The red and blue curves denote the average of east and west areas, respectively. On average, the cloud fraction decreases to less than 1/8 of the cloud fraction in clean conditions when OD = 1. The shaded area represents the relative area covered by the respective OD, with the integral of this curve equal to one, representing the total Amazon basin. (from Ilan and Kaufman, 2003)</a:t>
            </a:r>
          </a:p>
        </p:txBody>
      </p:sp>
      <p:pic>
        <p:nvPicPr>
          <p:cNvPr id="46085" name="Picture 5" descr="lba pequeno trasnparente"/>
          <p:cNvPicPr>
            <a:picLocks noChangeAspect="1" noChangeArrowheads="1"/>
          </p:cNvPicPr>
          <p:nvPr/>
        </p:nvPicPr>
        <p:blipFill>
          <a:blip r:embed="rId4"/>
          <a:srcRect/>
          <a:stretch>
            <a:fillRect/>
          </a:stretch>
        </p:blipFill>
        <p:spPr bwMode="auto">
          <a:xfrm>
            <a:off x="152400" y="152400"/>
            <a:ext cx="990600" cy="582613"/>
          </a:xfrm>
          <a:prstGeom prst="rect">
            <a:avLst/>
          </a:prstGeom>
          <a:noFill/>
          <a:ln w="9525">
            <a:noFill/>
            <a:miter lim="800000"/>
            <a:headEnd/>
            <a:tailEnd/>
          </a:ln>
        </p:spPr>
      </p:pic>
    </p:spTree>
    <p:extLst>
      <p:ext uri="{BB962C8B-B14F-4D97-AF65-F5344CB8AC3E}">
        <p14:creationId xmlns:p14="http://schemas.microsoft.com/office/powerpoint/2010/main" val="169292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9802"/>
          <a:stretch/>
        </p:blipFill>
        <p:spPr bwMode="auto">
          <a:xfrm>
            <a:off x="204216" y="1626006"/>
            <a:ext cx="8737320" cy="4084144"/>
          </a:xfrm>
          <a:prstGeom prst="rect">
            <a:avLst/>
          </a:prstGeom>
          <a:ln>
            <a:noFill/>
          </a:ln>
          <a:effectLst>
            <a:outerShdw blurRad="292100" dist="139700" dir="2700000" algn="tl" rotWithShape="0">
              <a:srgbClr val="333333">
                <a:alpha val="65000"/>
              </a:srgbClr>
            </a:outerShdw>
          </a:effectLst>
        </p:spPr>
      </p:pic>
      <p:sp>
        <p:nvSpPr>
          <p:cNvPr id="52227" name="Rectangle 5"/>
          <p:cNvSpPr>
            <a:spLocks noChangeArrowheads="1"/>
          </p:cNvSpPr>
          <p:nvPr/>
        </p:nvSpPr>
        <p:spPr bwMode="auto">
          <a:xfrm>
            <a:off x="724776" y="5373922"/>
            <a:ext cx="3848100" cy="369332"/>
          </a:xfrm>
          <a:prstGeom prst="rect">
            <a:avLst/>
          </a:prstGeom>
          <a:noFill/>
          <a:ln w="9525">
            <a:noFill/>
            <a:miter lim="800000"/>
            <a:headEnd/>
            <a:tailEnd/>
          </a:ln>
        </p:spPr>
        <p:txBody>
          <a:bodyPr wrap="squar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top pressure (P) vs. </a:t>
            </a:r>
            <a:r>
              <a:rPr lang="en-US" sz="1800" i="1" dirty="0" smtClean="0">
                <a:solidFill>
                  <a:srgbClr val="000000"/>
                </a:solidFill>
                <a:latin typeface="Arial"/>
                <a:cs typeface="+mn-cs"/>
              </a:rPr>
              <a:t>AOD</a:t>
            </a:r>
          </a:p>
        </p:txBody>
      </p:sp>
      <p:sp>
        <p:nvSpPr>
          <p:cNvPr id="360454" name="Rectangle 6"/>
          <p:cNvSpPr>
            <a:spLocks noChangeArrowheads="1"/>
          </p:cNvSpPr>
          <p:nvPr/>
        </p:nvSpPr>
        <p:spPr bwMode="auto">
          <a:xfrm>
            <a:off x="80391" y="231247"/>
            <a:ext cx="8984970" cy="1200329"/>
          </a:xfrm>
          <a:prstGeom prst="rect">
            <a:avLst/>
          </a:prstGeom>
          <a:noFill/>
          <a:ln w="9525">
            <a:noFill/>
            <a:miter lim="800000"/>
            <a:headEnd/>
            <a:tailEnd/>
          </a:ln>
          <a:effectLst/>
        </p:spPr>
        <p:txBody>
          <a:bodyPr wrap="square">
            <a:spAutoFit/>
          </a:bodyPr>
          <a:lstStyle/>
          <a:p>
            <a:pPr algn="ctr" defTabSz="914305" fontAlgn="auto">
              <a:spcBef>
                <a:spcPts val="0"/>
              </a:spcBef>
              <a:spcAft>
                <a:spcPts val="0"/>
              </a:spcAft>
              <a:defRPr/>
            </a:pPr>
            <a:r>
              <a:rPr lang="pt-BR" sz="3600" b="1" dirty="0" err="1" smtClean="0">
                <a:solidFill>
                  <a:srgbClr val="000000"/>
                </a:solidFill>
                <a:effectLst>
                  <a:outerShdw blurRad="38100" dist="38100" dir="2700000" algn="tl">
                    <a:srgbClr val="000000">
                      <a:alpha val="43137"/>
                    </a:srgbClr>
                  </a:outerShdw>
                </a:effectLst>
                <a:cs typeface="+mn-cs"/>
              </a:rPr>
              <a:t>Cloud</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fraction</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and</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height</a:t>
            </a:r>
            <a:r>
              <a:rPr lang="pt-BR" sz="3600" b="1" dirty="0" smtClean="0">
                <a:solidFill>
                  <a:srgbClr val="000000"/>
                </a:solidFill>
                <a:effectLst>
                  <a:outerShdw blurRad="38100" dist="38100" dir="2700000" algn="tl">
                    <a:srgbClr val="000000">
                      <a:alpha val="43137"/>
                    </a:srgbClr>
                  </a:outerShdw>
                </a:effectLst>
                <a:cs typeface="+mn-cs"/>
              </a:rPr>
              <a:t> as a </a:t>
            </a:r>
            <a:r>
              <a:rPr lang="pt-BR" sz="3600" b="1" dirty="0" err="1" smtClean="0">
                <a:solidFill>
                  <a:srgbClr val="000000"/>
                </a:solidFill>
                <a:effectLst>
                  <a:outerShdw blurRad="38100" dist="38100" dir="2700000" algn="tl">
                    <a:srgbClr val="000000">
                      <a:alpha val="43137"/>
                    </a:srgbClr>
                  </a:outerShdw>
                </a:effectLst>
                <a:cs typeface="+mn-cs"/>
              </a:rPr>
              <a:t>function</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of</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aerosols</a:t>
            </a:r>
            <a:r>
              <a:rPr lang="pt-BR" sz="3600" b="1" dirty="0" smtClean="0">
                <a:solidFill>
                  <a:srgbClr val="000000"/>
                </a:solidFill>
                <a:effectLst>
                  <a:outerShdw blurRad="38100" dist="38100" dir="2700000" algn="tl">
                    <a:srgbClr val="000000">
                      <a:alpha val="43137"/>
                    </a:srgbClr>
                  </a:outerShdw>
                </a:effectLst>
                <a:cs typeface="+mn-cs"/>
              </a:rPr>
              <a:t> in </a:t>
            </a:r>
            <a:r>
              <a:rPr lang="pt-BR" sz="3600" b="1" dirty="0" err="1" smtClean="0">
                <a:solidFill>
                  <a:srgbClr val="000000"/>
                </a:solidFill>
                <a:effectLst>
                  <a:outerShdw blurRad="38100" dist="38100" dir="2700000" algn="tl">
                    <a:srgbClr val="000000">
                      <a:alpha val="43137"/>
                    </a:srgbClr>
                  </a:outerShdw>
                </a:effectLst>
                <a:cs typeface="+mn-cs"/>
              </a:rPr>
              <a:t>Amazonia</a:t>
            </a:r>
            <a:endParaRPr lang="pt-BR" sz="3600" b="1" dirty="0">
              <a:solidFill>
                <a:srgbClr val="000000"/>
              </a:solidFill>
              <a:effectLst>
                <a:outerShdw blurRad="38100" dist="38100" dir="2700000" algn="tl">
                  <a:srgbClr val="000000">
                    <a:alpha val="43137"/>
                  </a:srgbClr>
                </a:outerShdw>
              </a:effectLst>
              <a:cs typeface="+mn-cs"/>
            </a:endParaRPr>
          </a:p>
        </p:txBody>
      </p:sp>
      <p:sp>
        <p:nvSpPr>
          <p:cNvPr id="52229" name="TextBox 5"/>
          <p:cNvSpPr txBox="1">
            <a:spLocks noChangeArrowheads="1"/>
          </p:cNvSpPr>
          <p:nvPr/>
        </p:nvSpPr>
        <p:spPr bwMode="auto">
          <a:xfrm>
            <a:off x="6317234" y="6301203"/>
            <a:ext cx="2590774" cy="338554"/>
          </a:xfrm>
          <a:prstGeom prst="rect">
            <a:avLst/>
          </a:prstGeom>
          <a:noFill/>
          <a:ln w="9525">
            <a:noFill/>
            <a:miter lim="800000"/>
            <a:headEnd/>
            <a:tailEnd/>
          </a:ln>
        </p:spPr>
        <p:txBody>
          <a:bodyPr wrap="none">
            <a:spAutoFit/>
          </a:bodyPr>
          <a:lstStyle/>
          <a:p>
            <a:pPr algn="l" defTabSz="914305" fontAlgn="auto">
              <a:spcBef>
                <a:spcPts val="0"/>
              </a:spcBef>
              <a:spcAft>
                <a:spcPts val="0"/>
              </a:spcAft>
            </a:pPr>
            <a:r>
              <a:rPr lang="en-US" sz="1600" i="1" dirty="0" smtClean="0">
                <a:solidFill>
                  <a:srgbClr val="000000"/>
                </a:solidFill>
                <a:latin typeface="Arial"/>
                <a:cs typeface="+mn-cs"/>
              </a:rPr>
              <a:t>Koren </a:t>
            </a:r>
            <a:r>
              <a:rPr lang="en-US" sz="1600" i="1" dirty="0">
                <a:solidFill>
                  <a:srgbClr val="000000"/>
                </a:solidFill>
                <a:latin typeface="Arial"/>
                <a:cs typeface="+mn-cs"/>
              </a:rPr>
              <a:t>et al., Science 2008</a:t>
            </a:r>
          </a:p>
        </p:txBody>
      </p:sp>
      <p:sp>
        <p:nvSpPr>
          <p:cNvPr id="7" name="TextBox 6"/>
          <p:cNvSpPr txBox="1"/>
          <p:nvPr/>
        </p:nvSpPr>
        <p:spPr>
          <a:xfrm>
            <a:off x="5259112" y="1985573"/>
            <a:ext cx="1518364" cy="369332"/>
          </a:xfrm>
          <a:prstGeom prst="rect">
            <a:avLst/>
          </a:prstGeom>
          <a:noFill/>
        </p:spPr>
        <p:txBody>
          <a:bodyPr wrap="none" rtlCol="0">
            <a:spAutoFit/>
          </a:bodyPr>
          <a:lstStyle/>
          <a:p>
            <a:pPr algn="l" defTabSz="914305" fontAlgn="auto">
              <a:spcBef>
                <a:spcPts val="0"/>
              </a:spcBef>
              <a:spcAft>
                <a:spcPts val="0"/>
              </a:spcAft>
            </a:pPr>
            <a:r>
              <a:rPr lang="en-US" sz="1800" i="1" dirty="0" smtClean="0">
                <a:solidFill>
                  <a:srgbClr val="000000"/>
                </a:solidFill>
                <a:latin typeface="Arial"/>
                <a:cs typeface="+mn-cs"/>
              </a:rPr>
              <a:t>Microphysics</a:t>
            </a:r>
            <a:endParaRPr lang="en-US" sz="1800" i="1" dirty="0">
              <a:solidFill>
                <a:srgbClr val="000000"/>
              </a:solidFill>
              <a:latin typeface="Arial"/>
              <a:cs typeface="+mn-cs"/>
            </a:endParaRPr>
          </a:p>
        </p:txBody>
      </p:sp>
      <p:sp>
        <p:nvSpPr>
          <p:cNvPr id="8" name="Rectangle 7"/>
          <p:cNvSpPr/>
          <p:nvPr/>
        </p:nvSpPr>
        <p:spPr>
          <a:xfrm>
            <a:off x="6777476" y="3483412"/>
            <a:ext cx="2005677"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absorption effects</a:t>
            </a:r>
            <a:endParaRPr lang="en-US" sz="1800" i="1" dirty="0">
              <a:solidFill>
                <a:srgbClr val="000000"/>
              </a:solidFill>
              <a:latin typeface="Arial"/>
              <a:cs typeface="+mn-cs"/>
            </a:endParaRPr>
          </a:p>
        </p:txBody>
      </p:sp>
      <p:sp>
        <p:nvSpPr>
          <p:cNvPr id="2" name="Rectangle 1"/>
          <p:cNvSpPr/>
          <p:nvPr/>
        </p:nvSpPr>
        <p:spPr>
          <a:xfrm>
            <a:off x="6029210" y="5373922"/>
            <a:ext cx="2376548"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fraction vs. AOD. </a:t>
            </a:r>
          </a:p>
        </p:txBody>
      </p:sp>
    </p:spTree>
    <p:extLst>
      <p:ext uri="{BB962C8B-B14F-4D97-AF65-F5344CB8AC3E}">
        <p14:creationId xmlns:p14="http://schemas.microsoft.com/office/powerpoint/2010/main" val="35981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838200"/>
            <a:ext cx="8897014" cy="5866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0682" y="114144"/>
            <a:ext cx="8897014" cy="707886"/>
          </a:xfrm>
          <a:prstGeom prst="rect">
            <a:avLst/>
          </a:prstGeom>
        </p:spPr>
        <p:txBody>
          <a:bodyPr wrap="square">
            <a:spAutoFit/>
          </a:bodyPr>
          <a:lstStyle/>
          <a:p>
            <a:pPr algn="ctr"/>
            <a:r>
              <a:rPr lang="pt-BR" sz="4000" b="1" dirty="0" smtClean="0">
                <a:effectLst>
                  <a:outerShdw blurRad="38100" dist="38100" dir="2700000" algn="tl">
                    <a:srgbClr val="000000">
                      <a:alpha val="43137"/>
                    </a:srgbClr>
                  </a:outerShdw>
                </a:effectLst>
              </a:rPr>
              <a:t>Regional </a:t>
            </a:r>
            <a:r>
              <a:rPr lang="pt-BR" sz="4000" b="1" dirty="0" err="1" smtClean="0">
                <a:effectLst>
                  <a:outerShdw blurRad="38100" dist="38100" dir="2700000" algn="tl">
                    <a:srgbClr val="000000">
                      <a:alpha val="43137"/>
                    </a:srgbClr>
                  </a:outerShdw>
                </a:effectLst>
              </a:rPr>
              <a:t>and</a:t>
            </a:r>
            <a:r>
              <a:rPr lang="pt-BR" sz="4000" b="1" dirty="0" smtClean="0">
                <a:effectLst>
                  <a:outerShdw blurRad="38100" dist="38100" dir="2700000" algn="tl">
                    <a:srgbClr val="000000">
                      <a:alpha val="43137"/>
                    </a:srgbClr>
                  </a:outerShdw>
                </a:effectLst>
              </a:rPr>
              <a:t> global </a:t>
            </a:r>
            <a:r>
              <a:rPr lang="pt-BR" sz="4000" b="1" dirty="0" err="1" smtClean="0">
                <a:effectLst>
                  <a:outerShdw blurRad="38100" dist="38100" dir="2700000" algn="tl">
                    <a:srgbClr val="000000">
                      <a:alpha val="43137"/>
                    </a:srgbClr>
                  </a:outerShdw>
                </a:effectLst>
              </a:rPr>
              <a:t>energy</a:t>
            </a:r>
            <a:r>
              <a:rPr lang="pt-BR" sz="4000" b="1" dirty="0" smtClean="0">
                <a:effectLst>
                  <a:outerShdw blurRad="38100" dist="38100" dir="2700000" algn="tl">
                    <a:srgbClr val="000000">
                      <a:alpha val="43137"/>
                    </a:srgbClr>
                  </a:outerShdw>
                </a:effectLst>
              </a:rPr>
              <a:t> balance</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053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00200" y="892553"/>
            <a:ext cx="6491288" cy="5029777"/>
          </a:xfrm>
          <a:prstGeom prst="rect">
            <a:avLst/>
          </a:prstGeom>
          <a:noFill/>
          <a:ln w="9525">
            <a:noFill/>
            <a:miter lim="800000"/>
            <a:headEnd/>
            <a:tailEnd/>
          </a:ln>
        </p:spPr>
      </p:pic>
      <p:sp>
        <p:nvSpPr>
          <p:cNvPr id="5" name="Rectangle 4"/>
          <p:cNvSpPr/>
          <p:nvPr/>
        </p:nvSpPr>
        <p:spPr>
          <a:xfrm>
            <a:off x="0" y="5867400"/>
            <a:ext cx="8991600" cy="830997"/>
          </a:xfrm>
          <a:prstGeom prst="rect">
            <a:avLst/>
          </a:prstGeom>
        </p:spPr>
        <p:txBody>
          <a:bodyPr wrap="square">
            <a:spAutoFit/>
          </a:bodyPr>
          <a:lstStyle/>
          <a:p>
            <a:r>
              <a:rPr lang="en-US" sz="1600" dirty="0" smtClean="0"/>
              <a:t>Annual mean of optimized GEOS-</a:t>
            </a:r>
            <a:r>
              <a:rPr lang="en-US" sz="1600" dirty="0" err="1" smtClean="0"/>
              <a:t>Chem</a:t>
            </a:r>
            <a:r>
              <a:rPr lang="en-US" sz="1600" dirty="0" smtClean="0"/>
              <a:t> simulation of fungal PBAP: (a) PBAP emissions, (b) percentage contribution of fungal PBAP to fin e organic aerosol (OA) surface concentrations, (c) fine-mode fungal PBAP surface concentrations, and (d) coarse-mode fungal PBAP surface concentrations.</a:t>
            </a:r>
            <a:endParaRPr lang="en-US" sz="1600" dirty="0"/>
          </a:p>
        </p:txBody>
      </p:sp>
      <p:sp>
        <p:nvSpPr>
          <p:cNvPr id="6" name="Rectangle 5"/>
          <p:cNvSpPr/>
          <p:nvPr/>
        </p:nvSpPr>
        <p:spPr>
          <a:xfrm>
            <a:off x="228600" y="1"/>
            <a:ext cx="8610600" cy="892552"/>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Biology matters on airborne aerosol particles</a:t>
            </a:r>
          </a:p>
          <a:p>
            <a:pPr algn="ctr"/>
            <a:r>
              <a:rPr lang="en-US" sz="2000" b="1" dirty="0" smtClean="0">
                <a:effectLst>
                  <a:outerShdw blurRad="38100" dist="38100" dir="2700000" algn="tl">
                    <a:srgbClr val="000000">
                      <a:alpha val="43137"/>
                    </a:srgbClr>
                  </a:outerShdw>
                </a:effectLst>
              </a:rPr>
              <a:t>Atmospheric budget of primary biological aerosol particles from fungal spores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331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iomass Burning pictur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752600"/>
            <a:ext cx="4267200" cy="3200400"/>
          </a:xfrm>
          <a:prstGeom prst="rect">
            <a:avLst/>
          </a:prstGeom>
          <a:noFill/>
          <a:ln w="9525">
            <a:noFill/>
            <a:miter lim="800000"/>
            <a:headEnd/>
            <a:tailEnd/>
          </a:ln>
        </p:spPr>
      </p:pic>
      <p:pic>
        <p:nvPicPr>
          <p:cNvPr id="43011" name="Picture 3"/>
          <p:cNvPicPr>
            <a:picLocks noChangeAspect="1" noChangeArrowheads="1"/>
          </p:cNvPicPr>
          <p:nvPr/>
        </p:nvPicPr>
        <p:blipFill>
          <a:blip r:embed="rId4"/>
          <a:srcRect/>
          <a:stretch>
            <a:fillRect/>
          </a:stretch>
        </p:blipFill>
        <p:spPr bwMode="auto">
          <a:xfrm>
            <a:off x="4572000" y="1752600"/>
            <a:ext cx="4343400" cy="3248025"/>
          </a:xfrm>
          <a:prstGeom prst="rect">
            <a:avLst/>
          </a:prstGeom>
          <a:noFill/>
          <a:ln w="9525">
            <a:noFill/>
            <a:miter lim="800000"/>
            <a:headEnd/>
            <a:tailEnd/>
          </a:ln>
        </p:spPr>
      </p:pic>
      <p:sp>
        <p:nvSpPr>
          <p:cNvPr id="43012" name="Text Box 4"/>
          <p:cNvSpPr txBox="1">
            <a:spLocks noChangeArrowheads="1"/>
          </p:cNvSpPr>
          <p:nvPr/>
        </p:nvSpPr>
        <p:spPr bwMode="auto">
          <a:xfrm>
            <a:off x="5334000" y="5029200"/>
            <a:ext cx="3128963" cy="457200"/>
          </a:xfrm>
          <a:prstGeom prst="rect">
            <a:avLst/>
          </a:prstGeom>
          <a:noFill/>
          <a:ln w="9525">
            <a:noFill/>
            <a:miter lim="800000"/>
            <a:headEnd/>
            <a:tailEnd/>
          </a:ln>
        </p:spPr>
        <p:txBody>
          <a:bodyPr wrap="none">
            <a:spAutoFit/>
          </a:bodyPr>
          <a:lstStyle/>
          <a:p>
            <a:r>
              <a:rPr lang="en-US" sz="2400" b="1">
                <a:solidFill>
                  <a:srgbClr val="3333FF"/>
                </a:solidFill>
              </a:rPr>
              <a:t>Surface: - 23</a:t>
            </a:r>
            <a:r>
              <a:rPr lang="en-US" sz="2400" b="1">
                <a:solidFill>
                  <a:srgbClr val="3333FF"/>
                </a:solidFill>
                <a:cs typeface="Arial" pitchFamily="34" charset="0"/>
              </a:rPr>
              <a:t>±2 w/m²</a:t>
            </a:r>
          </a:p>
        </p:txBody>
      </p:sp>
      <p:sp>
        <p:nvSpPr>
          <p:cNvPr id="43013" name="Text Box 5"/>
          <p:cNvSpPr txBox="1">
            <a:spLocks noChangeArrowheads="1"/>
          </p:cNvSpPr>
          <p:nvPr/>
        </p:nvSpPr>
        <p:spPr bwMode="auto">
          <a:xfrm>
            <a:off x="5638800" y="1295400"/>
            <a:ext cx="2397125" cy="457200"/>
          </a:xfrm>
          <a:prstGeom prst="rect">
            <a:avLst/>
          </a:prstGeom>
          <a:noFill/>
          <a:ln w="9525">
            <a:noFill/>
            <a:miter lim="800000"/>
            <a:headEnd/>
            <a:tailEnd/>
          </a:ln>
        </p:spPr>
        <p:txBody>
          <a:bodyPr wrap="none">
            <a:spAutoFit/>
          </a:bodyPr>
          <a:lstStyle/>
          <a:p>
            <a:r>
              <a:rPr lang="en-US" sz="2400" b="1">
                <a:solidFill>
                  <a:srgbClr val="3333FF"/>
                </a:solidFill>
              </a:rPr>
              <a:t>Top: - 7</a:t>
            </a:r>
            <a:r>
              <a:rPr lang="en-US" sz="2400" b="1">
                <a:solidFill>
                  <a:srgbClr val="3333FF"/>
                </a:solidFill>
                <a:cs typeface="Arial" pitchFamily="34" charset="0"/>
              </a:rPr>
              <a:t>±1 w/m²</a:t>
            </a:r>
          </a:p>
        </p:txBody>
      </p:sp>
      <p:sp>
        <p:nvSpPr>
          <p:cNvPr id="110598" name="Text Box 6"/>
          <p:cNvSpPr txBox="1">
            <a:spLocks noChangeArrowheads="1"/>
          </p:cNvSpPr>
          <p:nvPr/>
        </p:nvSpPr>
        <p:spPr bwMode="auto">
          <a:xfrm>
            <a:off x="4876800" y="2895600"/>
            <a:ext cx="3865563" cy="457200"/>
          </a:xfrm>
          <a:prstGeom prst="rect">
            <a:avLst/>
          </a:prstGeom>
          <a:noFill/>
          <a:ln w="9525">
            <a:noFill/>
            <a:miter lim="800000"/>
            <a:headEnd/>
            <a:tailEnd/>
          </a:ln>
          <a:effectLst/>
        </p:spPr>
        <p:txBody>
          <a:bodyPr wrap="none">
            <a:spAutoFit/>
          </a:bodyPr>
          <a:lstStyle/>
          <a:p>
            <a:pPr>
              <a:defRPr/>
            </a:pPr>
            <a:r>
              <a:rPr lang="en-US" sz="2400" b="1">
                <a:solidFill>
                  <a:srgbClr val="FF0000"/>
                </a:solidFill>
                <a:effectLst>
                  <a:outerShdw blurRad="38100" dist="38100" dir="2700000" algn="tl">
                    <a:srgbClr val="C0C0C0"/>
                  </a:outerShdw>
                </a:effectLst>
                <a:latin typeface="Arial" charset="0"/>
              </a:rPr>
              <a:t>Atmosphere: + 16</a:t>
            </a:r>
            <a:r>
              <a:rPr lang="en-US" sz="2400" b="1">
                <a:solidFill>
                  <a:srgbClr val="FF0000"/>
                </a:solidFill>
                <a:effectLst>
                  <a:outerShdw blurRad="38100" dist="38100" dir="2700000" algn="tl">
                    <a:srgbClr val="C0C0C0"/>
                  </a:outerShdw>
                </a:effectLst>
                <a:latin typeface="Arial" charset="0"/>
                <a:cs typeface="Arial" charset="0"/>
              </a:rPr>
              <a:t>±2 w/m²</a:t>
            </a:r>
          </a:p>
        </p:txBody>
      </p:sp>
      <p:sp>
        <p:nvSpPr>
          <p:cNvPr id="43015" name="Text Box 7"/>
          <p:cNvSpPr txBox="1">
            <a:spLocks noChangeArrowheads="1"/>
          </p:cNvSpPr>
          <p:nvPr/>
        </p:nvSpPr>
        <p:spPr bwMode="auto">
          <a:xfrm>
            <a:off x="4953000" y="384175"/>
            <a:ext cx="3803650" cy="731838"/>
          </a:xfrm>
          <a:prstGeom prst="rect">
            <a:avLst/>
          </a:prstGeom>
          <a:noFill/>
          <a:ln w="9525">
            <a:noFill/>
            <a:miter lim="800000"/>
            <a:headEnd/>
            <a:tailEnd/>
          </a:ln>
        </p:spPr>
        <p:txBody>
          <a:bodyPr wrap="none">
            <a:spAutoFit/>
          </a:bodyPr>
          <a:lstStyle/>
          <a:p>
            <a:pPr algn="ctr"/>
            <a:r>
              <a:rPr lang="en-US" sz="2400" b="1"/>
              <a:t>INDOEX</a:t>
            </a:r>
            <a:br>
              <a:rPr lang="en-US" sz="2400" b="1"/>
            </a:br>
            <a:r>
              <a:rPr lang="en-US" sz="1800" b="1"/>
              <a:t>average aerosol forcing clear sky</a:t>
            </a:r>
          </a:p>
        </p:txBody>
      </p:sp>
      <p:sp>
        <p:nvSpPr>
          <p:cNvPr id="43016" name="Text Box 8"/>
          <p:cNvSpPr txBox="1">
            <a:spLocks noChangeArrowheads="1"/>
          </p:cNvSpPr>
          <p:nvPr/>
        </p:nvSpPr>
        <p:spPr bwMode="auto">
          <a:xfrm>
            <a:off x="5029200" y="5638800"/>
            <a:ext cx="3841750" cy="825500"/>
          </a:xfrm>
          <a:prstGeom prst="rect">
            <a:avLst/>
          </a:prstGeom>
          <a:noFill/>
          <a:ln w="9525">
            <a:noFill/>
            <a:miter lim="800000"/>
            <a:headEnd/>
            <a:tailEnd/>
          </a:ln>
        </p:spPr>
        <p:txBody>
          <a:bodyPr wrap="none">
            <a:spAutoFit/>
          </a:bodyPr>
          <a:lstStyle/>
          <a:p>
            <a:pPr algn="ctr"/>
            <a:r>
              <a:rPr lang="en-US" sz="1600" i="1"/>
              <a:t>Conditions: surface: ocean</a:t>
            </a:r>
          </a:p>
          <a:p>
            <a:pPr algn="ctr"/>
            <a:r>
              <a:rPr lang="en-US" sz="1600" i="1"/>
              <a:t>AOT (</a:t>
            </a:r>
            <a:r>
              <a:rPr lang="en-US" sz="1600" i="1">
                <a:sym typeface="Symbol" pitchFamily="18" charset="2"/>
              </a:rPr>
              <a:t>=0.3 at 630 nm); 24 hour average</a:t>
            </a:r>
            <a:br>
              <a:rPr lang="en-US" sz="1600" i="1">
                <a:sym typeface="Symbol" pitchFamily="18" charset="2"/>
              </a:rPr>
            </a:br>
            <a:r>
              <a:rPr lang="en-US" sz="1600" i="1">
                <a:sym typeface="Symbol" pitchFamily="18" charset="2"/>
              </a:rPr>
              <a:t>Jan-Mar 99</a:t>
            </a:r>
          </a:p>
        </p:txBody>
      </p:sp>
      <p:sp>
        <p:nvSpPr>
          <p:cNvPr id="43017" name="Text Box 9"/>
          <p:cNvSpPr txBox="1">
            <a:spLocks noChangeArrowheads="1"/>
          </p:cNvSpPr>
          <p:nvPr/>
        </p:nvSpPr>
        <p:spPr bwMode="auto">
          <a:xfrm>
            <a:off x="457200" y="5638800"/>
            <a:ext cx="4051300" cy="825500"/>
          </a:xfrm>
          <a:prstGeom prst="rect">
            <a:avLst/>
          </a:prstGeom>
          <a:noFill/>
          <a:ln w="9525">
            <a:noFill/>
            <a:miter lim="800000"/>
            <a:headEnd/>
            <a:tailEnd/>
          </a:ln>
        </p:spPr>
        <p:txBody>
          <a:bodyPr wrap="none">
            <a:spAutoFit/>
          </a:bodyPr>
          <a:lstStyle/>
          <a:p>
            <a:pPr algn="ctr"/>
            <a:r>
              <a:rPr lang="en-US" sz="1600" i="1"/>
              <a:t>Conditions: surface: forest vegetation</a:t>
            </a:r>
          </a:p>
          <a:p>
            <a:pPr algn="ctr"/>
            <a:r>
              <a:rPr lang="en-US" sz="1600" i="1"/>
              <a:t>AOT (</a:t>
            </a:r>
            <a:r>
              <a:rPr lang="en-US" sz="1600" i="1">
                <a:sym typeface="Symbol" pitchFamily="18" charset="2"/>
              </a:rPr>
              <a:t>=0.95 at 500nm); 24 hour average</a:t>
            </a:r>
            <a:br>
              <a:rPr lang="en-US" sz="1600" i="1">
                <a:sym typeface="Symbol" pitchFamily="18" charset="2"/>
              </a:rPr>
            </a:br>
            <a:r>
              <a:rPr lang="en-US" sz="1600" i="1">
                <a:sym typeface="Symbol" pitchFamily="18" charset="2"/>
              </a:rPr>
              <a:t>7 years (93-95, 99-02 dry season Aug-Oct)</a:t>
            </a:r>
          </a:p>
        </p:txBody>
      </p:sp>
      <p:sp>
        <p:nvSpPr>
          <p:cNvPr id="43018" name="Text Box 10"/>
          <p:cNvSpPr txBox="1">
            <a:spLocks noChangeArrowheads="1"/>
          </p:cNvSpPr>
          <p:nvPr/>
        </p:nvSpPr>
        <p:spPr bwMode="auto">
          <a:xfrm>
            <a:off x="1143000" y="1295400"/>
            <a:ext cx="2230438" cy="457200"/>
          </a:xfrm>
          <a:prstGeom prst="rect">
            <a:avLst/>
          </a:prstGeom>
          <a:noFill/>
          <a:ln w="9525">
            <a:noFill/>
            <a:miter lim="800000"/>
            <a:headEnd/>
            <a:tailEnd/>
          </a:ln>
        </p:spPr>
        <p:txBody>
          <a:bodyPr wrap="none">
            <a:spAutoFit/>
          </a:bodyPr>
          <a:lstStyle/>
          <a:p>
            <a:r>
              <a:rPr lang="en-US" sz="2400" b="1">
                <a:solidFill>
                  <a:srgbClr val="3333FF"/>
                </a:solidFill>
              </a:rPr>
              <a:t>Top: - 10</a:t>
            </a:r>
            <a:r>
              <a:rPr lang="en-US" sz="2400" b="1">
                <a:solidFill>
                  <a:srgbClr val="3333FF"/>
                </a:solidFill>
                <a:cs typeface="Arial" pitchFamily="34" charset="0"/>
              </a:rPr>
              <a:t> w/m²</a:t>
            </a:r>
          </a:p>
        </p:txBody>
      </p:sp>
      <p:sp>
        <p:nvSpPr>
          <p:cNvPr id="110603" name="Text Box 11"/>
          <p:cNvSpPr txBox="1">
            <a:spLocks noChangeArrowheads="1"/>
          </p:cNvSpPr>
          <p:nvPr/>
        </p:nvSpPr>
        <p:spPr bwMode="auto">
          <a:xfrm>
            <a:off x="609600" y="2895600"/>
            <a:ext cx="3529013" cy="457200"/>
          </a:xfrm>
          <a:prstGeom prst="rect">
            <a:avLst/>
          </a:prstGeom>
          <a:noFill/>
          <a:ln w="9525">
            <a:noFill/>
            <a:miter lim="800000"/>
            <a:headEnd/>
            <a:tailEnd/>
          </a:ln>
          <a:effectLst/>
        </p:spPr>
        <p:txBody>
          <a:bodyPr wrap="none">
            <a:spAutoFit/>
          </a:bodyPr>
          <a:lstStyle/>
          <a:p>
            <a:pPr>
              <a:defRPr/>
            </a:pPr>
            <a:r>
              <a:rPr lang="en-US" sz="2400" b="1">
                <a:solidFill>
                  <a:srgbClr val="FF0000"/>
                </a:solidFill>
                <a:effectLst>
                  <a:outerShdw blurRad="38100" dist="38100" dir="2700000" algn="tl">
                    <a:srgbClr val="C0C0C0"/>
                  </a:outerShdw>
                </a:effectLst>
                <a:latin typeface="Arial" charset="0"/>
              </a:rPr>
              <a:t>Atmosphere: + 28</a:t>
            </a:r>
            <a:r>
              <a:rPr lang="en-US" sz="2400" b="1">
                <a:solidFill>
                  <a:srgbClr val="FF0000"/>
                </a:solidFill>
                <a:effectLst>
                  <a:outerShdw blurRad="38100" dist="38100" dir="2700000" algn="tl">
                    <a:srgbClr val="C0C0C0"/>
                  </a:outerShdw>
                </a:effectLst>
                <a:latin typeface="Arial" charset="0"/>
                <a:cs typeface="Arial" charset="0"/>
              </a:rPr>
              <a:t> w/m²</a:t>
            </a:r>
          </a:p>
        </p:txBody>
      </p:sp>
      <p:sp>
        <p:nvSpPr>
          <p:cNvPr id="43020" name="Text Box 12"/>
          <p:cNvSpPr txBox="1">
            <a:spLocks noChangeArrowheads="1"/>
          </p:cNvSpPr>
          <p:nvPr/>
        </p:nvSpPr>
        <p:spPr bwMode="auto">
          <a:xfrm>
            <a:off x="990600" y="4953000"/>
            <a:ext cx="2792413" cy="457200"/>
          </a:xfrm>
          <a:prstGeom prst="rect">
            <a:avLst/>
          </a:prstGeom>
          <a:noFill/>
          <a:ln w="9525">
            <a:noFill/>
            <a:miter lim="800000"/>
            <a:headEnd/>
            <a:tailEnd/>
          </a:ln>
        </p:spPr>
        <p:txBody>
          <a:bodyPr wrap="none">
            <a:spAutoFit/>
          </a:bodyPr>
          <a:lstStyle/>
          <a:p>
            <a:r>
              <a:rPr lang="en-US" sz="2400" b="1">
                <a:solidFill>
                  <a:srgbClr val="3333FF"/>
                </a:solidFill>
              </a:rPr>
              <a:t>Surface: - 38</a:t>
            </a:r>
            <a:r>
              <a:rPr lang="en-US" sz="2400" b="1">
                <a:solidFill>
                  <a:srgbClr val="3333FF"/>
                </a:solidFill>
                <a:cs typeface="Arial" pitchFamily="34" charset="0"/>
              </a:rPr>
              <a:t> w/m²</a:t>
            </a:r>
          </a:p>
        </p:txBody>
      </p:sp>
      <p:sp>
        <p:nvSpPr>
          <p:cNvPr id="43021" name="Text Box 13"/>
          <p:cNvSpPr txBox="1">
            <a:spLocks noChangeArrowheads="1"/>
          </p:cNvSpPr>
          <p:nvPr/>
        </p:nvSpPr>
        <p:spPr bwMode="auto">
          <a:xfrm>
            <a:off x="533400" y="384175"/>
            <a:ext cx="3841750" cy="731838"/>
          </a:xfrm>
          <a:prstGeom prst="rect">
            <a:avLst/>
          </a:prstGeom>
          <a:noFill/>
          <a:ln w="9525">
            <a:noFill/>
            <a:miter lim="800000"/>
            <a:headEnd/>
            <a:tailEnd/>
          </a:ln>
        </p:spPr>
        <p:txBody>
          <a:bodyPr wrap="none">
            <a:spAutoFit/>
          </a:bodyPr>
          <a:lstStyle/>
          <a:p>
            <a:pPr algn="ctr"/>
            <a:r>
              <a:rPr lang="en-US" sz="2400" b="1"/>
              <a:t>Amazonia</a:t>
            </a:r>
            <a:br>
              <a:rPr lang="en-US" sz="2400" b="1"/>
            </a:br>
            <a:r>
              <a:rPr lang="en-US" sz="1800" b="1"/>
              <a:t>Average aerosol forcing clear sky</a:t>
            </a:r>
          </a:p>
        </p:txBody>
      </p:sp>
      <p:pic>
        <p:nvPicPr>
          <p:cNvPr id="43022" name="Picture 14" descr="lba pequeno trasnparente"/>
          <p:cNvPicPr>
            <a:picLocks noChangeAspect="1" noChangeArrowheads="1"/>
          </p:cNvPicPr>
          <p:nvPr/>
        </p:nvPicPr>
        <p:blipFill>
          <a:blip r:embed="rId5"/>
          <a:srcRect/>
          <a:stretch>
            <a:fillRect/>
          </a:stretch>
        </p:blipFill>
        <p:spPr bwMode="auto">
          <a:xfrm>
            <a:off x="228600" y="228600"/>
            <a:ext cx="914400" cy="538163"/>
          </a:xfrm>
          <a:prstGeom prst="rect">
            <a:avLst/>
          </a:prstGeom>
          <a:noFill/>
          <a:ln w="9525">
            <a:noFill/>
            <a:miter lim="800000"/>
            <a:headEnd/>
            <a:tailEnd/>
          </a:ln>
        </p:spPr>
      </p:pic>
      <p:sp>
        <p:nvSpPr>
          <p:cNvPr id="43023" name="Rectangle 15"/>
          <p:cNvSpPr>
            <a:spLocks noChangeArrowheads="1"/>
          </p:cNvSpPr>
          <p:nvPr/>
        </p:nvSpPr>
        <p:spPr bwMode="auto">
          <a:xfrm>
            <a:off x="243174" y="6410077"/>
            <a:ext cx="3081998" cy="276999"/>
          </a:xfrm>
          <a:prstGeom prst="rect">
            <a:avLst/>
          </a:prstGeom>
          <a:noFill/>
          <a:ln w="9525">
            <a:noFill/>
            <a:miter lim="800000"/>
            <a:headEnd/>
            <a:tailEnd/>
          </a:ln>
        </p:spPr>
        <p:txBody>
          <a:bodyPr wrap="none">
            <a:spAutoFit/>
          </a:bodyPr>
          <a:lstStyle/>
          <a:p>
            <a:r>
              <a:rPr lang="en-US" sz="1200" i="1" dirty="0" err="1"/>
              <a:t>Procópio</a:t>
            </a:r>
            <a:r>
              <a:rPr lang="en-US" sz="1200" i="1" dirty="0"/>
              <a:t> et al. (</a:t>
            </a:r>
            <a:r>
              <a:rPr lang="en-US" sz="1200" i="1" dirty="0" smtClean="0"/>
              <a:t>2006), Artaxo et al., (2009)</a:t>
            </a:r>
            <a:endParaRPr lang="en-US" sz="1200" i="1" dirty="0"/>
          </a:p>
        </p:txBody>
      </p:sp>
    </p:spTree>
    <p:extLst>
      <p:ext uri="{BB962C8B-B14F-4D97-AF65-F5344CB8AC3E}">
        <p14:creationId xmlns:p14="http://schemas.microsoft.com/office/powerpoint/2010/main" val="7864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solidFill>
                  <a:prstClr val="black"/>
                </a:solidFill>
              </a:rPr>
              <a:t>Average spatial distribution of the direct radiative forcing (DRF) of biomass </a:t>
            </a:r>
            <a:r>
              <a:rPr lang="en-GB" sz="2400" b="1" dirty="0">
                <a:solidFill>
                  <a:prstClr val="black"/>
                </a:solidFill>
              </a:rPr>
              <a:t>burning</a:t>
            </a:r>
            <a:r>
              <a:rPr lang="en-GB" b="1" dirty="0">
                <a:solidFill>
                  <a:prstClr val="black"/>
                </a:solidFill>
              </a:rPr>
              <a:t> aerosols in Amazonia during the dry </a:t>
            </a:r>
            <a:r>
              <a:rPr lang="en-GB" b="1" dirty="0" smtClean="0">
                <a:solidFill>
                  <a:prstClr val="black"/>
                </a:solidFill>
              </a:rPr>
              <a:t>season </a:t>
            </a:r>
            <a:r>
              <a:rPr lang="en-GB" b="1" dirty="0">
                <a:solidFill>
                  <a:prstClr val="black"/>
                </a:solidFill>
              </a:rPr>
              <a:t>of 2010</a:t>
            </a:r>
            <a:endParaRPr lang="en-US" b="1" dirty="0">
              <a:solidFill>
                <a:prstClr val="black"/>
              </a:solidFill>
            </a:endParaRPr>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solidFill>
                  <a:prstClr val="black"/>
                </a:solidFill>
              </a:rPr>
              <a:t>CERES </a:t>
            </a:r>
            <a:r>
              <a:rPr lang="pt-BR" b="1" i="1" dirty="0" smtClean="0">
                <a:solidFill>
                  <a:prstClr val="black"/>
                </a:solidFill>
              </a:rPr>
              <a:t>and </a:t>
            </a:r>
            <a:r>
              <a:rPr lang="pt-BR" b="1" i="1" dirty="0">
                <a:solidFill>
                  <a:prstClr val="black"/>
                </a:solidFill>
              </a:rPr>
              <a:t>MODIS</a:t>
            </a:r>
            <a:endParaRPr lang="en-US" b="1" dirty="0">
              <a:solidFill>
                <a:prstClr val="black"/>
              </a:solidFill>
            </a:endParaRPr>
          </a:p>
        </p:txBody>
      </p:sp>
      <p:pic>
        <p:nvPicPr>
          <p:cNvPr id="8" name="Picture 7" descr="D:\Backup\Elisa\Documentos\Paper-Faraday\SWARF24h-2010-Ago-Oct-Faraday-v2.PNG"/>
          <p:cNvPicPr/>
          <p:nvPr/>
        </p:nvPicPr>
        <p:blipFill>
          <a:blip r:embed="rId2" cstate="print"/>
          <a:srcRect/>
          <a:stretch>
            <a:fillRect/>
          </a:stretch>
        </p:blipFill>
        <p:spPr bwMode="auto">
          <a:xfrm>
            <a:off x="495299" y="1099858"/>
            <a:ext cx="8229600" cy="54133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4632" y="5715000"/>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9853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solidFill>
                  <a:prstClr val="black"/>
                </a:solidFill>
                <a:latin typeface="Arial" pitchFamily="34" charset="0"/>
                <a:cs typeface="Arial" pitchFamily="34" charset="0"/>
              </a:rPr>
              <a:t>Land-use change radiative forcing. Forested areas are selected in red and deforested areas are selected in yellow.</a:t>
            </a:r>
            <a:endParaRPr lang="en-US" sz="2400" dirty="0">
              <a:solidFill>
                <a:prstClr val="black"/>
              </a:solidFill>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rPr>
              <a:t>Mean Diurnal Radiative Forcing due to change in surface albedo in Rondonia: </a:t>
            </a:r>
          </a:p>
          <a:p>
            <a:pPr algn="ctr"/>
            <a:r>
              <a:rPr lang="en-US" sz="2400" b="1" dirty="0" smtClean="0">
                <a:solidFill>
                  <a:srgbClr val="0033CC"/>
                </a:solidFill>
              </a:rPr>
              <a:t>-7.3 </a:t>
            </a:r>
            <a:r>
              <a:rPr lang="en-US" sz="2400" b="1" u="sng" dirty="0" smtClean="0">
                <a:solidFill>
                  <a:srgbClr val="0033CC"/>
                </a:solidFill>
              </a:rPr>
              <a:t>+</a:t>
            </a:r>
            <a:r>
              <a:rPr lang="en-US" sz="2400" b="1" dirty="0" smtClean="0">
                <a:solidFill>
                  <a:srgbClr val="0033CC"/>
                </a:solidFill>
              </a:rPr>
              <a:t> 0.9 W/m</a:t>
            </a:r>
            <a:r>
              <a:rPr lang="en-US" sz="2400" b="1" baseline="30000" dirty="0" smtClean="0">
                <a:solidFill>
                  <a:srgbClr val="0033CC"/>
                </a:solidFill>
              </a:rPr>
              <a:t>2</a:t>
            </a:r>
            <a:endParaRPr lang="en-US" sz="2400" b="1" baseline="30000" dirty="0">
              <a:solidFill>
                <a:srgbClr val="0033CC"/>
              </a:solidFill>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rPr>
              <a:t>Mean Diurnal Aerosol Forcing Efficiency:</a:t>
            </a:r>
          </a:p>
          <a:p>
            <a:pPr algn="ctr"/>
            <a:r>
              <a:rPr lang="en-US" b="1" dirty="0" smtClean="0">
                <a:solidFill>
                  <a:srgbClr val="008000"/>
                </a:solidFill>
              </a:rPr>
              <a:t>Forest: </a:t>
            </a:r>
            <a:r>
              <a:rPr lang="en-US" b="1" dirty="0" smtClean="0">
                <a:solidFill>
                  <a:srgbClr val="0033CC"/>
                </a:solidFill>
              </a:rPr>
              <a:t>-22.5 + 1.4 W/m</a:t>
            </a:r>
            <a:r>
              <a:rPr lang="en-US" b="1" baseline="30000" dirty="0" smtClean="0">
                <a:solidFill>
                  <a:srgbClr val="0033CC"/>
                </a:solidFill>
              </a:rPr>
              <a:t>2</a:t>
            </a:r>
          </a:p>
          <a:p>
            <a:pPr algn="ctr"/>
            <a:r>
              <a:rPr lang="en-US" b="1" dirty="0" smtClean="0">
                <a:solidFill>
                  <a:srgbClr val="FF0000"/>
                </a:solidFill>
              </a:rPr>
              <a:t>Cerrado:</a:t>
            </a:r>
            <a:r>
              <a:rPr lang="en-US" b="1" dirty="0" smtClean="0">
                <a:solidFill>
                  <a:srgbClr val="0033CC"/>
                </a:solidFill>
              </a:rPr>
              <a:t> -16.6 </a:t>
            </a:r>
            <a:r>
              <a:rPr lang="en-US" b="1" u="sng" dirty="0" smtClean="0">
                <a:solidFill>
                  <a:srgbClr val="0033CC"/>
                </a:solidFill>
              </a:rPr>
              <a:t>+</a:t>
            </a:r>
            <a:r>
              <a:rPr lang="en-US" b="1" dirty="0" smtClean="0">
                <a:solidFill>
                  <a:srgbClr val="0033CC"/>
                </a:solidFill>
              </a:rPr>
              <a:t> 1.7 W/m</a:t>
            </a:r>
            <a:r>
              <a:rPr lang="en-US" b="1" baseline="30000" dirty="0" smtClean="0">
                <a:solidFill>
                  <a:srgbClr val="0033CC"/>
                </a:solidFill>
              </a:rPr>
              <a:t>2</a:t>
            </a:r>
            <a:endParaRPr lang="en-US" b="1" baseline="30000" dirty="0">
              <a:solidFill>
                <a:srgbClr val="0033CC"/>
              </a:solidFill>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solidFill>
                  <a:prstClr val="black"/>
                </a:solidFill>
              </a:rPr>
              <a:t>Water column difference by 6-10%</a:t>
            </a:r>
          </a:p>
          <a:p>
            <a:endParaRPr lang="en-US" b="1" dirty="0" smtClean="0">
              <a:solidFill>
                <a:prstClr val="black"/>
              </a:solidFill>
            </a:endParaRPr>
          </a:p>
          <a:p>
            <a:r>
              <a:rPr lang="en-US" b="1" dirty="0" smtClean="0">
                <a:solidFill>
                  <a:prstClr val="black"/>
                </a:solidFill>
              </a:rPr>
              <a:t>Forcing of water vapor column: </a:t>
            </a:r>
            <a:r>
              <a:rPr lang="en-GB" b="1" dirty="0">
                <a:solidFill>
                  <a:prstClr val="black"/>
                </a:solidFill>
              </a:rPr>
              <a:t>-0.4 to -1.2 W m</a:t>
            </a:r>
            <a:r>
              <a:rPr lang="en-GB" b="1" baseline="30000" dirty="0">
                <a:solidFill>
                  <a:prstClr val="black"/>
                </a:solidFill>
              </a:rPr>
              <a:t>-2</a:t>
            </a:r>
            <a:r>
              <a:rPr lang="en-GB" b="1" dirty="0">
                <a:solidFill>
                  <a:prstClr val="black"/>
                </a:solidFill>
              </a:rPr>
              <a:t> </a:t>
            </a:r>
            <a:endParaRPr lang="en-US" b="1" dirty="0">
              <a:solidFill>
                <a:prstClr val="black"/>
              </a:solidFill>
            </a:endParaRPr>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20664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rest aeroso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2313" y="0"/>
            <a:ext cx="4611687" cy="6858000"/>
          </a:xfrm>
          <a:prstGeom prst="rect">
            <a:avLst/>
          </a:prstGeom>
          <a:noFill/>
        </p:spPr>
      </p:pic>
      <p:sp>
        <p:nvSpPr>
          <p:cNvPr id="99331" name="Rectangle 3"/>
          <p:cNvSpPr>
            <a:spLocks noChangeArrowheads="1"/>
          </p:cNvSpPr>
          <p:nvPr/>
        </p:nvSpPr>
        <p:spPr bwMode="auto">
          <a:xfrm>
            <a:off x="1721643" y="3141690"/>
            <a:ext cx="1143000" cy="5334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Temperature</a:t>
            </a:r>
          </a:p>
        </p:txBody>
      </p:sp>
      <p:sp>
        <p:nvSpPr>
          <p:cNvPr id="99332" name="Rectangle 4"/>
          <p:cNvSpPr>
            <a:spLocks noChangeArrowheads="1"/>
          </p:cNvSpPr>
          <p:nvPr/>
        </p:nvSpPr>
        <p:spPr bwMode="auto">
          <a:xfrm>
            <a:off x="197643" y="2227290"/>
            <a:ext cx="1808163"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CO</a:t>
            </a:r>
            <a:r>
              <a:rPr lang="en-GB" sz="1200" b="1" baseline="-25000">
                <a:latin typeface="Tahoma" pitchFamily="34" charset="0"/>
              </a:rPr>
              <a:t>2</a:t>
            </a:r>
            <a:r>
              <a:rPr lang="en-GB" sz="1200" b="1">
                <a:latin typeface="Tahoma" pitchFamily="34" charset="0"/>
              </a:rPr>
              <a:t> Concentration</a:t>
            </a:r>
          </a:p>
        </p:txBody>
      </p:sp>
      <p:sp>
        <p:nvSpPr>
          <p:cNvPr id="99333" name="Rectangle 5"/>
          <p:cNvSpPr>
            <a:spLocks noChangeArrowheads="1"/>
          </p:cNvSpPr>
          <p:nvPr/>
        </p:nvSpPr>
        <p:spPr bwMode="auto">
          <a:xfrm>
            <a:off x="350043" y="4268815"/>
            <a:ext cx="1531938" cy="473075"/>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Photosynthesis</a:t>
            </a:r>
            <a:r>
              <a:rPr lang="en-GB" sz="1200" b="1">
                <a:latin typeface="Times New Roman" pitchFamily="18" charset="0"/>
              </a:rPr>
              <a:t> </a:t>
            </a:r>
          </a:p>
        </p:txBody>
      </p:sp>
      <p:sp>
        <p:nvSpPr>
          <p:cNvPr id="99334" name="Rectangle 6"/>
          <p:cNvSpPr>
            <a:spLocks noChangeArrowheads="1"/>
          </p:cNvSpPr>
          <p:nvPr/>
        </p:nvSpPr>
        <p:spPr bwMode="auto">
          <a:xfrm>
            <a:off x="2559843" y="4284690"/>
            <a:ext cx="1655763" cy="4587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BVOC emissions</a:t>
            </a:r>
            <a:r>
              <a:rPr lang="en-GB" sz="1200" b="1">
                <a:latin typeface="Times New Roman" pitchFamily="18" charset="0"/>
              </a:rPr>
              <a:t> </a:t>
            </a:r>
          </a:p>
        </p:txBody>
      </p:sp>
      <p:sp>
        <p:nvSpPr>
          <p:cNvPr id="99335" name="Rectangle 7"/>
          <p:cNvSpPr>
            <a:spLocks noChangeArrowheads="1"/>
          </p:cNvSpPr>
          <p:nvPr/>
        </p:nvSpPr>
        <p:spPr bwMode="auto">
          <a:xfrm>
            <a:off x="2331243" y="2227290"/>
            <a:ext cx="1887538"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Aerosol Concentration</a:t>
            </a:r>
          </a:p>
        </p:txBody>
      </p:sp>
      <p:sp>
        <p:nvSpPr>
          <p:cNvPr id="99336" name="Line 8"/>
          <p:cNvSpPr>
            <a:spLocks noChangeShapeType="1"/>
          </p:cNvSpPr>
          <p:nvPr/>
        </p:nvSpPr>
        <p:spPr bwMode="auto">
          <a:xfrm flipH="1">
            <a:off x="2636043" y="2681315"/>
            <a:ext cx="363538" cy="384175"/>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7" name="Line 9"/>
          <p:cNvSpPr>
            <a:spLocks noChangeShapeType="1"/>
          </p:cNvSpPr>
          <p:nvPr/>
        </p:nvSpPr>
        <p:spPr bwMode="auto">
          <a:xfrm>
            <a:off x="1569243" y="2684490"/>
            <a:ext cx="3810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8" name="Line 10"/>
          <p:cNvSpPr>
            <a:spLocks noChangeShapeType="1"/>
          </p:cNvSpPr>
          <p:nvPr/>
        </p:nvSpPr>
        <p:spPr bwMode="auto">
          <a:xfrm flipH="1">
            <a:off x="1632743" y="3751290"/>
            <a:ext cx="317500" cy="433388"/>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9" name="Line 11"/>
          <p:cNvSpPr>
            <a:spLocks noChangeShapeType="1"/>
          </p:cNvSpPr>
          <p:nvPr/>
        </p:nvSpPr>
        <p:spPr bwMode="auto">
          <a:xfrm>
            <a:off x="1964531" y="4518053"/>
            <a:ext cx="4556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0" name="Line 12"/>
          <p:cNvSpPr>
            <a:spLocks noChangeShapeType="1"/>
          </p:cNvSpPr>
          <p:nvPr/>
        </p:nvSpPr>
        <p:spPr bwMode="auto">
          <a:xfrm>
            <a:off x="2636043" y="3675090"/>
            <a:ext cx="45720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1" name="Line 13"/>
          <p:cNvSpPr>
            <a:spLocks noChangeShapeType="1"/>
          </p:cNvSpPr>
          <p:nvPr/>
        </p:nvSpPr>
        <p:spPr bwMode="auto">
          <a:xfrm flipV="1">
            <a:off x="4007643" y="2684490"/>
            <a:ext cx="0" cy="144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2" name="Text Box 14"/>
          <p:cNvSpPr txBox="1">
            <a:spLocks noChangeArrowheads="1"/>
          </p:cNvSpPr>
          <p:nvPr/>
        </p:nvSpPr>
        <p:spPr bwMode="auto">
          <a:xfrm>
            <a:off x="654843" y="3119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3" name="Text Box 15"/>
          <p:cNvSpPr txBox="1">
            <a:spLocks noChangeArrowheads="1"/>
          </p:cNvSpPr>
          <p:nvPr/>
        </p:nvSpPr>
        <p:spPr bwMode="auto">
          <a:xfrm>
            <a:off x="1493043" y="35766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4" name="Text Box 16"/>
          <p:cNvSpPr txBox="1">
            <a:spLocks noChangeArrowheads="1"/>
          </p:cNvSpPr>
          <p:nvPr/>
        </p:nvSpPr>
        <p:spPr bwMode="auto">
          <a:xfrm>
            <a:off x="1416843" y="260829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5" name="Text Box 17"/>
          <p:cNvSpPr txBox="1">
            <a:spLocks noChangeArrowheads="1"/>
          </p:cNvSpPr>
          <p:nvPr/>
        </p:nvSpPr>
        <p:spPr bwMode="auto">
          <a:xfrm>
            <a:off x="2788443" y="3500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6" name="Text Box 18"/>
          <p:cNvSpPr txBox="1">
            <a:spLocks noChangeArrowheads="1"/>
          </p:cNvSpPr>
          <p:nvPr/>
        </p:nvSpPr>
        <p:spPr bwMode="auto">
          <a:xfrm>
            <a:off x="3962400" y="441960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7" name="Text Box 19"/>
          <p:cNvSpPr txBox="1">
            <a:spLocks noChangeArrowheads="1"/>
          </p:cNvSpPr>
          <p:nvPr/>
        </p:nvSpPr>
        <p:spPr bwMode="auto">
          <a:xfrm>
            <a:off x="1874043" y="3979890"/>
            <a:ext cx="619125" cy="579438"/>
          </a:xfrm>
          <a:prstGeom prst="rect">
            <a:avLst/>
          </a:prstGeom>
          <a:noFill/>
          <a:ln w="9525">
            <a:noFill/>
            <a:miter lim="800000"/>
            <a:headEnd/>
            <a:tailEnd/>
          </a:ln>
          <a:effectLst/>
        </p:spPr>
        <p:txBody>
          <a:bodyPr wrap="none">
            <a:spAutoFit/>
          </a:bodyPr>
          <a:lstStyle/>
          <a:p>
            <a:pPr eaLnBrk="0" hangingPunct="0"/>
            <a:r>
              <a:rPr lang="en-GB" sz="3200" b="1">
                <a:latin typeface="Times New Roman" pitchFamily="18" charset="0"/>
              </a:rPr>
              <a:t>+?</a:t>
            </a:r>
          </a:p>
        </p:txBody>
      </p:sp>
      <p:sp>
        <p:nvSpPr>
          <p:cNvPr id="99348" name="Text Box 20"/>
          <p:cNvSpPr txBox="1">
            <a:spLocks noChangeArrowheads="1"/>
          </p:cNvSpPr>
          <p:nvPr/>
        </p:nvSpPr>
        <p:spPr bwMode="auto">
          <a:xfrm>
            <a:off x="2788443" y="2509865"/>
            <a:ext cx="319088" cy="579438"/>
          </a:xfrm>
          <a:prstGeom prst="rect">
            <a:avLst/>
          </a:prstGeom>
          <a:noFill/>
          <a:ln w="9525">
            <a:noFill/>
            <a:miter lim="800000"/>
            <a:headEnd/>
            <a:tailEnd/>
          </a:ln>
          <a:effectLst/>
        </p:spPr>
        <p:txBody>
          <a:bodyPr wrap="none">
            <a:spAutoFit/>
          </a:bodyPr>
          <a:lstStyle/>
          <a:p>
            <a:pPr eaLnBrk="0" hangingPunct="0"/>
            <a:r>
              <a:rPr lang="en-GB" sz="3200">
                <a:solidFill>
                  <a:srgbClr val="0000FF"/>
                </a:solidFill>
                <a:latin typeface="Times New Roman" pitchFamily="18" charset="0"/>
              </a:rPr>
              <a:t>-</a:t>
            </a:r>
          </a:p>
        </p:txBody>
      </p:sp>
      <p:sp>
        <p:nvSpPr>
          <p:cNvPr id="99349" name="Line 21"/>
          <p:cNvSpPr>
            <a:spLocks noChangeShapeType="1"/>
          </p:cNvSpPr>
          <p:nvPr/>
        </p:nvSpPr>
        <p:spPr bwMode="auto">
          <a:xfrm>
            <a:off x="1004093" y="2740053"/>
            <a:ext cx="0" cy="1460500"/>
          </a:xfrm>
          <a:prstGeom prst="line">
            <a:avLst/>
          </a:prstGeom>
          <a:noFill/>
          <a:ln w="9525">
            <a:solidFill>
              <a:schemeClr val="tx1"/>
            </a:solidFill>
            <a:round/>
            <a:headEnd/>
            <a:tailEnd type="triangle" w="med" len="med"/>
          </a:ln>
          <a:effectLst/>
        </p:spPr>
        <p:txBody>
          <a:bodyPr/>
          <a:lstStyle/>
          <a:p>
            <a:endParaRPr lang="en-US"/>
          </a:p>
        </p:txBody>
      </p:sp>
      <p:sp>
        <p:nvSpPr>
          <p:cNvPr id="99350" name="Text Box 22"/>
          <p:cNvSpPr txBox="1">
            <a:spLocks noChangeArrowheads="1"/>
          </p:cNvSpPr>
          <p:nvPr/>
        </p:nvSpPr>
        <p:spPr bwMode="auto">
          <a:xfrm>
            <a:off x="-2" y="914400"/>
            <a:ext cx="4532313" cy="1015663"/>
          </a:xfrm>
          <a:prstGeom prst="rect">
            <a:avLst/>
          </a:prstGeom>
          <a:solidFill>
            <a:schemeClr val="tx1"/>
          </a:solidFill>
          <a:ln w="25400">
            <a:noFill/>
          </a:ln>
        </p:spPr>
        <p:txBody>
          <a:bodyPr wrap="square" bIns="228600" rtlCol="0">
            <a:spAutoFit/>
          </a:bodyPr>
          <a:lstStyle>
            <a:defPPr>
              <a:defRPr lang="en-US"/>
            </a:defPPr>
            <a:lvl1pPr algn="ctr">
              <a:defRPr sz="2400" b="1">
                <a:solidFill>
                  <a:schemeClr val="bg1"/>
                </a:solidFill>
                <a:latin typeface="Times New Roman" pitchFamily="18" charset="0"/>
                <a:cs typeface="Times New Roman" pitchFamily="18" charset="0"/>
              </a:defRPr>
            </a:lvl1pPr>
          </a:lstStyle>
          <a:p>
            <a:r>
              <a:rPr lang="en-US" dirty="0"/>
              <a:t>Aerosol </a:t>
            </a:r>
            <a:r>
              <a:rPr lang="en-US" dirty="0" smtClean="0"/>
              <a:t>Effects </a:t>
            </a:r>
            <a:r>
              <a:rPr lang="en-US" dirty="0"/>
              <a:t>on</a:t>
            </a:r>
            <a:br>
              <a:rPr lang="en-US" dirty="0"/>
            </a:br>
            <a:r>
              <a:rPr lang="en-US" dirty="0" smtClean="0"/>
              <a:t>Net </a:t>
            </a:r>
            <a:r>
              <a:rPr lang="en-US" dirty="0"/>
              <a:t>Plant Productivity </a:t>
            </a:r>
          </a:p>
        </p:txBody>
      </p:sp>
      <p:sp>
        <p:nvSpPr>
          <p:cNvPr id="99351" name="Text Box 23"/>
          <p:cNvSpPr txBox="1">
            <a:spLocks noChangeArrowheads="1"/>
          </p:cNvSpPr>
          <p:nvPr/>
        </p:nvSpPr>
        <p:spPr bwMode="auto">
          <a:xfrm>
            <a:off x="304800" y="6400800"/>
            <a:ext cx="1527175" cy="274638"/>
          </a:xfrm>
          <a:prstGeom prst="rect">
            <a:avLst/>
          </a:prstGeom>
          <a:noFill/>
          <a:ln w="9525">
            <a:noFill/>
            <a:miter lim="800000"/>
            <a:headEnd/>
            <a:tailEnd/>
          </a:ln>
          <a:effectLst/>
        </p:spPr>
        <p:txBody>
          <a:bodyPr wrap="none">
            <a:spAutoFit/>
          </a:bodyPr>
          <a:lstStyle/>
          <a:p>
            <a:r>
              <a:rPr lang="en-US" sz="1200" i="1"/>
              <a:t>Kulmala et al., 2004</a:t>
            </a:r>
          </a:p>
        </p:txBody>
      </p:sp>
    </p:spTree>
    <p:extLst>
      <p:ext uri="{BB962C8B-B14F-4D97-AF65-F5344CB8AC3E}">
        <p14:creationId xmlns:p14="http://schemas.microsoft.com/office/powerpoint/2010/main" val="34706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p:cNvPicPr>
            <a:picLocks noChangeAspect="1" noChangeArrowheads="1"/>
          </p:cNvPicPr>
          <p:nvPr/>
        </p:nvPicPr>
        <p:blipFill>
          <a:blip r:embed="rId3"/>
          <a:srcRect/>
          <a:stretch>
            <a:fillRect/>
          </a:stretch>
        </p:blipFill>
        <p:spPr bwMode="auto">
          <a:xfrm>
            <a:off x="0" y="0"/>
            <a:ext cx="9305925" cy="6858000"/>
          </a:xfrm>
          <a:prstGeom prst="rect">
            <a:avLst/>
          </a:prstGeom>
          <a:noFill/>
          <a:ln w="9525">
            <a:noFill/>
            <a:miter lim="800000"/>
            <a:headEnd/>
            <a:tailEnd/>
          </a:ln>
        </p:spPr>
      </p:pic>
      <p:sp>
        <p:nvSpPr>
          <p:cNvPr id="15" name="Rectangle 14"/>
          <p:cNvSpPr/>
          <p:nvPr/>
        </p:nvSpPr>
        <p:spPr>
          <a:xfrm>
            <a:off x="1470047" y="5061012"/>
            <a:ext cx="6786562" cy="1569660"/>
          </a:xfrm>
          <a:prstGeom prst="rect">
            <a:avLst/>
          </a:prstGeom>
          <a:solidFill>
            <a:schemeClr val="accent3">
              <a:lumMod val="40000"/>
              <a:lumOff val="60000"/>
            </a:schemeClr>
          </a:solidFill>
          <a:ln w="12700">
            <a:solidFill>
              <a:schemeClr val="tx1"/>
            </a:solidFill>
          </a:ln>
        </p:spPr>
        <p:txBody>
          <a:bodyPr>
            <a:spAutoFit/>
          </a:bodyPr>
          <a:lstStyle/>
          <a:p>
            <a:pPr fontAlgn="auto">
              <a:spcBef>
                <a:spcPts val="0"/>
              </a:spcBef>
              <a:spcAft>
                <a:spcPts val="0"/>
              </a:spcAft>
              <a:defRPr/>
            </a:pPr>
            <a:r>
              <a:rPr lang="pt-BR" sz="2400" dirty="0" smtClean="0">
                <a:latin typeface="+mn-lt"/>
                <a:cs typeface="+mn-cs"/>
              </a:rPr>
              <a:t>Florestas intactas são resistentes a secas sazonais, mas começam a morrer depois de alguns anos sucessivos de secas seguidas.</a:t>
            </a:r>
          </a:p>
          <a:p>
            <a:pPr fontAlgn="auto">
              <a:spcBef>
                <a:spcPts val="0"/>
              </a:spcBef>
              <a:spcAft>
                <a:spcPts val="0"/>
              </a:spcAft>
              <a:defRPr/>
            </a:pPr>
            <a:r>
              <a:rPr lang="en-GB" sz="1200" i="1" dirty="0" err="1"/>
              <a:t>Nepstad</a:t>
            </a:r>
            <a:r>
              <a:rPr lang="en-GB" sz="1200" i="1" dirty="0"/>
              <a:t> et al (2007), </a:t>
            </a:r>
            <a:r>
              <a:rPr lang="en-GB" sz="1200" i="1" dirty="0" smtClean="0"/>
              <a:t>Ecology, Fisher </a:t>
            </a:r>
            <a:r>
              <a:rPr lang="en-GB" sz="1200" i="1" dirty="0"/>
              <a:t>et al. (2007), Global Change </a:t>
            </a:r>
            <a:r>
              <a:rPr lang="en-GB" sz="1200" i="1" dirty="0" smtClean="0"/>
              <a:t>Biology, Brando </a:t>
            </a:r>
            <a:r>
              <a:rPr lang="en-GB" sz="1200" i="1" dirty="0"/>
              <a:t>et al (2008), Philosophical Transactions of the Royal Society </a:t>
            </a:r>
            <a:r>
              <a:rPr lang="en-GB" sz="1200" i="1" dirty="0" smtClean="0"/>
              <a:t>B, </a:t>
            </a:r>
            <a:r>
              <a:rPr lang="en-GB" sz="1200" i="1" dirty="0" err="1" smtClean="0"/>
              <a:t>Sotta</a:t>
            </a:r>
            <a:r>
              <a:rPr lang="en-GB" sz="1200" i="1" dirty="0" smtClean="0"/>
              <a:t> </a:t>
            </a:r>
            <a:r>
              <a:rPr lang="en-GB" sz="1200" i="1" dirty="0"/>
              <a:t>et al. (2008), Global Change </a:t>
            </a:r>
            <a:r>
              <a:rPr lang="en-GB" sz="1200" i="1" dirty="0" smtClean="0"/>
              <a:t>Biology</a:t>
            </a:r>
            <a:endParaRPr lang="en-GB" sz="1200" i="1" dirty="0"/>
          </a:p>
        </p:txBody>
      </p:sp>
      <p:sp>
        <p:nvSpPr>
          <p:cNvPr id="16" name="TextBox 15"/>
          <p:cNvSpPr txBox="1"/>
          <p:nvPr/>
        </p:nvSpPr>
        <p:spPr>
          <a:xfrm>
            <a:off x="1436441" y="353385"/>
            <a:ext cx="7707559" cy="400110"/>
          </a:xfrm>
          <a:prstGeom prst="rect">
            <a:avLst/>
          </a:prstGeom>
          <a:noFill/>
        </p:spPr>
        <p:txBody>
          <a:bodyPr wrap="none">
            <a:spAutoFit/>
          </a:bodyPr>
          <a:lstStyle/>
          <a:p>
            <a:pPr fontAlgn="auto">
              <a:spcBef>
                <a:spcPts val="0"/>
              </a:spcBef>
              <a:spcAft>
                <a:spcPts val="0"/>
              </a:spcAft>
              <a:defRPr/>
            </a:pPr>
            <a:r>
              <a:rPr lang="pt-BR" sz="2000" b="1" smtClean="0">
                <a:solidFill>
                  <a:schemeClr val="bg1"/>
                </a:solidFill>
                <a:effectLst>
                  <a:outerShdw blurRad="38100" dist="38100" dir="2700000" algn="tl">
                    <a:srgbClr val="000000">
                      <a:alpha val="43137"/>
                    </a:srgbClr>
                  </a:outerShdw>
                </a:effectLst>
                <a:latin typeface="+mn-lt"/>
                <a:cs typeface="+mn-cs"/>
              </a:rPr>
              <a:t>Experimento de exclusão de chuvas em Caxiuanã e Santarem</a:t>
            </a:r>
            <a:endParaRPr lang="pt-BR" sz="2000" b="1">
              <a:solidFill>
                <a:schemeClr val="bg1"/>
              </a:solidFill>
              <a:effectLst>
                <a:outerShdw blurRad="38100" dist="38100" dir="2700000" algn="tl">
                  <a:srgbClr val="000000">
                    <a:alpha val="43137"/>
                  </a:srgbClr>
                </a:outerShdw>
              </a:effectLst>
              <a:latin typeface="+mn-lt"/>
              <a:cs typeface="+mn-cs"/>
            </a:endParaRPr>
          </a:p>
        </p:txBody>
      </p:sp>
      <p:pic>
        <p:nvPicPr>
          <p:cNvPr id="6" name="Picture 17" descr="lba pequeno trasnparente"/>
          <p:cNvPicPr>
            <a:picLocks noChangeAspect="1" noChangeArrowheads="1"/>
          </p:cNvPicPr>
          <p:nvPr/>
        </p:nvPicPr>
        <p:blipFill>
          <a:blip r:embed="rId4"/>
          <a:srcRect/>
          <a:stretch>
            <a:fillRect/>
          </a:stretch>
        </p:blipFill>
        <p:spPr bwMode="auto">
          <a:xfrm>
            <a:off x="143219" y="154236"/>
            <a:ext cx="1206472" cy="710060"/>
          </a:xfrm>
          <a:prstGeom prst="rect">
            <a:avLst/>
          </a:prstGeom>
          <a:noFill/>
          <a:ln w="9525">
            <a:noFill/>
            <a:miter lim="800000"/>
            <a:headEnd/>
            <a:tailEnd/>
          </a:ln>
        </p:spPr>
      </p:pic>
    </p:spTree>
    <p:extLst>
      <p:ext uri="{BB962C8B-B14F-4D97-AF65-F5344CB8AC3E}">
        <p14:creationId xmlns:p14="http://schemas.microsoft.com/office/powerpoint/2010/main" val="18201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pPr eaLnBrk="1" hangingPunct="1"/>
            <a:endParaRPr lang="en-US" smtClean="0"/>
          </a:p>
        </p:txBody>
      </p:sp>
      <p:sp>
        <p:nvSpPr>
          <p:cNvPr id="39939" name="Rectangle 3"/>
          <p:cNvSpPr>
            <a:spLocks noGrp="1" noChangeArrowheads="1"/>
          </p:cNvSpPr>
          <p:nvPr>
            <p:ph type="subTitle" idx="1"/>
          </p:nvPr>
        </p:nvSpPr>
        <p:spPr/>
        <p:txBody>
          <a:bodyPr/>
          <a:lstStyle/>
          <a:p>
            <a:pPr eaLnBrk="1" hangingPunct="1"/>
            <a:endParaRPr lang="en-US" smtClean="0"/>
          </a:p>
        </p:txBody>
      </p:sp>
      <p:pic>
        <p:nvPicPr>
          <p:cNvPr id="39940" name="Picture 4" descr="FIG_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196975"/>
            <a:ext cx="799306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5435600" y="5949950"/>
            <a:ext cx="1728788"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2" name="Rectangle 6"/>
          <p:cNvSpPr>
            <a:spLocks noChangeArrowheads="1"/>
          </p:cNvSpPr>
          <p:nvPr/>
        </p:nvSpPr>
        <p:spPr bwMode="auto">
          <a:xfrm>
            <a:off x="323850" y="115888"/>
            <a:ext cx="8424863" cy="792162"/>
          </a:xfrm>
          <a:prstGeom prst="rect">
            <a:avLst/>
          </a:prstGeom>
          <a:solidFill>
            <a:schemeClr val="accent1"/>
          </a:solidFill>
          <a:ln w="9525">
            <a:solidFill>
              <a:schemeClr val="tx1"/>
            </a:solidFill>
            <a:miter lim="800000"/>
            <a:headEnd/>
            <a:tailEnd/>
          </a:ln>
        </p:spPr>
        <p:txBody>
          <a:bodyPr wrap="none" anchor="ctr"/>
          <a:lstStyle/>
          <a:p>
            <a:pPr algn="ctr"/>
            <a:r>
              <a:rPr lang="en-GB" sz="2400" b="1" dirty="0" err="1" smtClean="0">
                <a:cs typeface="Arial" pitchFamily="34" charset="0"/>
              </a:rPr>
              <a:t>Tendência</a:t>
            </a:r>
            <a:r>
              <a:rPr lang="en-GB" sz="2400" b="1" dirty="0" smtClean="0">
                <a:cs typeface="Arial" pitchFamily="34" charset="0"/>
              </a:rPr>
              <a:t> de </a:t>
            </a:r>
            <a:r>
              <a:rPr lang="en-GB" sz="2400" b="1" dirty="0" err="1" smtClean="0">
                <a:cs typeface="Arial" pitchFamily="34" charset="0"/>
              </a:rPr>
              <a:t>biomassa</a:t>
            </a:r>
            <a:r>
              <a:rPr lang="en-GB" sz="2400" b="1" dirty="0" smtClean="0">
                <a:cs typeface="Arial" pitchFamily="34" charset="0"/>
              </a:rPr>
              <a:t>, </a:t>
            </a:r>
            <a:r>
              <a:rPr lang="en-GB" sz="2400" b="1" dirty="0">
                <a:cs typeface="Arial" pitchFamily="34" charset="0"/>
              </a:rPr>
              <a:t>123 RAINFOR plots 1980-2004</a:t>
            </a:r>
          </a:p>
        </p:txBody>
      </p:sp>
      <p:sp>
        <p:nvSpPr>
          <p:cNvPr id="39943" name="Text Box 7"/>
          <p:cNvSpPr txBox="1">
            <a:spLocks noChangeArrowheads="1"/>
          </p:cNvSpPr>
          <p:nvPr/>
        </p:nvSpPr>
        <p:spPr bwMode="auto">
          <a:xfrm>
            <a:off x="3276600" y="4868863"/>
            <a:ext cx="38877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400" b="1">
                <a:cs typeface="Arial" pitchFamily="34" charset="0"/>
              </a:rPr>
              <a:t>Gain = 0.93</a:t>
            </a:r>
            <a:r>
              <a:rPr lang="en-GB" sz="2400" b="1" u="sng">
                <a:cs typeface="Arial" pitchFamily="34" charset="0"/>
              </a:rPr>
              <a:t>+</a:t>
            </a:r>
            <a:r>
              <a:rPr lang="en-GB" sz="2400" b="1">
                <a:cs typeface="Arial" pitchFamily="34" charset="0"/>
              </a:rPr>
              <a:t>0.30 t ha</a:t>
            </a:r>
            <a:r>
              <a:rPr lang="en-GB" sz="2400" b="1" baseline="30000">
                <a:cs typeface="Arial" pitchFamily="34" charset="0"/>
              </a:rPr>
              <a:t>-1</a:t>
            </a:r>
            <a:r>
              <a:rPr lang="en-GB" sz="2400" b="1">
                <a:cs typeface="Arial" pitchFamily="34" charset="0"/>
              </a:rPr>
              <a:t> a</a:t>
            </a:r>
            <a:r>
              <a:rPr lang="en-GB" sz="2400" b="1" baseline="30000">
                <a:cs typeface="Arial" pitchFamily="34" charset="0"/>
              </a:rPr>
              <a:t>-1</a:t>
            </a:r>
          </a:p>
          <a:p>
            <a:pPr algn="r" eaLnBrk="1" hangingPunct="1">
              <a:spcBef>
                <a:spcPct val="50000"/>
              </a:spcBef>
            </a:pPr>
            <a:r>
              <a:rPr lang="en-GB" sz="2400" b="1" baseline="30000">
                <a:cs typeface="Arial" pitchFamily="34" charset="0"/>
              </a:rPr>
              <a:t>RAINFOR,</a:t>
            </a:r>
            <a:r>
              <a:rPr lang="en-GB" sz="2400" b="1">
                <a:cs typeface="Arial" pitchFamily="34" charset="0"/>
              </a:rPr>
              <a:t> </a:t>
            </a:r>
            <a:r>
              <a:rPr lang="en-GB" sz="2400" b="1" baseline="30000">
                <a:cs typeface="Arial" pitchFamily="34" charset="0"/>
              </a:rPr>
              <a:t>unpublished data</a:t>
            </a:r>
            <a:endParaRPr lang="en-US" sz="2400" b="1" baseline="30000">
              <a:cs typeface="Arial" pitchFamily="34" charset="0"/>
            </a:endParaRPr>
          </a:p>
        </p:txBody>
      </p:sp>
      <p:sp>
        <p:nvSpPr>
          <p:cNvPr id="39944" name="Text Box 8"/>
          <p:cNvSpPr txBox="1">
            <a:spLocks noChangeArrowheads="1"/>
          </p:cNvSpPr>
          <p:nvPr/>
        </p:nvSpPr>
        <p:spPr bwMode="auto">
          <a:xfrm>
            <a:off x="5219700" y="573405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cs typeface="Arial" pitchFamily="34" charset="0"/>
            </a:endParaRPr>
          </a:p>
        </p:txBody>
      </p:sp>
    </p:spTree>
    <p:extLst>
      <p:ext uri="{BB962C8B-B14F-4D97-AF65-F5344CB8AC3E}">
        <p14:creationId xmlns:p14="http://schemas.microsoft.com/office/powerpoint/2010/main" val="423808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152400"/>
            <a:ext cx="39576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124200"/>
            <a:ext cx="461962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6"/>
          <p:cNvSpPr>
            <a:spLocks noChangeArrowheads="1"/>
          </p:cNvSpPr>
          <p:nvPr/>
        </p:nvSpPr>
        <p:spPr bwMode="auto">
          <a:xfrm>
            <a:off x="152400" y="25146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914305" fontAlgn="auto">
              <a:spcBef>
                <a:spcPts val="0"/>
              </a:spcBef>
              <a:spcAft>
                <a:spcPts val="0"/>
              </a:spcAft>
            </a:pPr>
            <a:r>
              <a:rPr lang="en-US" sz="1800">
                <a:solidFill>
                  <a:prstClr val="black"/>
                </a:solidFill>
                <a:latin typeface="Calibri"/>
                <a:cs typeface="+mn-cs"/>
              </a:rPr>
              <a:t>Annual aboveground biomass change during the 2005 interval.</a:t>
            </a:r>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1238" y="3962400"/>
            <a:ext cx="133191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a:off x="7696200" y="3581400"/>
            <a:ext cx="484632" cy="97840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defTabSz="914305" fontAlgn="auto">
              <a:spcBef>
                <a:spcPts val="0"/>
              </a:spcBef>
              <a:spcAft>
                <a:spcPts val="0"/>
              </a:spcAft>
              <a:defRPr/>
            </a:pPr>
            <a:endParaRPr lang="pt-BR" sz="1800">
              <a:solidFill>
                <a:prstClr val="white"/>
              </a:solidFill>
            </a:endParaRPr>
          </a:p>
        </p:txBody>
      </p:sp>
      <p:sp>
        <p:nvSpPr>
          <p:cNvPr id="24585" name="TextBox 9"/>
          <p:cNvSpPr txBox="1">
            <a:spLocks noChangeArrowheads="1"/>
          </p:cNvSpPr>
          <p:nvPr/>
        </p:nvSpPr>
        <p:spPr bwMode="auto">
          <a:xfrm>
            <a:off x="6477000" y="4572000"/>
            <a:ext cx="228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305" eaLnBrk="1" fontAlgn="auto" hangingPunct="1">
              <a:spcBef>
                <a:spcPts val="0"/>
              </a:spcBef>
              <a:spcAft>
                <a:spcPts val="0"/>
              </a:spcAft>
            </a:pPr>
            <a:r>
              <a:rPr lang="en-US" sz="2000" b="1">
                <a:solidFill>
                  <a:prstClr val="black"/>
                </a:solidFill>
              </a:rPr>
              <a:t>Effect of the 2005 drought in the carbon balance in Amazonia</a:t>
            </a:r>
          </a:p>
        </p:txBody>
      </p:sp>
      <p:sp>
        <p:nvSpPr>
          <p:cNvPr id="11" name="Text Box 4"/>
          <p:cNvSpPr txBox="1">
            <a:spLocks noChangeArrowheads="1"/>
          </p:cNvSpPr>
          <p:nvPr/>
        </p:nvSpPr>
        <p:spPr bwMode="auto">
          <a:xfrm>
            <a:off x="6324600" y="6324600"/>
            <a:ext cx="2514600" cy="307975"/>
          </a:xfrm>
          <a:prstGeom prst="rect">
            <a:avLst/>
          </a:prstGeom>
          <a:noFill/>
          <a:ln w="9525">
            <a:noFill/>
            <a:miter lim="800000"/>
            <a:headEnd/>
            <a:tailEnd/>
          </a:ln>
          <a:effectLst/>
        </p:spPr>
        <p:txBody>
          <a:bodyPr>
            <a:spAutoFit/>
          </a:bodyPr>
          <a:lstStyle/>
          <a:p>
            <a:pPr algn="r" defTabSz="914305" fontAlgn="auto">
              <a:spcBef>
                <a:spcPct val="50000"/>
              </a:spcBef>
              <a:spcAft>
                <a:spcPts val="0"/>
              </a:spcAft>
              <a:defRPr/>
            </a:pPr>
            <a:r>
              <a:rPr lang="en-GB" dirty="0">
                <a:solidFill>
                  <a:prstClr val="black"/>
                </a:solidFill>
                <a:latin typeface="Calibri"/>
                <a:cs typeface="+mn-cs"/>
              </a:rPr>
              <a:t>Phillips et al. 2009 </a:t>
            </a:r>
            <a:r>
              <a:rPr lang="en-GB" i="1" dirty="0">
                <a:solidFill>
                  <a:prstClr val="black"/>
                </a:solidFill>
                <a:latin typeface="Calibri"/>
                <a:cs typeface="+mn-cs"/>
              </a:rPr>
              <a:t>Science</a:t>
            </a:r>
            <a:endParaRPr lang="en-GB" dirty="0">
              <a:solidFill>
                <a:prstClr val="black"/>
              </a:solidFill>
              <a:latin typeface="Calibri"/>
              <a:cs typeface="+mn-cs"/>
            </a:endParaRPr>
          </a:p>
        </p:txBody>
      </p:sp>
      <p:sp>
        <p:nvSpPr>
          <p:cNvPr id="12" name="TextBox 11"/>
          <p:cNvSpPr txBox="1"/>
          <p:nvPr/>
        </p:nvSpPr>
        <p:spPr>
          <a:xfrm>
            <a:off x="152400" y="436418"/>
            <a:ext cx="4821382" cy="1077218"/>
          </a:xfrm>
          <a:prstGeom prst="rect">
            <a:avLst/>
          </a:prstGeom>
          <a:noFill/>
        </p:spPr>
        <p:txBody>
          <a:bodyPr wrap="square">
            <a:spAutoFit/>
          </a:bodyPr>
          <a:lstStyle/>
          <a:p>
            <a:pPr algn="l" defTabSz="914305" fontAlgn="auto">
              <a:spcBef>
                <a:spcPts val="0"/>
              </a:spcBef>
              <a:spcAft>
                <a:spcPts val="0"/>
              </a:spcAft>
              <a:defRPr/>
            </a:pPr>
            <a:r>
              <a:rPr lang="pt-BR" sz="3200" b="1" dirty="0" smtClean="0">
                <a:solidFill>
                  <a:prstClr val="black"/>
                </a:solidFill>
                <a:effectLst>
                  <a:outerShdw blurRad="38100" dist="38100" dir="2700000" algn="tl">
                    <a:srgbClr val="000000">
                      <a:alpha val="43137"/>
                    </a:srgbClr>
                  </a:outerShdw>
                </a:effectLst>
                <a:latin typeface="Calibri"/>
                <a:cs typeface="+mn-cs"/>
              </a:rPr>
              <a:t>Sensibilidade da Floresta Amazônica à secas</a:t>
            </a:r>
            <a:endParaRPr lang="pt-BR" sz="3200" b="1" dirty="0">
              <a:solidFill>
                <a:prstClr val="black"/>
              </a:solidFill>
              <a:effectLst>
                <a:outerShdw blurRad="38100" dist="38100" dir="2700000" algn="tl">
                  <a:srgbClr val="000000">
                    <a:alpha val="43137"/>
                  </a:srgbClr>
                </a:outerShdw>
              </a:effectLst>
              <a:latin typeface="Calibri"/>
              <a:cs typeface="+mn-cs"/>
            </a:endParaRPr>
          </a:p>
        </p:txBody>
      </p:sp>
    </p:spTree>
    <p:extLst>
      <p:ext uri="{BB962C8B-B14F-4D97-AF65-F5344CB8AC3E}">
        <p14:creationId xmlns:p14="http://schemas.microsoft.com/office/powerpoint/2010/main" val="152985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815975"/>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4" name="Object 3"/>
          <p:cNvGraphicFramePr>
            <a:graphicFrameLocks noChangeAspect="1"/>
          </p:cNvGraphicFramePr>
          <p:nvPr/>
        </p:nvGraphicFramePr>
        <p:xfrm>
          <a:off x="500063" y="1100138"/>
          <a:ext cx="7996237" cy="5794375"/>
        </p:xfrm>
        <a:graphic>
          <a:graphicData uri="http://schemas.openxmlformats.org/presentationml/2006/ole">
            <mc:AlternateContent xmlns:mc="http://schemas.openxmlformats.org/markup-compatibility/2006">
              <mc:Choice xmlns:v="urn:schemas-microsoft-com:vml" Requires="v">
                <p:oleObj spid="_x0000_s1068" name="Graph" r:id="rId4" imgW="4024800" imgH="3281760" progId="">
                  <p:embed/>
                </p:oleObj>
              </mc:Choice>
              <mc:Fallback>
                <p:oleObj name="Graph" r:id="rId4" imgW="4024800" imgH="3281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644" b="5644"/>
                      <a:stretch>
                        <a:fillRect/>
                      </a:stretch>
                    </p:blipFill>
                    <p:spPr bwMode="auto">
                      <a:xfrm>
                        <a:off x="500063" y="1100138"/>
                        <a:ext cx="7996237" cy="579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8" name="Text Box 4"/>
          <p:cNvSpPr txBox="1">
            <a:spLocks noChangeArrowheads="1"/>
          </p:cNvSpPr>
          <p:nvPr/>
        </p:nvSpPr>
        <p:spPr bwMode="auto">
          <a:xfrm>
            <a:off x="822593" y="315817"/>
            <a:ext cx="7924800" cy="492443"/>
          </a:xfrm>
          <a:prstGeom prst="rect">
            <a:avLst/>
          </a:prstGeom>
          <a:noFill/>
          <a:ln w="9525">
            <a:noFill/>
            <a:miter lim="800000"/>
            <a:headEnd/>
            <a:tailEnd/>
          </a:ln>
          <a:effectLst/>
        </p:spPr>
        <p:txBody>
          <a:bodyPr>
            <a:spAutoFit/>
          </a:bodyPr>
          <a:lstStyle/>
          <a:p>
            <a:pPr algn="ctr">
              <a:defRPr/>
            </a:pPr>
            <a:r>
              <a:rPr lang="pt-BR" sz="2600" b="1" smtClean="0">
                <a:effectLst>
                  <a:outerShdw blurRad="38100" dist="38100" dir="2700000" algn="tl">
                    <a:srgbClr val="C0C0C0"/>
                  </a:outerShdw>
                </a:effectLst>
                <a:latin typeface="Arial" charset="0"/>
              </a:rPr>
              <a:t>Fortes efeitos dos aerossóis na fotossíntese </a:t>
            </a:r>
            <a:endParaRPr lang="pt-BR" sz="2600" b="1">
              <a:effectLst>
                <a:outerShdw blurRad="38100" dist="38100" dir="2700000" algn="tl">
                  <a:srgbClr val="C0C0C0"/>
                </a:outerShdw>
              </a:effectLst>
              <a:latin typeface="Arial" charset="0"/>
            </a:endParaRPr>
          </a:p>
        </p:txBody>
      </p:sp>
      <p:pic>
        <p:nvPicPr>
          <p:cNvPr id="3077" name="Picture 5" descr="lba pequeno trasnparente"/>
          <p:cNvPicPr>
            <a:picLocks noChangeAspect="1" noChangeArrowheads="1"/>
          </p:cNvPicPr>
          <p:nvPr/>
        </p:nvPicPr>
        <p:blipFill>
          <a:blip r:embed="rId6"/>
          <a:srcRect/>
          <a:stretch>
            <a:fillRect/>
          </a:stretch>
        </p:blipFill>
        <p:spPr bwMode="auto">
          <a:xfrm>
            <a:off x="152400" y="228600"/>
            <a:ext cx="990600" cy="582613"/>
          </a:xfrm>
          <a:prstGeom prst="rect">
            <a:avLst/>
          </a:prstGeom>
          <a:noFill/>
          <a:ln w="9525">
            <a:noFill/>
            <a:miter lim="800000"/>
            <a:headEnd/>
            <a:tailEnd/>
          </a:ln>
        </p:spPr>
      </p:pic>
      <p:grpSp>
        <p:nvGrpSpPr>
          <p:cNvPr id="2" name="Group 6"/>
          <p:cNvGrpSpPr>
            <a:grpSpLocks/>
          </p:cNvGrpSpPr>
          <p:nvPr/>
        </p:nvGrpSpPr>
        <p:grpSpPr bwMode="auto">
          <a:xfrm>
            <a:off x="2819400" y="5410200"/>
            <a:ext cx="3886200" cy="304800"/>
            <a:chOff x="1776" y="3408"/>
            <a:chExt cx="2448" cy="192"/>
          </a:xfrm>
        </p:grpSpPr>
        <p:sp>
          <p:nvSpPr>
            <p:cNvPr id="3079" name="Text Box 7"/>
            <p:cNvSpPr txBox="1">
              <a:spLocks noChangeArrowheads="1"/>
            </p:cNvSpPr>
            <p:nvPr/>
          </p:nvSpPr>
          <p:spPr bwMode="auto">
            <a:xfrm>
              <a:off x="2256" y="3408"/>
              <a:ext cx="1450" cy="192"/>
            </a:xfrm>
            <a:prstGeom prst="rect">
              <a:avLst/>
            </a:prstGeom>
            <a:noFill/>
            <a:ln w="9525">
              <a:noFill/>
              <a:miter lim="800000"/>
              <a:headEnd/>
              <a:tailEnd/>
            </a:ln>
          </p:spPr>
          <p:txBody>
            <a:bodyPr wrap="none">
              <a:spAutoFit/>
            </a:bodyPr>
            <a:lstStyle/>
            <a:p>
              <a:r>
                <a:rPr lang="en-US"/>
                <a:t>Increase in aerosol loading</a:t>
              </a:r>
            </a:p>
          </p:txBody>
        </p:sp>
        <p:sp>
          <p:nvSpPr>
            <p:cNvPr id="3080" name="Line 8"/>
            <p:cNvSpPr>
              <a:spLocks noChangeShapeType="1"/>
            </p:cNvSpPr>
            <p:nvPr/>
          </p:nvSpPr>
          <p:spPr bwMode="auto">
            <a:xfrm flipH="1">
              <a:off x="3792" y="3504"/>
              <a:ext cx="432" cy="0"/>
            </a:xfrm>
            <a:prstGeom prst="line">
              <a:avLst/>
            </a:prstGeom>
            <a:noFill/>
            <a:ln w="28575">
              <a:solidFill>
                <a:schemeClr val="tx1"/>
              </a:solidFill>
              <a:round/>
              <a:headEnd/>
              <a:tailEnd type="stealth" w="lg" len="lg"/>
            </a:ln>
          </p:spPr>
          <p:txBody>
            <a:bodyPr/>
            <a:lstStyle/>
            <a:p>
              <a:endParaRPr lang="pt-BR"/>
            </a:p>
          </p:txBody>
        </p:sp>
        <p:sp>
          <p:nvSpPr>
            <p:cNvPr id="3081" name="Line 9"/>
            <p:cNvSpPr>
              <a:spLocks noChangeShapeType="1"/>
            </p:cNvSpPr>
            <p:nvPr/>
          </p:nvSpPr>
          <p:spPr bwMode="auto">
            <a:xfrm flipH="1">
              <a:off x="1776" y="3504"/>
              <a:ext cx="432" cy="0"/>
            </a:xfrm>
            <a:prstGeom prst="line">
              <a:avLst/>
            </a:prstGeom>
            <a:noFill/>
            <a:ln w="28575">
              <a:solidFill>
                <a:schemeClr val="tx1"/>
              </a:solidFill>
              <a:round/>
              <a:headEnd/>
              <a:tailEnd type="stealth" w="lg" len="lg"/>
            </a:ln>
          </p:spPr>
          <p:txBody>
            <a:bodyPr/>
            <a:lstStyle/>
            <a:p>
              <a:endParaRPr lang="pt-BR"/>
            </a:p>
          </p:txBody>
        </p:sp>
      </p:grpSp>
    </p:spTree>
    <p:extLst>
      <p:ext uri="{BB962C8B-B14F-4D97-AF65-F5344CB8AC3E}">
        <p14:creationId xmlns:p14="http://schemas.microsoft.com/office/powerpoint/2010/main" val="19710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21976" y="457200"/>
            <a:ext cx="4402424" cy="1815882"/>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Effects of aerosol particles on carbon uptake by the forest: Diffuse radiation plays a major role</a:t>
            </a:r>
          </a:p>
        </p:txBody>
      </p: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sp>
        <p:nvSpPr>
          <p:cNvPr id="2" name="TextBox 1"/>
          <p:cNvSpPr txBox="1"/>
          <p:nvPr/>
        </p:nvSpPr>
        <p:spPr>
          <a:xfrm>
            <a:off x="381000" y="2273082"/>
            <a:ext cx="2238754" cy="369332"/>
          </a:xfrm>
          <a:prstGeom prst="rect">
            <a:avLst/>
          </a:prstGeom>
          <a:noFill/>
        </p:spPr>
        <p:txBody>
          <a:bodyPr wrap="none" rtlCol="0">
            <a:spAutoFit/>
          </a:bodyPr>
          <a:lstStyle/>
          <a:p>
            <a:r>
              <a:rPr lang="en-US" i="1" dirty="0" smtClean="0"/>
              <a:t>(Glauber Cirino, 2014)</a:t>
            </a:r>
            <a:endParaRPr lang="pt-BR" i="1" dirty="0"/>
          </a:p>
        </p:txBody>
      </p:sp>
      <p:pic>
        <p:nvPicPr>
          <p:cNvPr id="19" name="Picture 18"/>
          <p:cNvPicPr/>
          <p:nvPr/>
        </p:nvPicPr>
        <p:blipFill>
          <a:blip r:embed="rId2" cstate="print">
            <a:extLst>
              <a:ext uri="{28A0092B-C50C-407E-A947-70E740481C1C}">
                <a14:useLocalDpi xmlns:a14="http://schemas.microsoft.com/office/drawing/2010/main"/>
              </a:ext>
            </a:extLst>
          </a:blip>
          <a:stretch>
            <a:fillRect/>
          </a:stretch>
        </p:blipFill>
        <p:spPr>
          <a:xfrm>
            <a:off x="287330" y="3146764"/>
            <a:ext cx="4284670" cy="3427272"/>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228600"/>
            <a:ext cx="3826058" cy="3124200"/>
          </a:xfrm>
          <a:prstGeom prst="rect">
            <a:avLst/>
          </a:prstGeom>
          <a:ln>
            <a:noFill/>
          </a:ln>
          <a:effectLst>
            <a:outerShdw blurRad="292100" dist="139700" dir="2700000" algn="tl" rotWithShape="0">
              <a:srgbClr val="333333">
                <a:alpha val="65000"/>
              </a:srgbClr>
            </a:outerShdw>
          </a:effectLst>
        </p:spPr>
      </p:pic>
      <p:pic>
        <p:nvPicPr>
          <p:cNvPr id="17" name="Picture 16"/>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3630168"/>
            <a:ext cx="3826058" cy="300482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638799" y="3962400"/>
            <a:ext cx="952505" cy="369332"/>
          </a:xfrm>
          <a:prstGeom prst="rect">
            <a:avLst/>
          </a:prstGeom>
          <a:noFill/>
        </p:spPr>
        <p:txBody>
          <a:bodyPr wrap="none" rtlCol="0">
            <a:spAutoFit/>
          </a:bodyPr>
          <a:lstStyle/>
          <a:p>
            <a:r>
              <a:rPr lang="en-US" b="1" dirty="0" smtClean="0"/>
              <a:t>Manaus</a:t>
            </a:r>
            <a:endParaRPr lang="en-US" b="1" dirty="0"/>
          </a:p>
        </p:txBody>
      </p:sp>
      <p:sp>
        <p:nvSpPr>
          <p:cNvPr id="9" name="TextBox 8"/>
          <p:cNvSpPr txBox="1"/>
          <p:nvPr/>
        </p:nvSpPr>
        <p:spPr>
          <a:xfrm>
            <a:off x="5615354" y="609600"/>
            <a:ext cx="1097545" cy="369332"/>
          </a:xfrm>
          <a:prstGeom prst="rect">
            <a:avLst/>
          </a:prstGeom>
          <a:noFill/>
        </p:spPr>
        <p:txBody>
          <a:bodyPr wrap="none" rtlCol="0">
            <a:spAutoFit/>
          </a:bodyPr>
          <a:lstStyle/>
          <a:p>
            <a:r>
              <a:rPr lang="en-US" b="1" dirty="0" err="1"/>
              <a:t>R</a:t>
            </a:r>
            <a:r>
              <a:rPr lang="en-US" b="1" dirty="0" err="1" smtClean="0"/>
              <a:t>ondonia</a:t>
            </a:r>
            <a:endParaRPr lang="en-US" b="1" dirty="0"/>
          </a:p>
        </p:txBody>
      </p:sp>
    </p:spTree>
    <p:extLst>
      <p:ext uri="{BB962C8B-B14F-4D97-AF65-F5344CB8AC3E}">
        <p14:creationId xmlns:p14="http://schemas.microsoft.com/office/powerpoint/2010/main" val="39797287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DSC0249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 name="TextBox 18"/>
          <p:cNvSpPr txBox="1"/>
          <p:nvPr/>
        </p:nvSpPr>
        <p:spPr>
          <a:xfrm>
            <a:off x="0" y="152400"/>
            <a:ext cx="4838701" cy="1384995"/>
          </a:xfrm>
          <a:prstGeom prst="rect">
            <a:avLst/>
          </a:prstGeom>
          <a:noFill/>
          <a:ln>
            <a:noFill/>
          </a:ln>
        </p:spPr>
        <p:txBody>
          <a:bodyPr wrap="square" rtlCol="0">
            <a:spAutoFit/>
          </a:bodyPr>
          <a:lstStyle/>
          <a:p>
            <a:pPr algn="ctr"/>
            <a:r>
              <a:rPr lang="en-US" sz="2800" dirty="0" smtClean="0">
                <a:latin typeface="Times New Roman" pitchFamily="18" charset="0"/>
                <a:cs typeface="Times New Roman" pitchFamily="18" charset="0"/>
              </a:rPr>
              <a:t>Observations </a:t>
            </a:r>
            <a:r>
              <a:rPr lang="en-US" sz="2800" dirty="0">
                <a:latin typeface="Times New Roman" pitchFamily="18" charset="0"/>
                <a:cs typeface="Times New Roman" pitchFamily="18" charset="0"/>
              </a:rPr>
              <a:t>and Modeling of the Green Ocean </a:t>
            </a:r>
            <a:r>
              <a:rPr lang="en-US" sz="2800" dirty="0" smtClean="0">
                <a:latin typeface="Times New Roman" pitchFamily="18" charset="0"/>
                <a:cs typeface="Times New Roman" pitchFamily="18" charset="0"/>
              </a:rPr>
              <a:t>Amazon</a:t>
            </a:r>
          </a:p>
          <a:p>
            <a:pPr algn="ctr"/>
            <a:r>
              <a:rPr lang="en-US" sz="2800" dirty="0" smtClean="0">
                <a:latin typeface="Times New Roman" pitchFamily="18" charset="0"/>
                <a:cs typeface="Times New Roman" pitchFamily="18" charset="0"/>
              </a:rPr>
              <a:t>GoAmazon2014 (US-DoE)</a:t>
            </a:r>
          </a:p>
        </p:txBody>
      </p:sp>
      <p:grpSp>
        <p:nvGrpSpPr>
          <p:cNvPr id="4" name="Group 3"/>
          <p:cNvGrpSpPr/>
          <p:nvPr/>
        </p:nvGrpSpPr>
        <p:grpSpPr>
          <a:xfrm>
            <a:off x="176324" y="1676400"/>
            <a:ext cx="5233876" cy="5257800"/>
            <a:chOff x="1928924" y="1447800"/>
            <a:chExt cx="5233876" cy="5257800"/>
          </a:xfrm>
        </p:grpSpPr>
        <p:sp>
          <p:nvSpPr>
            <p:cNvPr id="21" name="TextBox 20"/>
            <p:cNvSpPr txBox="1"/>
            <p:nvPr/>
          </p:nvSpPr>
          <p:spPr>
            <a:xfrm>
              <a:off x="1952847" y="1495647"/>
              <a:ext cx="5209953" cy="5209953"/>
            </a:xfrm>
            <a:prstGeom prst="rect">
              <a:avLst/>
            </a:prstGeom>
            <a:noFill/>
          </p:spPr>
          <p:txBody>
            <a:bodyPr wrap="square" rtlCol="0">
              <a:prstTxWarp prst="textCircle">
                <a:avLst>
                  <a:gd name="adj" fmla="val 30215"/>
                </a:avLst>
              </a:prstTxWarp>
              <a:spAutoFit/>
            </a:bodyPr>
            <a:lstStyle/>
            <a:p>
              <a:r>
                <a:rPr lang="en-US" sz="2400" dirty="0">
                  <a:solidFill>
                    <a:srgbClr val="00FF00"/>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    							Green </a:t>
              </a:r>
              <a:r>
                <a:rPr lang="en-US" sz="2400" dirty="0">
                  <a:solidFill>
                    <a:srgbClr val="00FF00"/>
                  </a:solidFill>
                  <a:latin typeface="Times New Roman" pitchFamily="18" charset="0"/>
                  <a:cs typeface="Times New Roman" pitchFamily="18" charset="0"/>
                </a:rPr>
                <a:t>Ocean Amazon </a:t>
              </a:r>
              <a:r>
                <a:rPr lang="en-US" sz="2400" dirty="0" smtClean="0">
                  <a:solidFill>
                    <a:srgbClr val="00FF00"/>
                  </a:solidFill>
                  <a:latin typeface="Times New Roman" pitchFamily="18" charset="0"/>
                  <a:cs typeface="Times New Roman" pitchFamily="18" charset="0"/>
                </a:rPr>
                <a:t>2014</a:t>
              </a:r>
              <a:endParaRPr lang="en-US" sz="2400" dirty="0">
                <a:solidFill>
                  <a:srgbClr val="00FF00"/>
                </a:solidFill>
                <a:latin typeface="Times New Roman" pitchFamily="18" charset="0"/>
                <a:cs typeface="Times New Roman" pitchFamily="18" charset="0"/>
              </a:endParaRPr>
            </a:p>
          </p:txBody>
        </p:sp>
        <p:sp>
          <p:nvSpPr>
            <p:cNvPr id="22" name="TextBox 21"/>
            <p:cNvSpPr txBox="1"/>
            <p:nvPr/>
          </p:nvSpPr>
          <p:spPr>
            <a:xfrm>
              <a:off x="1928924" y="1447800"/>
              <a:ext cx="5209953" cy="5209953"/>
            </a:xfrm>
            <a:prstGeom prst="rect">
              <a:avLst/>
            </a:prstGeom>
            <a:noFill/>
            <a:ln>
              <a:noFill/>
            </a:ln>
          </p:spPr>
          <p:txBody>
            <a:bodyPr wrap="square" rtlCol="0">
              <a:prstTxWarp prst="textCircle">
                <a:avLst>
                  <a:gd name="adj" fmla="val 19338220"/>
                </a:avLst>
              </a:prstTxWarp>
              <a:spAutoFit/>
            </a:bodyPr>
            <a:lstStyle/>
            <a:p>
              <a:r>
                <a:rPr lang="en-US" sz="2400" dirty="0" smtClean="0">
                  <a:solidFill>
                    <a:schemeClr val="bg1"/>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GoAmazon2014</a:t>
              </a:r>
              <a:endParaRPr lang="en-US" sz="2400" dirty="0">
                <a:solidFill>
                  <a:srgbClr val="00FF00"/>
                </a:solidFill>
                <a:latin typeface="Times New Roman" pitchFamily="18" charset="0"/>
                <a:cs typeface="Times New Roman" pitchFamily="18" charset="0"/>
              </a:endParaRPr>
            </a:p>
          </p:txBody>
        </p:sp>
        <p:sp>
          <p:nvSpPr>
            <p:cNvPr id="5" name="TextBox 4"/>
            <p:cNvSpPr txBox="1"/>
            <p:nvPr/>
          </p:nvSpPr>
          <p:spPr>
            <a:xfrm>
              <a:off x="2476501" y="2024616"/>
              <a:ext cx="4114800" cy="4114800"/>
            </a:xfrm>
            <a:prstGeom prst="rect">
              <a:avLst/>
            </a:prstGeom>
            <a:noFill/>
          </p:spPr>
          <p:txBody>
            <a:bodyPr wrap="square" rtlCol="0">
              <a:prstTxWarp prst="textCircle">
                <a:avLst>
                  <a:gd name="adj" fmla="val 10845807"/>
                </a:avLst>
              </a:prstTxWarp>
              <a:spAutoFit/>
            </a:bodyPr>
            <a:lstStyle/>
            <a:p>
              <a:r>
                <a:rPr lang="en-US" sz="2800" dirty="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  Carbon Cycle		Cloud Life Cycle			    Aerosol Life Cycle</a:t>
              </a:r>
              <a:endParaRPr lang="en-US" sz="2800" dirty="0">
                <a:solidFill>
                  <a:schemeClr val="bg1"/>
                </a:solidFill>
                <a:latin typeface="Times New Roman" pitchFamily="18" charset="0"/>
                <a:cs typeface="Times New Roman" pitchFamily="18" charset="0"/>
              </a:endParaRPr>
            </a:p>
          </p:txBody>
        </p:sp>
        <p:sp>
          <p:nvSpPr>
            <p:cNvPr id="6" name="Oval 5"/>
            <p:cNvSpPr/>
            <p:nvPr/>
          </p:nvSpPr>
          <p:spPr>
            <a:xfrm>
              <a:off x="2133601" y="1681716"/>
              <a:ext cx="4800600" cy="480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2743200" y="3481852"/>
              <a:ext cx="3495152" cy="1200329"/>
            </a:xfrm>
            <a:prstGeom prst="rect">
              <a:avLst/>
            </a:prstGeom>
            <a:noFill/>
          </p:spPr>
          <p:txBody>
            <a:bodyPr wrap="square" rtlCol="0">
              <a:spAutoFit/>
            </a:bodyPr>
            <a:lstStyle/>
            <a:p>
              <a:pPr algn="ctr"/>
              <a:r>
                <a:rPr lang="en-US" sz="2400" dirty="0">
                  <a:solidFill>
                    <a:schemeClr val="bg1"/>
                  </a:solidFill>
                  <a:latin typeface="Times New Roman" pitchFamily="18" charset="0"/>
                  <a:cs typeface="Times New Roman" pitchFamily="18" charset="0"/>
                </a:rPr>
                <a:t>Climate</a:t>
              </a:r>
            </a:p>
            <a:p>
              <a:pPr algn="ctr"/>
              <a:r>
                <a:rPr lang="en-US" sz="2400" dirty="0" smtClean="0">
                  <a:solidFill>
                    <a:schemeClr val="bg1"/>
                  </a:solidFill>
                  <a:latin typeface="Times New Roman" pitchFamily="18" charset="0"/>
                  <a:cs typeface="Times New Roman" pitchFamily="18" charset="0"/>
                </a:rPr>
                <a:t>Ecosystems</a:t>
              </a:r>
            </a:p>
            <a:p>
              <a:pPr algn="ctr"/>
              <a:r>
                <a:rPr lang="en-US" sz="2400" dirty="0" smtClean="0">
                  <a:solidFill>
                    <a:schemeClr val="bg1"/>
                  </a:solidFill>
                  <a:latin typeface="Times New Roman" pitchFamily="18" charset="0"/>
                  <a:cs typeface="Times New Roman" pitchFamily="18" charset="0"/>
                </a:rPr>
                <a:t>Atmospheric Composition</a:t>
              </a:r>
            </a:p>
          </p:txBody>
        </p:sp>
        <p:cxnSp>
          <p:nvCxnSpPr>
            <p:cNvPr id="10" name="Curved Connector 9"/>
            <p:cNvCxnSpPr/>
            <p:nvPr/>
          </p:nvCxnSpPr>
          <p:spPr>
            <a:xfrm rot="16200000" flipH="1">
              <a:off x="3657601" y="2596116"/>
              <a:ext cx="838200" cy="685800"/>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flipV="1">
              <a:off x="5562601" y="3510517"/>
              <a:ext cx="685800" cy="562064"/>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flipH="1" flipV="1">
              <a:off x="3498999" y="4812119"/>
              <a:ext cx="762000" cy="749595"/>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4419601" y="3048000"/>
              <a:ext cx="1371599" cy="685800"/>
            </a:xfrm>
            <a:prstGeom prst="curvedConnector3">
              <a:avLst/>
            </a:prstGeom>
            <a:ln w="254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5400000">
              <a:off x="2737403" y="3053797"/>
              <a:ext cx="1306995" cy="1143000"/>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V="1">
              <a:off x="2634698" y="4463497"/>
              <a:ext cx="1055210" cy="68580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750505" y="4107340"/>
              <a:ext cx="632786" cy="342907"/>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flipV="1">
              <a:off x="4191000" y="4953000"/>
              <a:ext cx="1524000" cy="23391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V="1">
              <a:off x="5715004" y="4595187"/>
              <a:ext cx="533398" cy="357810"/>
            </a:xfrm>
            <a:prstGeom prst="curvedConnector3">
              <a:avLst>
                <a:gd name="adj1" fmla="val 4788"/>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20" name="Picture 2" descr="Chuva e Cabocl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8578" y="0"/>
            <a:ext cx="399542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673" y="1103290"/>
            <a:ext cx="8541948" cy="4323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152400"/>
            <a:ext cx="8458200"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rPr>
              <a:t>C</a:t>
            </a:r>
            <a:r>
              <a:rPr lang="en-US" sz="4400" b="1" dirty="0" smtClean="0">
                <a:effectLst>
                  <a:outerShdw blurRad="38100" dist="38100" dir="2700000" algn="tl">
                    <a:srgbClr val="000000">
                      <a:alpha val="43137"/>
                    </a:srgbClr>
                  </a:outerShdw>
                </a:effectLst>
              </a:rPr>
              <a:t>hiral </a:t>
            </a:r>
            <a:r>
              <a:rPr lang="en-US" sz="4400" b="1" dirty="0">
                <a:effectLst>
                  <a:outerShdw blurRad="38100" dist="38100" dir="2700000" algn="tl">
                    <a:srgbClr val="000000">
                      <a:alpha val="43137"/>
                    </a:srgbClr>
                  </a:outerShdw>
                </a:effectLst>
              </a:rPr>
              <a:t>analysis of </a:t>
            </a:r>
            <a:r>
              <a:rPr lang="en-US" sz="4400" b="1" dirty="0" smtClean="0">
                <a:effectLst>
                  <a:outerShdw blurRad="38100" dist="38100" dir="2700000" algn="tl">
                    <a:srgbClr val="000000">
                      <a:alpha val="43137"/>
                    </a:srgbClr>
                  </a:outerShdw>
                </a:effectLst>
              </a:rPr>
              <a:t>2- </a:t>
            </a:r>
            <a:r>
              <a:rPr lang="en-US" sz="4400" b="1" dirty="0" err="1" smtClean="0">
                <a:effectLst>
                  <a:outerShdw blurRad="38100" dist="38100" dir="2700000" algn="tl">
                    <a:srgbClr val="000000">
                      <a:alpha val="43137"/>
                    </a:srgbClr>
                  </a:outerShdw>
                </a:effectLst>
              </a:rPr>
              <a:t>methyltetraols</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6615064" y="1113478"/>
            <a:ext cx="2127249" cy="369332"/>
          </a:xfrm>
          <a:prstGeom prst="rect">
            <a:avLst/>
          </a:prstGeom>
          <a:noFill/>
        </p:spPr>
        <p:txBody>
          <a:bodyPr wrap="none" rtlCol="0">
            <a:spAutoFit/>
          </a:bodyPr>
          <a:lstStyle/>
          <a:p>
            <a:r>
              <a:rPr lang="en-US" i="1" dirty="0" smtClean="0"/>
              <a:t>Gonzales et al., 2014</a:t>
            </a:r>
            <a:endParaRPr lang="en-US" i="1" dirty="0"/>
          </a:p>
        </p:txBody>
      </p:sp>
      <p:sp>
        <p:nvSpPr>
          <p:cNvPr id="6" name="TextBox 5"/>
          <p:cNvSpPr txBox="1"/>
          <p:nvPr/>
        </p:nvSpPr>
        <p:spPr>
          <a:xfrm>
            <a:off x="216248" y="5754469"/>
            <a:ext cx="8699152" cy="830997"/>
          </a:xfrm>
          <a:prstGeom prst="rect">
            <a:avLst/>
          </a:prstGeom>
          <a:noFill/>
        </p:spPr>
        <p:txBody>
          <a:bodyPr wrap="square" rtlCol="0">
            <a:spAutoFit/>
          </a:bodyPr>
          <a:lstStyle/>
          <a:p>
            <a:pPr algn="ctr"/>
            <a:r>
              <a:rPr lang="en-US" sz="2400" b="1" dirty="0" smtClean="0"/>
              <a:t>Chiral and isomeric analysis can be used to distinguish between atmospheric chemistry process or primary biological origin</a:t>
            </a:r>
            <a:endParaRPr lang="en-US" sz="2400" b="1" dirty="0"/>
          </a:p>
        </p:txBody>
      </p:sp>
    </p:spTree>
    <p:extLst>
      <p:ext uri="{BB962C8B-B14F-4D97-AF65-F5344CB8AC3E}">
        <p14:creationId xmlns:p14="http://schemas.microsoft.com/office/powerpoint/2010/main" val="10473666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1509" t="19680" r="6379" b="5972"/>
          <a:stretch/>
        </p:blipFill>
        <p:spPr bwMode="auto">
          <a:xfrm>
            <a:off x="838200" y="661569"/>
            <a:ext cx="7182110" cy="5053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15240"/>
            <a:ext cx="8686800"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GoAmazon </a:t>
            </a:r>
            <a:r>
              <a:rPr lang="pt-BR" sz="3600" b="1" dirty="0" err="1" smtClean="0">
                <a:effectLst>
                  <a:outerShdw blurRad="38100" dist="38100" dir="2700000" algn="tl">
                    <a:srgbClr val="000000">
                      <a:alpha val="43137"/>
                    </a:srgbClr>
                  </a:outerShdw>
                </a:effectLst>
              </a:rPr>
              <a:t>Experiment</a:t>
            </a:r>
            <a:r>
              <a:rPr lang="pt-BR" sz="3600" b="1" dirty="0" smtClean="0">
                <a:effectLst>
                  <a:outerShdw blurRad="38100" dist="38100" dir="2700000" algn="tl">
                    <a:srgbClr val="000000">
                      <a:alpha val="43137"/>
                    </a:srgbClr>
                  </a:outerShdw>
                </a:effectLst>
              </a:rPr>
              <a:t> 2014-2015</a:t>
            </a:r>
            <a:endParaRPr lang="pt-BR" sz="3600" b="1" dirty="0">
              <a:effectLst>
                <a:outerShdw blurRad="38100" dist="38100" dir="2700000" algn="tl">
                  <a:srgbClr val="000000">
                    <a:alpha val="43137"/>
                  </a:srgbClr>
                </a:outerShdw>
              </a:effectLst>
            </a:endParaRPr>
          </a:p>
        </p:txBody>
      </p:sp>
      <p:sp>
        <p:nvSpPr>
          <p:cNvPr id="3" name="TextBox 2"/>
          <p:cNvSpPr txBox="1"/>
          <p:nvPr/>
        </p:nvSpPr>
        <p:spPr>
          <a:xfrm>
            <a:off x="228600" y="5786808"/>
            <a:ext cx="8610600" cy="830997"/>
          </a:xfrm>
          <a:prstGeom prst="rect">
            <a:avLst/>
          </a:prstGeom>
          <a:noFill/>
        </p:spPr>
        <p:txBody>
          <a:bodyPr wrap="square" rtlCol="0">
            <a:spAutoFit/>
          </a:bodyPr>
          <a:lstStyle/>
          <a:p>
            <a:pPr algn="ctr"/>
            <a:r>
              <a:rPr lang="en-US" sz="2400" b="1" dirty="0" smtClean="0"/>
              <a:t>Interactions of the urban plume of Manaus with the forest producing secondary organic aerosols, ozone and others</a:t>
            </a:r>
            <a:endParaRPr lang="en-US" sz="2400" b="1" dirty="0"/>
          </a:p>
        </p:txBody>
      </p:sp>
    </p:spTree>
    <p:extLst>
      <p:ext uri="{BB962C8B-B14F-4D97-AF65-F5344CB8AC3E}">
        <p14:creationId xmlns:p14="http://schemas.microsoft.com/office/powerpoint/2010/main" val="31734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0" y="10438"/>
            <a:ext cx="7604975" cy="6858000"/>
          </a:xfrm>
          <a:prstGeom prst="rect">
            <a:avLst/>
          </a:prstGeom>
        </p:spPr>
      </p:pic>
      <p:sp>
        <p:nvSpPr>
          <p:cNvPr id="3" name="TextBox 2"/>
          <p:cNvSpPr txBox="1"/>
          <p:nvPr/>
        </p:nvSpPr>
        <p:spPr>
          <a:xfrm>
            <a:off x="5468654" y="2776231"/>
            <a:ext cx="98719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T0-ATTO</a:t>
            </a:r>
            <a:endParaRPr lang="en-US"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4168781" y="3777734"/>
            <a:ext cx="14466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T0-EMBRAPA</a:t>
            </a:r>
            <a:endParaRPr lang="en-US"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2971800" y="3285622"/>
            <a:ext cx="819455"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T0-ZF2</a:t>
            </a:r>
            <a:endParaRPr lang="en-US"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114297" y="5430518"/>
            <a:ext cx="1044581"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T2 - </a:t>
            </a:r>
            <a:r>
              <a:rPr lang="en-US" b="1" dirty="0" err="1" smtClean="0">
                <a:solidFill>
                  <a:schemeClr val="bg1"/>
                </a:solidFill>
                <a:effectLst>
                  <a:outerShdw blurRad="38100" dist="38100" dir="2700000" algn="tl">
                    <a:srgbClr val="000000">
                      <a:alpha val="43137"/>
                    </a:srgbClr>
                  </a:outerShdw>
                </a:effectLst>
              </a:rPr>
              <a:t>Tiwa</a:t>
            </a:r>
            <a:endParaRPr lang="en-US" b="1" dirty="0">
              <a:solidFill>
                <a:schemeClr val="bg1"/>
              </a:solidFill>
              <a:effectLst>
                <a:outerShdw blurRad="38100" dist="38100" dir="2700000" algn="tl">
                  <a:srgbClr val="000000">
                    <a:alpha val="43137"/>
                  </a:srgbClr>
                </a:outerShdw>
              </a:effectLst>
            </a:endParaRPr>
          </a:p>
        </p:txBody>
      </p:sp>
      <p:sp>
        <p:nvSpPr>
          <p:cNvPr id="7" name="5-Point Star 6"/>
          <p:cNvSpPr/>
          <p:nvPr/>
        </p:nvSpPr>
        <p:spPr>
          <a:xfrm>
            <a:off x="5582968" y="3070106"/>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564487" y="3975504"/>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114297" y="3753260"/>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3407987" y="5061186"/>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066800" y="5406044"/>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1447" y="5027804"/>
            <a:ext cx="180555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T3 - </a:t>
            </a:r>
            <a:r>
              <a:rPr lang="en-US" b="1" dirty="0" err="1" smtClean="0">
                <a:solidFill>
                  <a:schemeClr val="bg1"/>
                </a:solidFill>
                <a:effectLst>
                  <a:outerShdw blurRad="38100" dist="38100" dir="2700000" algn="tl">
                    <a:srgbClr val="000000">
                      <a:alpha val="43137"/>
                    </a:srgbClr>
                  </a:outerShdw>
                </a:effectLst>
              </a:rPr>
              <a:t>Manacapuru</a:t>
            </a:r>
            <a:endParaRPr lang="en-US"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46067" y="304800"/>
            <a:ext cx="1841466" cy="1107996"/>
          </a:xfrm>
          <a:prstGeom prst="rect">
            <a:avLst/>
          </a:prstGeom>
          <a:noFill/>
        </p:spPr>
        <p:txBody>
          <a:bodyPr wrap="none" rtlCol="0">
            <a:spAutoFit/>
          </a:bodyPr>
          <a:lstStyle/>
          <a:p>
            <a:r>
              <a:rPr lang="en-US" sz="6600" b="1" dirty="0" smtClean="0">
                <a:effectLst>
                  <a:outerShdw blurRad="38100" dist="38100" dir="2700000" algn="tl">
                    <a:srgbClr val="000000">
                      <a:alpha val="43137"/>
                    </a:srgbClr>
                  </a:outerShdw>
                </a:effectLst>
              </a:rPr>
              <a:t>Sites</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07118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009" y="0"/>
            <a:ext cx="7817982" cy="6858000"/>
          </a:xfrm>
          <a:prstGeom prst="rect">
            <a:avLst/>
          </a:prstGeom>
        </p:spPr>
      </p:pic>
      <p:sp>
        <p:nvSpPr>
          <p:cNvPr id="3" name="TextBox 2"/>
          <p:cNvSpPr txBox="1"/>
          <p:nvPr/>
        </p:nvSpPr>
        <p:spPr>
          <a:xfrm>
            <a:off x="266700" y="446989"/>
            <a:ext cx="8610600"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GoAmazon T3 site: 15 containers and growing</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69548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641196" y="685800"/>
            <a:ext cx="7627434" cy="5838853"/>
          </a:xfrm>
          <a:prstGeom prst="rect">
            <a:avLst/>
          </a:prstGeom>
          <a:ln>
            <a:noFill/>
          </a:ln>
          <a:effectLst>
            <a:outerShdw blurRad="292100" dist="139700" dir="2700000" algn="tl" rotWithShape="0">
              <a:srgbClr val="333333">
                <a:alpha val="65000"/>
              </a:srgbClr>
            </a:outerShdw>
          </a:effectLst>
        </p:spPr>
      </p:pic>
      <p:sp>
        <p:nvSpPr>
          <p:cNvPr id="109575" name="Text Box 7"/>
          <p:cNvSpPr txBox="1">
            <a:spLocks noChangeArrowheads="1"/>
          </p:cNvSpPr>
          <p:nvPr/>
        </p:nvSpPr>
        <p:spPr bwMode="auto">
          <a:xfrm>
            <a:off x="5179111" y="6021850"/>
            <a:ext cx="3054350" cy="366712"/>
          </a:xfrm>
          <a:prstGeom prst="rect">
            <a:avLst/>
          </a:prstGeom>
          <a:noFill/>
          <a:ln w="9525">
            <a:noFill/>
            <a:miter lim="800000"/>
            <a:headEnd/>
            <a:tailEnd/>
          </a:ln>
          <a:effectLst/>
        </p:spPr>
        <p:txBody>
          <a:bodyPr wrap="none">
            <a:spAutoFit/>
          </a:bodyPr>
          <a:lstStyle/>
          <a:p>
            <a:r>
              <a:rPr lang="en-US" dirty="0" err="1"/>
              <a:t>Nepstad</a:t>
            </a:r>
            <a:r>
              <a:rPr lang="en-US" dirty="0"/>
              <a:t> et al., PTRSB 2008</a:t>
            </a:r>
          </a:p>
        </p:txBody>
      </p:sp>
      <p:sp>
        <p:nvSpPr>
          <p:cNvPr id="109573" name="Rectangle 5"/>
          <p:cNvSpPr>
            <a:spLocks noGrp="1" noChangeArrowheads="1"/>
          </p:cNvSpPr>
          <p:nvPr>
            <p:ph type="title"/>
          </p:nvPr>
        </p:nvSpPr>
        <p:spPr>
          <a:xfrm>
            <a:off x="152399" y="46488"/>
            <a:ext cx="8474927" cy="635620"/>
          </a:xfrm>
        </p:spPr>
        <p:txBody>
          <a:bodyPr>
            <a:noAutofit/>
          </a:bodyPr>
          <a:lstStyle/>
          <a:p>
            <a:r>
              <a:rPr lang="en-US" sz="4000" b="1" dirty="0" smtClean="0">
                <a:effectLst>
                  <a:outerShdw blurRad="38100" dist="38100" dir="2700000" algn="tl">
                    <a:srgbClr val="000000">
                      <a:alpha val="43137"/>
                    </a:srgbClr>
                  </a:outerShdw>
                </a:effectLst>
              </a:rPr>
              <a:t>Amazonia in 20 years from now?</a:t>
            </a:r>
            <a:endParaRPr lang="en-US" sz="4000" b="1" dirty="0">
              <a:effectLst>
                <a:outerShdw blurRad="38100" dist="38100" dir="2700000" algn="tl">
                  <a:srgbClr val="000000">
                    <a:alpha val="43137"/>
                  </a:srgbClr>
                </a:outerShdw>
              </a:effectLst>
            </a:endParaRPr>
          </a:p>
        </p:txBody>
      </p:sp>
      <p:pic>
        <p:nvPicPr>
          <p:cNvPr id="6" name="Picture 6" descr="lba pequeno transparente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399" y="152400"/>
            <a:ext cx="691521" cy="423797"/>
          </a:xfrm>
          <a:prstGeom prst="rect">
            <a:avLst/>
          </a:prstGeom>
          <a:noFill/>
        </p:spPr>
      </p:pic>
    </p:spTree>
    <p:extLst>
      <p:ext uri="{BB962C8B-B14F-4D97-AF65-F5344CB8AC3E}">
        <p14:creationId xmlns:p14="http://schemas.microsoft.com/office/powerpoint/2010/main" val="368590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to1"/>
          <p:cNvPicPr>
            <a:picLocks noChangeAspect="1" noChangeArrowheads="1"/>
          </p:cNvPicPr>
          <p:nvPr/>
        </p:nvPicPr>
        <p:blipFill>
          <a:blip r:embed="rId2" cstate="print"/>
          <a:srcRect/>
          <a:stretch>
            <a:fillRect/>
          </a:stretch>
        </p:blipFill>
        <p:spPr bwMode="auto">
          <a:xfrm>
            <a:off x="0" y="1"/>
            <a:ext cx="9117013" cy="6886556"/>
          </a:xfrm>
          <a:prstGeom prst="rect">
            <a:avLst/>
          </a:prstGeom>
          <a:noFill/>
          <a:ln w="9525">
            <a:noFill/>
            <a:miter lim="800000"/>
            <a:headEnd/>
            <a:tailEnd/>
          </a:ln>
        </p:spPr>
      </p:pic>
      <p:grpSp>
        <p:nvGrpSpPr>
          <p:cNvPr id="2" name="Group 18"/>
          <p:cNvGrpSpPr>
            <a:grpSpLocks/>
          </p:cNvGrpSpPr>
          <p:nvPr/>
        </p:nvGrpSpPr>
        <p:grpSpPr bwMode="auto">
          <a:xfrm>
            <a:off x="3276600" y="2009775"/>
            <a:ext cx="2305050" cy="1036638"/>
            <a:chOff x="648" y="1706"/>
            <a:chExt cx="1452" cy="653"/>
          </a:xfrm>
          <a:noFill/>
        </p:grpSpPr>
        <p:sp>
          <p:nvSpPr>
            <p:cNvPr id="4" name="Text Box 5"/>
            <p:cNvSpPr txBox="1">
              <a:spLocks noChangeArrowheads="1"/>
            </p:cNvSpPr>
            <p:nvPr/>
          </p:nvSpPr>
          <p:spPr bwMode="auto">
            <a:xfrm>
              <a:off x="986" y="1831"/>
              <a:ext cx="729" cy="407"/>
            </a:xfrm>
            <a:prstGeom prst="rect">
              <a:avLst/>
            </a:prstGeom>
            <a:grpFill/>
            <a:ln w="9525">
              <a:noFill/>
              <a:miter lim="800000"/>
              <a:headEnd/>
              <a:tailEnd/>
            </a:ln>
            <a:effectLst/>
          </p:spPr>
          <p:txBody>
            <a:bodyPr wrap="none">
              <a:spAutoFit/>
            </a:bodyPr>
            <a:lstStyle/>
            <a:p>
              <a:pPr defTabSz="914305" fontAlgn="auto">
                <a:spcBef>
                  <a:spcPts val="0"/>
                </a:spcBef>
                <a:spcAft>
                  <a:spcPts val="0"/>
                </a:spcAft>
                <a:defRPr/>
              </a:pPr>
              <a:r>
                <a:rPr lang="pt-BR" sz="3600" b="1" dirty="0">
                  <a:solidFill>
                    <a:srgbClr val="FFFF00"/>
                  </a:solidFill>
                  <a:latin typeface="Calibri"/>
                  <a:cs typeface="+mn-cs"/>
                </a:rPr>
                <a:t>LUCC</a:t>
              </a:r>
            </a:p>
          </p:txBody>
        </p:sp>
        <p:sp>
          <p:nvSpPr>
            <p:cNvPr id="5" name="Oval 10"/>
            <p:cNvSpPr>
              <a:spLocks noChangeArrowheads="1"/>
            </p:cNvSpPr>
            <p:nvPr/>
          </p:nvSpPr>
          <p:spPr bwMode="auto">
            <a:xfrm>
              <a:off x="648" y="1706"/>
              <a:ext cx="1452" cy="653"/>
            </a:xfrm>
            <a:prstGeom prst="ellipse">
              <a:avLst/>
            </a:prstGeom>
            <a:grpFill/>
            <a:ln w="38100">
              <a:solidFill>
                <a:srgbClr val="996633"/>
              </a:solidFill>
              <a:round/>
              <a:headEnd/>
              <a:tailEnd/>
            </a:ln>
            <a:effectLst/>
          </p:spPr>
          <p:txBody>
            <a:bodyPr wrap="none" anchor="ctr"/>
            <a:lstStyle/>
            <a:p>
              <a:pPr algn="l" defTabSz="914305" fontAlgn="auto">
                <a:spcBef>
                  <a:spcPts val="0"/>
                </a:spcBef>
                <a:spcAft>
                  <a:spcPts val="0"/>
                </a:spcAft>
                <a:defRPr/>
              </a:pPr>
              <a:endParaRPr lang="pt-BR" sz="1800">
                <a:solidFill>
                  <a:srgbClr val="FFFF00"/>
                </a:solidFill>
                <a:latin typeface="Calibri"/>
                <a:cs typeface="+mn-cs"/>
              </a:endParaRPr>
            </a:p>
          </p:txBody>
        </p:sp>
      </p:grpSp>
      <p:grpSp>
        <p:nvGrpSpPr>
          <p:cNvPr id="19461" name="Group 19"/>
          <p:cNvGrpSpPr>
            <a:grpSpLocks/>
          </p:cNvGrpSpPr>
          <p:nvPr/>
        </p:nvGrpSpPr>
        <p:grpSpPr bwMode="auto">
          <a:xfrm>
            <a:off x="34925" y="3716338"/>
            <a:ext cx="2159000" cy="936625"/>
            <a:chOff x="930" y="3067"/>
            <a:chExt cx="1360" cy="590"/>
          </a:xfrm>
        </p:grpSpPr>
        <p:sp>
          <p:nvSpPr>
            <p:cNvPr id="19483" name="Text Box 6"/>
            <p:cNvSpPr txBox="1">
              <a:spLocks noChangeArrowheads="1"/>
            </p:cNvSpPr>
            <p:nvPr/>
          </p:nvSpPr>
          <p:spPr bwMode="auto">
            <a:xfrm>
              <a:off x="1020" y="3161"/>
              <a:ext cx="1180" cy="365"/>
            </a:xfrm>
            <a:prstGeom prst="rect">
              <a:avLst/>
            </a:prstGeom>
            <a:noFill/>
            <a:ln w="9525">
              <a:noFill/>
              <a:miter lim="800000"/>
              <a:headEnd/>
              <a:tailEnd/>
            </a:ln>
          </p:spPr>
          <p:txBody>
            <a:bodyPr>
              <a:spAutoFit/>
            </a:bodyPr>
            <a:lstStyle/>
            <a:p>
              <a:pPr defTabSz="914305" fontAlgn="auto">
                <a:spcBef>
                  <a:spcPts val="0"/>
                </a:spcBef>
                <a:spcAft>
                  <a:spcPts val="0"/>
                </a:spcAft>
              </a:pPr>
              <a:r>
                <a:rPr lang="pt-BR" sz="3200" b="1">
                  <a:solidFill>
                    <a:srgbClr val="FF0000"/>
                  </a:solidFill>
                  <a:latin typeface="Calibri" pitchFamily="34" charset="0"/>
                  <a:cs typeface="+mn-cs"/>
                </a:rPr>
                <a:t>Fire</a:t>
              </a:r>
            </a:p>
          </p:txBody>
        </p:sp>
        <p:sp>
          <p:nvSpPr>
            <p:cNvPr id="19484" name="Oval 12"/>
            <p:cNvSpPr>
              <a:spLocks noChangeArrowheads="1"/>
            </p:cNvSpPr>
            <p:nvPr/>
          </p:nvSpPr>
          <p:spPr bwMode="auto">
            <a:xfrm>
              <a:off x="930" y="3067"/>
              <a:ext cx="1360" cy="590"/>
            </a:xfrm>
            <a:prstGeom prst="ellipse">
              <a:avLst/>
            </a:prstGeom>
            <a:noFill/>
            <a:ln w="38100">
              <a:solidFill>
                <a:srgbClr val="FF0000"/>
              </a:solidFill>
              <a:round/>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grpSp>
      <p:grpSp>
        <p:nvGrpSpPr>
          <p:cNvPr id="19462" name="Group 22"/>
          <p:cNvGrpSpPr>
            <a:grpSpLocks/>
          </p:cNvGrpSpPr>
          <p:nvPr/>
        </p:nvGrpSpPr>
        <p:grpSpPr bwMode="auto">
          <a:xfrm>
            <a:off x="6372225" y="3500438"/>
            <a:ext cx="2663825" cy="1108075"/>
            <a:chOff x="3878" y="2233"/>
            <a:chExt cx="1678" cy="698"/>
          </a:xfrm>
        </p:grpSpPr>
        <p:sp>
          <p:nvSpPr>
            <p:cNvPr id="19481" name="Text Box 7"/>
            <p:cNvSpPr txBox="1">
              <a:spLocks noChangeArrowheads="1"/>
            </p:cNvSpPr>
            <p:nvPr/>
          </p:nvSpPr>
          <p:spPr bwMode="auto">
            <a:xfrm>
              <a:off x="4185" y="2233"/>
              <a:ext cx="1053" cy="672"/>
            </a:xfrm>
            <a:prstGeom prst="rect">
              <a:avLst/>
            </a:prstGeom>
            <a:noFill/>
            <a:ln w="9525">
              <a:noFill/>
              <a:miter lim="800000"/>
              <a:headEnd/>
              <a:tailEnd/>
            </a:ln>
          </p:spPr>
          <p:txBody>
            <a:bodyPr wrap="none">
              <a:spAutoFit/>
            </a:bodyPr>
            <a:lstStyle/>
            <a:p>
              <a:pPr defTabSz="914305" fontAlgn="auto">
                <a:spcBef>
                  <a:spcPts val="0"/>
                </a:spcBef>
                <a:spcAft>
                  <a:spcPts val="0"/>
                </a:spcAft>
              </a:pPr>
              <a:r>
                <a:rPr lang="pt-BR" sz="3200" b="1">
                  <a:solidFill>
                    <a:srgbClr val="3399FF"/>
                  </a:solidFill>
                  <a:latin typeface="Calibri" pitchFamily="34" charset="0"/>
                  <a:cs typeface="+mn-cs"/>
                </a:rPr>
                <a:t>Climate</a:t>
              </a:r>
            </a:p>
            <a:p>
              <a:pPr defTabSz="914305" fontAlgn="auto">
                <a:spcBef>
                  <a:spcPts val="0"/>
                </a:spcBef>
                <a:spcAft>
                  <a:spcPts val="0"/>
                </a:spcAft>
              </a:pPr>
              <a:r>
                <a:rPr lang="pt-BR" sz="3200" b="1">
                  <a:solidFill>
                    <a:srgbClr val="3399FF"/>
                  </a:solidFill>
                  <a:latin typeface="Calibri" pitchFamily="34" charset="0"/>
                  <a:cs typeface="+mn-cs"/>
                </a:rPr>
                <a:t>Change</a:t>
              </a:r>
            </a:p>
          </p:txBody>
        </p:sp>
        <p:sp>
          <p:nvSpPr>
            <p:cNvPr id="19482" name="Oval 13"/>
            <p:cNvSpPr>
              <a:spLocks noChangeArrowheads="1"/>
            </p:cNvSpPr>
            <p:nvPr/>
          </p:nvSpPr>
          <p:spPr bwMode="auto">
            <a:xfrm>
              <a:off x="3878" y="2251"/>
              <a:ext cx="1678" cy="680"/>
            </a:xfrm>
            <a:prstGeom prst="ellipse">
              <a:avLst/>
            </a:prstGeom>
            <a:noFill/>
            <a:ln w="38100">
              <a:solidFill>
                <a:srgbClr val="3399FF"/>
              </a:solidFill>
              <a:round/>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grpSp>
      <p:grpSp>
        <p:nvGrpSpPr>
          <p:cNvPr id="19463" name="Group 21"/>
          <p:cNvGrpSpPr>
            <a:grpSpLocks/>
          </p:cNvGrpSpPr>
          <p:nvPr/>
        </p:nvGrpSpPr>
        <p:grpSpPr bwMode="auto">
          <a:xfrm>
            <a:off x="2987675" y="5372100"/>
            <a:ext cx="2811463" cy="1081088"/>
            <a:chOff x="3515" y="2931"/>
            <a:chExt cx="1771" cy="681"/>
          </a:xfrm>
        </p:grpSpPr>
        <p:sp>
          <p:nvSpPr>
            <p:cNvPr id="19479" name="Text Box 8"/>
            <p:cNvSpPr txBox="1">
              <a:spLocks noChangeArrowheads="1"/>
            </p:cNvSpPr>
            <p:nvPr/>
          </p:nvSpPr>
          <p:spPr bwMode="auto">
            <a:xfrm>
              <a:off x="3787" y="2931"/>
              <a:ext cx="1268" cy="672"/>
            </a:xfrm>
            <a:prstGeom prst="rect">
              <a:avLst/>
            </a:prstGeom>
            <a:noFill/>
            <a:ln w="9525">
              <a:noFill/>
              <a:miter lim="800000"/>
              <a:headEnd/>
              <a:tailEnd/>
            </a:ln>
          </p:spPr>
          <p:txBody>
            <a:bodyPr wrap="none">
              <a:spAutoFit/>
            </a:bodyPr>
            <a:lstStyle/>
            <a:p>
              <a:pPr defTabSz="914305" fontAlgn="auto">
                <a:spcBef>
                  <a:spcPts val="0"/>
                </a:spcBef>
                <a:spcAft>
                  <a:spcPts val="0"/>
                </a:spcAft>
              </a:pPr>
              <a:r>
                <a:rPr lang="pt-BR" sz="3200" b="1">
                  <a:solidFill>
                    <a:srgbClr val="33CC33"/>
                  </a:solidFill>
                  <a:latin typeface="Calibri" pitchFamily="34" charset="0"/>
                  <a:cs typeface="+mn-cs"/>
                </a:rPr>
                <a:t>Climate</a:t>
              </a:r>
            </a:p>
            <a:p>
              <a:pPr defTabSz="914305" fontAlgn="auto">
                <a:spcBef>
                  <a:spcPts val="0"/>
                </a:spcBef>
                <a:spcAft>
                  <a:spcPts val="0"/>
                </a:spcAft>
              </a:pPr>
              <a:r>
                <a:rPr lang="pt-BR" sz="3200" b="1">
                  <a:solidFill>
                    <a:srgbClr val="33CC33"/>
                  </a:solidFill>
                  <a:latin typeface="Calibri" pitchFamily="34" charset="0"/>
                  <a:cs typeface="+mn-cs"/>
                </a:rPr>
                <a:t>Extremes</a:t>
              </a:r>
            </a:p>
          </p:txBody>
        </p:sp>
        <p:sp>
          <p:nvSpPr>
            <p:cNvPr id="19480" name="Oval 14"/>
            <p:cNvSpPr>
              <a:spLocks noChangeArrowheads="1"/>
            </p:cNvSpPr>
            <p:nvPr/>
          </p:nvSpPr>
          <p:spPr bwMode="auto">
            <a:xfrm>
              <a:off x="3515" y="2955"/>
              <a:ext cx="1771" cy="657"/>
            </a:xfrm>
            <a:prstGeom prst="ellipse">
              <a:avLst/>
            </a:prstGeom>
            <a:noFill/>
            <a:ln w="38100">
              <a:solidFill>
                <a:srgbClr val="33CC33"/>
              </a:solidFill>
              <a:round/>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grpSp>
      <p:sp>
        <p:nvSpPr>
          <p:cNvPr id="19464" name="AutoShape 25"/>
          <p:cNvSpPr>
            <a:spLocks noChangeArrowheads="1"/>
          </p:cNvSpPr>
          <p:nvPr/>
        </p:nvSpPr>
        <p:spPr bwMode="auto">
          <a:xfrm rot="-1627211">
            <a:off x="1116013" y="2997200"/>
            <a:ext cx="2233612" cy="214313"/>
          </a:xfrm>
          <a:prstGeom prst="rightArrow">
            <a:avLst>
              <a:gd name="adj1" fmla="val 50000"/>
              <a:gd name="adj2" fmla="val 260555"/>
            </a:avLst>
          </a:prstGeom>
          <a:solidFill>
            <a:srgbClr val="FF0000"/>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65" name="AutoShape 26"/>
          <p:cNvSpPr>
            <a:spLocks noChangeArrowheads="1"/>
          </p:cNvSpPr>
          <p:nvPr/>
        </p:nvSpPr>
        <p:spPr bwMode="auto">
          <a:xfrm rot="9180000">
            <a:off x="1404938" y="3173413"/>
            <a:ext cx="2087562" cy="214312"/>
          </a:xfrm>
          <a:prstGeom prst="rightArrow">
            <a:avLst>
              <a:gd name="adj1" fmla="val 50000"/>
              <a:gd name="adj2" fmla="val 243519"/>
            </a:avLst>
          </a:prstGeom>
          <a:solidFill>
            <a:srgbClr val="996633"/>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66" name="AutoShape 27"/>
          <p:cNvSpPr>
            <a:spLocks noChangeArrowheads="1"/>
          </p:cNvSpPr>
          <p:nvPr/>
        </p:nvSpPr>
        <p:spPr bwMode="auto">
          <a:xfrm rot="-1627211">
            <a:off x="5367338" y="4957763"/>
            <a:ext cx="2160587" cy="214312"/>
          </a:xfrm>
          <a:prstGeom prst="rightArrow">
            <a:avLst>
              <a:gd name="adj1" fmla="val 50000"/>
              <a:gd name="adj2" fmla="val 252038"/>
            </a:avLst>
          </a:prstGeom>
          <a:solidFill>
            <a:srgbClr val="33CC33"/>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67" name="AutoShape 28"/>
          <p:cNvSpPr>
            <a:spLocks noChangeArrowheads="1"/>
          </p:cNvSpPr>
          <p:nvPr/>
        </p:nvSpPr>
        <p:spPr bwMode="auto">
          <a:xfrm rot="9180000">
            <a:off x="5580063" y="5086350"/>
            <a:ext cx="2233612" cy="214313"/>
          </a:xfrm>
          <a:prstGeom prst="rightArrow">
            <a:avLst>
              <a:gd name="adj1" fmla="val 50000"/>
              <a:gd name="adj2" fmla="val 260555"/>
            </a:avLst>
          </a:prstGeom>
          <a:solidFill>
            <a:srgbClr val="3399FF"/>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68" name="AutoShape 29"/>
          <p:cNvSpPr>
            <a:spLocks noChangeArrowheads="1"/>
          </p:cNvSpPr>
          <p:nvPr/>
        </p:nvSpPr>
        <p:spPr bwMode="auto">
          <a:xfrm rot="-9120132">
            <a:off x="969963" y="5084763"/>
            <a:ext cx="2233612" cy="214312"/>
          </a:xfrm>
          <a:prstGeom prst="rightArrow">
            <a:avLst>
              <a:gd name="adj1" fmla="val 50000"/>
              <a:gd name="adj2" fmla="val 260556"/>
            </a:avLst>
          </a:prstGeom>
          <a:solidFill>
            <a:srgbClr val="33CC33"/>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69" name="AutoShape 30"/>
          <p:cNvSpPr>
            <a:spLocks noChangeArrowheads="1"/>
          </p:cNvSpPr>
          <p:nvPr/>
        </p:nvSpPr>
        <p:spPr bwMode="auto">
          <a:xfrm rot="1680000">
            <a:off x="1476375" y="5014913"/>
            <a:ext cx="2016125" cy="214312"/>
          </a:xfrm>
          <a:prstGeom prst="rightArrow">
            <a:avLst>
              <a:gd name="adj1" fmla="val 50000"/>
              <a:gd name="adj2" fmla="val 235186"/>
            </a:avLst>
          </a:prstGeom>
          <a:solidFill>
            <a:srgbClr val="FF0000"/>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70" name="AutoShape 31"/>
          <p:cNvSpPr>
            <a:spLocks noChangeArrowheads="1"/>
          </p:cNvSpPr>
          <p:nvPr/>
        </p:nvSpPr>
        <p:spPr bwMode="auto">
          <a:xfrm rot="1680000">
            <a:off x="5437188" y="3068638"/>
            <a:ext cx="1727200" cy="214312"/>
          </a:xfrm>
          <a:prstGeom prst="rightArrow">
            <a:avLst>
              <a:gd name="adj1" fmla="val 50000"/>
              <a:gd name="adj2" fmla="val 201482"/>
            </a:avLst>
          </a:prstGeom>
          <a:solidFill>
            <a:srgbClr val="996633"/>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71" name="AutoShape 32"/>
          <p:cNvSpPr>
            <a:spLocks noChangeArrowheads="1"/>
          </p:cNvSpPr>
          <p:nvPr/>
        </p:nvSpPr>
        <p:spPr bwMode="auto">
          <a:xfrm rot="-9120132">
            <a:off x="5445125" y="2927350"/>
            <a:ext cx="2017713" cy="214313"/>
          </a:xfrm>
          <a:prstGeom prst="rightArrow">
            <a:avLst>
              <a:gd name="adj1" fmla="val 50000"/>
              <a:gd name="adj2" fmla="val 235370"/>
            </a:avLst>
          </a:prstGeom>
          <a:solidFill>
            <a:srgbClr val="3399FF"/>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72" name="AutoShape 34"/>
          <p:cNvSpPr>
            <a:spLocks noChangeArrowheads="1"/>
          </p:cNvSpPr>
          <p:nvPr/>
        </p:nvSpPr>
        <p:spPr bwMode="auto">
          <a:xfrm>
            <a:off x="2124075" y="3860800"/>
            <a:ext cx="4248150" cy="214313"/>
          </a:xfrm>
          <a:prstGeom prst="rightArrow">
            <a:avLst>
              <a:gd name="adj1" fmla="val 58519"/>
              <a:gd name="adj2" fmla="val 282191"/>
            </a:avLst>
          </a:prstGeom>
          <a:solidFill>
            <a:srgbClr val="FF0000"/>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73" name="AutoShape 36"/>
          <p:cNvSpPr>
            <a:spLocks noChangeArrowheads="1"/>
          </p:cNvSpPr>
          <p:nvPr/>
        </p:nvSpPr>
        <p:spPr bwMode="auto">
          <a:xfrm rot="10800000">
            <a:off x="2195513" y="4076700"/>
            <a:ext cx="4176712" cy="214313"/>
          </a:xfrm>
          <a:prstGeom prst="rightArrow">
            <a:avLst>
              <a:gd name="adj1" fmla="val 42231"/>
              <a:gd name="adj2" fmla="val 340784"/>
            </a:avLst>
          </a:prstGeom>
          <a:solidFill>
            <a:srgbClr val="3399FF"/>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25" name="Rectangle 41"/>
          <p:cNvSpPr>
            <a:spLocks noChangeArrowheads="1"/>
          </p:cNvSpPr>
          <p:nvPr/>
        </p:nvSpPr>
        <p:spPr bwMode="auto">
          <a:xfrm>
            <a:off x="1233510" y="858044"/>
            <a:ext cx="6553200" cy="914400"/>
          </a:xfrm>
          <a:prstGeom prst="rect">
            <a:avLst/>
          </a:prstGeom>
          <a:solidFill>
            <a:schemeClr val="accent1">
              <a:lumMod val="20000"/>
              <a:lumOff val="80000"/>
            </a:schemeClr>
          </a:solidFill>
          <a:ln w="9525">
            <a:solidFill>
              <a:schemeClr val="tx1"/>
            </a:solidFill>
            <a:miter lim="800000"/>
            <a:headEnd/>
            <a:tailEnd/>
          </a:ln>
          <a:effectLst>
            <a:outerShdw blurRad="50800" dist="38100" dir="18900000" algn="bl" rotWithShape="0">
              <a:prstClr val="black">
                <a:alpha val="40000"/>
              </a:prstClr>
            </a:outerShdw>
          </a:effectLst>
          <a:scene3d>
            <a:camera prst="orthographicFront"/>
            <a:lightRig rig="threePt" dir="t"/>
          </a:scene3d>
          <a:sp3d>
            <a:bevelT w="165100" prst="coolSlant"/>
          </a:sp3d>
        </p:spPr>
        <p:txBody>
          <a:bodyPr wrap="none" anchor="ctr"/>
          <a:lstStyle/>
          <a:p>
            <a:pPr defTabSz="914305" fontAlgn="auto">
              <a:spcBef>
                <a:spcPts val="0"/>
              </a:spcBef>
              <a:spcAft>
                <a:spcPts val="0"/>
              </a:spcAft>
              <a:defRPr/>
            </a:pPr>
            <a:r>
              <a:rPr lang="en-US" sz="2400" dirty="0">
                <a:solidFill>
                  <a:prstClr val="black"/>
                </a:solidFill>
                <a:latin typeface="Calibri"/>
                <a:cs typeface="+mn-cs"/>
              </a:rPr>
              <a:t>Complex Earth System Models are needed to study </a:t>
            </a:r>
          </a:p>
          <a:p>
            <a:pPr defTabSz="914305" fontAlgn="auto">
              <a:spcBef>
                <a:spcPts val="0"/>
              </a:spcBef>
              <a:spcAft>
                <a:spcPts val="0"/>
              </a:spcAft>
              <a:defRPr/>
            </a:pPr>
            <a:r>
              <a:rPr lang="en-US" sz="2400" dirty="0">
                <a:solidFill>
                  <a:prstClr val="black"/>
                </a:solidFill>
                <a:latin typeface="Calibri"/>
                <a:cs typeface="+mn-cs"/>
              </a:rPr>
              <a:t>all these interacting and </a:t>
            </a:r>
            <a:r>
              <a:rPr lang="en-US" sz="2400" u="sng" dirty="0">
                <a:solidFill>
                  <a:prstClr val="black"/>
                </a:solidFill>
                <a:latin typeface="Calibri"/>
                <a:cs typeface="+mn-cs"/>
              </a:rPr>
              <a:t>simultaneous </a:t>
            </a:r>
            <a:r>
              <a:rPr lang="en-US" sz="2400" dirty="0">
                <a:solidFill>
                  <a:prstClr val="black"/>
                </a:solidFill>
                <a:latin typeface="Calibri"/>
                <a:cs typeface="+mn-cs"/>
              </a:rPr>
              <a:t>drivers</a:t>
            </a:r>
          </a:p>
        </p:txBody>
      </p:sp>
      <p:sp>
        <p:nvSpPr>
          <p:cNvPr id="19477" name="AutoShape 25"/>
          <p:cNvSpPr>
            <a:spLocks noChangeArrowheads="1"/>
          </p:cNvSpPr>
          <p:nvPr/>
        </p:nvSpPr>
        <p:spPr bwMode="auto">
          <a:xfrm rot="-5400000">
            <a:off x="3143250" y="4071938"/>
            <a:ext cx="2357438" cy="214312"/>
          </a:xfrm>
          <a:prstGeom prst="rightArrow">
            <a:avLst>
              <a:gd name="adj1" fmla="val 50000"/>
              <a:gd name="adj2" fmla="val 260538"/>
            </a:avLst>
          </a:prstGeom>
          <a:solidFill>
            <a:srgbClr val="49D757"/>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19478" name="AutoShape 25"/>
          <p:cNvSpPr>
            <a:spLocks noChangeArrowheads="1"/>
          </p:cNvSpPr>
          <p:nvPr/>
        </p:nvSpPr>
        <p:spPr bwMode="auto">
          <a:xfrm rot="5400000">
            <a:off x="3357563" y="4143375"/>
            <a:ext cx="2357437" cy="214313"/>
          </a:xfrm>
          <a:prstGeom prst="rightArrow">
            <a:avLst>
              <a:gd name="adj1" fmla="val 50000"/>
              <a:gd name="adj2" fmla="val 260536"/>
            </a:avLst>
          </a:prstGeom>
          <a:solidFill>
            <a:srgbClr val="C96009"/>
          </a:solidFill>
          <a:ln w="9525">
            <a:noFill/>
            <a:miter lim="800000"/>
            <a:headEnd/>
            <a:tailEnd/>
          </a:ln>
        </p:spPr>
        <p:txBody>
          <a:bodyPr wrap="none" anchor="ctr"/>
          <a:lstStyle/>
          <a:p>
            <a:pPr algn="l" defTabSz="914305" fontAlgn="auto">
              <a:spcBef>
                <a:spcPts val="0"/>
              </a:spcBef>
              <a:spcAft>
                <a:spcPts val="0"/>
              </a:spcAft>
            </a:pPr>
            <a:endParaRPr lang="pt-BR" sz="1800">
              <a:solidFill>
                <a:prstClr val="black"/>
              </a:solidFill>
              <a:latin typeface="Calibri" pitchFamily="34" charset="0"/>
              <a:cs typeface="+mn-cs"/>
            </a:endParaRPr>
          </a:p>
        </p:txBody>
      </p:sp>
      <p:sp>
        <p:nvSpPr>
          <p:cNvPr id="3" name="TextBox 2"/>
          <p:cNvSpPr txBox="1"/>
          <p:nvPr/>
        </p:nvSpPr>
        <p:spPr>
          <a:xfrm>
            <a:off x="6726585" y="6254234"/>
            <a:ext cx="1860189" cy="369332"/>
          </a:xfrm>
          <a:prstGeom prst="rect">
            <a:avLst/>
          </a:prstGeom>
          <a:noFill/>
        </p:spPr>
        <p:txBody>
          <a:bodyPr wrap="none" rtlCol="0">
            <a:spAutoFit/>
          </a:bodyPr>
          <a:lstStyle/>
          <a:p>
            <a:pPr algn="l" defTabSz="914305" fontAlgn="auto">
              <a:spcBef>
                <a:spcPts val="0"/>
              </a:spcBef>
              <a:spcAft>
                <a:spcPts val="0"/>
              </a:spcAft>
            </a:pPr>
            <a:r>
              <a:rPr lang="en-US" sz="1800" i="1" dirty="0" err="1" smtClean="0">
                <a:solidFill>
                  <a:prstClr val="white"/>
                </a:solidFill>
                <a:latin typeface="Calibri"/>
                <a:cs typeface="+mn-cs"/>
              </a:rPr>
              <a:t>Nobre</a:t>
            </a:r>
            <a:r>
              <a:rPr lang="en-US" sz="1800" i="1" dirty="0" smtClean="0">
                <a:solidFill>
                  <a:prstClr val="white"/>
                </a:solidFill>
                <a:latin typeface="Calibri"/>
                <a:cs typeface="+mn-cs"/>
              </a:rPr>
              <a:t> et al., 2011</a:t>
            </a:r>
            <a:endParaRPr lang="en-US" sz="1800" i="1" dirty="0">
              <a:solidFill>
                <a:prstClr val="white"/>
              </a:solidFill>
              <a:latin typeface="Calibri"/>
              <a:cs typeface="+mn-cs"/>
            </a:endParaRPr>
          </a:p>
        </p:txBody>
      </p:sp>
      <p:sp>
        <p:nvSpPr>
          <p:cNvPr id="30" name="Rectangle 29"/>
          <p:cNvSpPr/>
          <p:nvPr/>
        </p:nvSpPr>
        <p:spPr>
          <a:xfrm>
            <a:off x="533400" y="80943"/>
            <a:ext cx="8018618" cy="677108"/>
          </a:xfrm>
          <a:prstGeom prst="rect">
            <a:avLst/>
          </a:prstGeom>
        </p:spPr>
        <p:txBody>
          <a:bodyPr wrap="square">
            <a:spAutoFit/>
          </a:bodyPr>
          <a:lstStyle/>
          <a:p>
            <a:pPr defTabSz="914305" fontAlgn="auto">
              <a:spcBef>
                <a:spcPts val="0"/>
              </a:spcBef>
              <a:spcAft>
                <a:spcPts val="0"/>
              </a:spcAft>
            </a:pPr>
            <a:r>
              <a:rPr lang="en-US" sz="3800" b="1" dirty="0">
                <a:solidFill>
                  <a:prstClr val="white"/>
                </a:solidFill>
                <a:effectLst>
                  <a:outerShdw blurRad="38100" dist="38100" dir="2700000" algn="tl">
                    <a:srgbClr val="000000">
                      <a:alpha val="43137"/>
                    </a:srgbClr>
                  </a:outerShdw>
                </a:effectLst>
                <a:latin typeface="Calibri"/>
                <a:cs typeface="+mn-cs"/>
              </a:rPr>
              <a:t>Effects of climate change in Amazonia</a:t>
            </a:r>
          </a:p>
        </p:txBody>
      </p:sp>
    </p:spTree>
    <p:extLst>
      <p:ext uri="{BB962C8B-B14F-4D97-AF65-F5344CB8AC3E}">
        <p14:creationId xmlns:p14="http://schemas.microsoft.com/office/powerpoint/2010/main" val="42728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err="1" smtClean="0">
                <a:effectLst>
                  <a:outerShdw blurRad="38100" dist="38100" dir="2700000" algn="tl">
                    <a:srgbClr val="000000">
                      <a:alpha val="43137"/>
                    </a:srgbClr>
                  </a:outerShdw>
                </a:effectLst>
              </a:rPr>
              <a:t>We</a:t>
            </a:r>
            <a:r>
              <a:rPr lang="pt-BR" sz="3200" b="1" dirty="0" smtClean="0">
                <a:effectLst>
                  <a:outerShdw blurRad="38100" dist="38100" dir="2700000" algn="tl">
                    <a:srgbClr val="000000">
                      <a:alpha val="43137"/>
                    </a:srgbClr>
                  </a:outerShdw>
                </a:effectLst>
              </a:rPr>
              <a:t> </a:t>
            </a:r>
            <a:r>
              <a:rPr lang="pt-BR" sz="3200" b="1" dirty="0" err="1" smtClean="0">
                <a:effectLst>
                  <a:outerShdw blurRad="38100" dist="38100" dir="2700000" algn="tl">
                    <a:srgbClr val="000000">
                      <a:alpha val="43137"/>
                    </a:srgbClr>
                  </a:outerShdw>
                </a:effectLst>
              </a:rPr>
              <a:t>need</a:t>
            </a:r>
            <a:r>
              <a:rPr lang="pt-BR" sz="3200" b="1" dirty="0" smtClean="0">
                <a:effectLst>
                  <a:outerShdw blurRad="38100" dist="38100" dir="2700000" algn="tl">
                    <a:srgbClr val="000000">
                      <a:alpha val="43137"/>
                    </a:srgbClr>
                  </a:outerShdw>
                </a:effectLst>
              </a:rPr>
              <a:t> a new </a:t>
            </a:r>
            <a:r>
              <a:rPr lang="pt-BR" sz="3200" b="1" dirty="0" err="1" smtClean="0">
                <a:effectLst>
                  <a:outerShdw blurRad="38100" dist="38100" dir="2700000" algn="tl">
                    <a:srgbClr val="000000">
                      <a:alpha val="43137"/>
                    </a:srgbClr>
                  </a:outerShdw>
                </a:effectLst>
              </a:rPr>
              <a:t>way</a:t>
            </a:r>
            <a:r>
              <a:rPr lang="pt-BR" sz="3200" b="1" dirty="0" smtClean="0">
                <a:effectLst>
                  <a:outerShdw blurRad="38100" dist="38100" dir="2700000" algn="tl">
                    <a:srgbClr val="000000">
                      <a:alpha val="43137"/>
                    </a:srgbClr>
                  </a:outerShdw>
                </a:effectLst>
              </a:rPr>
              <a:t> </a:t>
            </a:r>
            <a:r>
              <a:rPr lang="pt-BR" sz="3200" b="1" dirty="0" err="1" smtClean="0">
                <a:effectLst>
                  <a:outerShdw blurRad="38100" dist="38100" dir="2700000" algn="tl">
                    <a:srgbClr val="000000">
                      <a:alpha val="43137"/>
                    </a:srgbClr>
                  </a:outerShdw>
                </a:effectLst>
              </a:rPr>
              <a:t>of</a:t>
            </a:r>
            <a:r>
              <a:rPr lang="pt-BR" sz="3200" b="1" dirty="0" smtClean="0">
                <a:effectLst>
                  <a:outerShdw blurRad="38100" dist="38100" dir="2700000" algn="tl">
                    <a:srgbClr val="000000">
                      <a:alpha val="43137"/>
                    </a:srgbClr>
                  </a:outerShdw>
                </a:effectLst>
              </a:rPr>
              <a:t> </a:t>
            </a:r>
            <a:r>
              <a:rPr lang="pt-BR" sz="3200" b="1" dirty="0" err="1" smtClean="0">
                <a:effectLst>
                  <a:outerShdw blurRad="38100" dist="38100" dir="2700000" algn="tl">
                    <a:srgbClr val="000000">
                      <a:alpha val="43137"/>
                    </a:srgbClr>
                  </a:outerShdw>
                </a:effectLst>
              </a:rPr>
              <a:t>making</a:t>
            </a:r>
            <a:r>
              <a:rPr lang="pt-BR" sz="3200" b="1" dirty="0" smtClean="0">
                <a:effectLst>
                  <a:outerShdw blurRad="38100" dist="38100" dir="2700000" algn="tl">
                    <a:srgbClr val="000000">
                      <a:alpha val="43137"/>
                    </a:srgbClr>
                  </a:outerShdw>
                </a:effectLst>
              </a:rPr>
              <a:t> Science...</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71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685800" y="4594086"/>
            <a:ext cx="654057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Thanks for the attention!!!</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8" name="Rectangle 7"/>
          <p:cNvSpPr/>
          <p:nvPr/>
        </p:nvSpPr>
        <p:spPr>
          <a:xfrm>
            <a:off x="533400" y="499148"/>
            <a:ext cx="5867400" cy="3637919"/>
          </a:xfrm>
          <a:prstGeom prst="rect">
            <a:avLst/>
          </a:prstGeom>
        </p:spPr>
        <p:txBody>
          <a:bodyPr wrap="square">
            <a:spAutoFit/>
          </a:bodyPr>
          <a:lstStyle/>
          <a:p>
            <a:pPr>
              <a:spcBef>
                <a:spcPct val="20000"/>
              </a:spcBef>
            </a:pPr>
            <a:r>
              <a:rPr lang="en-US" sz="3600" dirty="0">
                <a:solidFill>
                  <a:srgbClr val="FFFF66"/>
                </a:solidFill>
                <a:effectLst>
                  <a:outerShdw blurRad="38100" dist="38100" dir="2700000" algn="tl">
                    <a:srgbClr val="C0C0C0"/>
                  </a:outerShdw>
                </a:effectLst>
              </a:rPr>
              <a:t>Biological, chemical, </a:t>
            </a:r>
            <a:r>
              <a:rPr lang="en-US" sz="3600" dirty="0" smtClean="0">
                <a:solidFill>
                  <a:srgbClr val="FFFF66"/>
                </a:solidFill>
                <a:effectLst>
                  <a:outerShdw blurRad="38100" dist="38100" dir="2700000" algn="tl">
                    <a:srgbClr val="C0C0C0"/>
                  </a:outerShdw>
                </a:effectLst>
              </a:rPr>
              <a:t>physical and social </a:t>
            </a:r>
            <a:r>
              <a:rPr lang="en-US" sz="3600" dirty="0">
                <a:solidFill>
                  <a:srgbClr val="FFFF66"/>
                </a:solidFill>
                <a:effectLst>
                  <a:outerShdw blurRad="38100" dist="38100" dir="2700000" algn="tl">
                    <a:srgbClr val="C0C0C0"/>
                  </a:outerShdw>
                </a:effectLst>
              </a:rPr>
              <a:t>processes over the Amazon form a </a:t>
            </a:r>
            <a:r>
              <a:rPr lang="en-US" sz="3600" smtClean="0">
                <a:solidFill>
                  <a:srgbClr val="FFFF66"/>
                </a:solidFill>
                <a:effectLst>
                  <a:outerShdw blurRad="38100" dist="38100" dir="2700000" algn="tl">
                    <a:srgbClr val="C0C0C0"/>
                  </a:outerShdw>
                </a:effectLst>
              </a:rPr>
              <a:t>pretty complex </a:t>
            </a:r>
            <a:r>
              <a:rPr lang="en-US" sz="3600" dirty="0" smtClean="0">
                <a:solidFill>
                  <a:srgbClr val="FFFF66"/>
                </a:solidFill>
                <a:effectLst>
                  <a:outerShdw blurRad="38100" dist="38100" dir="2700000" algn="tl">
                    <a:srgbClr val="C0C0C0"/>
                  </a:outerShdw>
                </a:effectLst>
              </a:rPr>
              <a:t>coupled system</a:t>
            </a:r>
          </a:p>
          <a:p>
            <a:pPr>
              <a:spcBef>
                <a:spcPct val="20000"/>
              </a:spcBef>
            </a:pPr>
            <a:endParaRPr lang="en-US" sz="3600" dirty="0">
              <a:solidFill>
                <a:srgbClr val="FFFF66"/>
              </a:solidFill>
              <a:effectLst>
                <a:outerShdw blurRad="38100" dist="38100" dir="2700000" algn="tl">
                  <a:srgbClr val="C0C0C0"/>
                </a:outerShdw>
              </a:effectLst>
            </a:endParaRPr>
          </a:p>
          <a:p>
            <a:pPr>
              <a:spcBef>
                <a:spcPct val="20000"/>
              </a:spcBef>
            </a:pPr>
            <a:r>
              <a:rPr lang="en-US" sz="3600" dirty="0" smtClean="0">
                <a:solidFill>
                  <a:srgbClr val="FFFF66"/>
                </a:solidFill>
                <a:effectLst>
                  <a:outerShdw blurRad="38100" dist="38100" dir="2700000" algn="tl">
                    <a:srgbClr val="C0C0C0"/>
                  </a:outerShdw>
                </a:effectLst>
              </a:rPr>
              <a:t>Still a lot to learn…</a:t>
            </a:r>
            <a:endParaRPr lang="en-US" sz="3600" dirty="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994065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131" y="643623"/>
            <a:ext cx="742713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053823"/>
            <a:ext cx="9144000" cy="430887"/>
          </a:xfrm>
          <a:prstGeom prst="rect">
            <a:avLst/>
          </a:prstGeom>
        </p:spPr>
        <p:txBody>
          <a:bodyPr wrap="square">
            <a:spAutoFit/>
          </a:bodyPr>
          <a:lstStyle/>
          <a:p>
            <a:r>
              <a:rPr lang="en-US" sz="2200" b="1" dirty="0" smtClean="0"/>
              <a:t>These airborne microorganisms are in aerosol particles, cloud droplets, etc.</a:t>
            </a:r>
            <a:endParaRPr lang="en-US" sz="2200" b="1" dirty="0"/>
          </a:p>
        </p:txBody>
      </p:sp>
      <p:sp>
        <p:nvSpPr>
          <p:cNvPr id="5" name="Rectangle 4"/>
          <p:cNvSpPr/>
          <p:nvPr/>
        </p:nvSpPr>
        <p:spPr>
          <a:xfrm>
            <a:off x="91440" y="82924"/>
            <a:ext cx="8763000" cy="400110"/>
          </a:xfrm>
          <a:prstGeom prst="rect">
            <a:avLst/>
          </a:prstGeom>
        </p:spPr>
        <p:txBody>
          <a:bodyPr wrap="square">
            <a:spAutoFit/>
          </a:bodyPr>
          <a:lstStyle/>
          <a:p>
            <a:pPr algn="ctr"/>
            <a:r>
              <a:rPr lang="en-US" sz="2000" b="1" dirty="0"/>
              <a:t>Biogenic </a:t>
            </a:r>
            <a:r>
              <a:rPr lang="en-US" sz="2000" b="1" dirty="0" smtClean="0"/>
              <a:t>aerosols: Diversity and biogeography </a:t>
            </a:r>
            <a:r>
              <a:rPr lang="en-US" sz="2000" b="1" dirty="0"/>
              <a:t>of airborne </a:t>
            </a:r>
            <a:r>
              <a:rPr lang="en-US" sz="2000" b="1" dirty="0" smtClean="0"/>
              <a:t>microorganisms (fungi)</a:t>
            </a:r>
            <a:endParaRPr lang="en-US" sz="2000" b="1" dirty="0"/>
          </a:p>
        </p:txBody>
      </p:sp>
      <p:sp>
        <p:nvSpPr>
          <p:cNvPr id="6" name="Rectangle 5"/>
          <p:cNvSpPr/>
          <p:nvPr/>
        </p:nvSpPr>
        <p:spPr>
          <a:xfrm>
            <a:off x="5638800" y="6488668"/>
            <a:ext cx="2996398" cy="369332"/>
          </a:xfrm>
          <a:prstGeom prst="rect">
            <a:avLst/>
          </a:prstGeom>
        </p:spPr>
        <p:txBody>
          <a:bodyPr wrap="none">
            <a:spAutoFit/>
          </a:bodyPr>
          <a:lstStyle/>
          <a:p>
            <a:r>
              <a:rPr lang="en-US" b="1" dirty="0" err="1" smtClean="0"/>
              <a:t>Frohlich-Nowoisky</a:t>
            </a:r>
            <a:r>
              <a:rPr lang="en-US" b="1" dirty="0" smtClean="0"/>
              <a:t>, BGD 2011</a:t>
            </a:r>
            <a:endParaRPr lang="en-US" dirty="0"/>
          </a:p>
        </p:txBody>
      </p:sp>
    </p:spTree>
    <p:extLst>
      <p:ext uri="{BB962C8B-B14F-4D97-AF65-F5344CB8AC3E}">
        <p14:creationId xmlns:p14="http://schemas.microsoft.com/office/powerpoint/2010/main" val="2767470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685800"/>
            <a:ext cx="7696199" cy="59436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effectLst>
                  <a:outerShdw blurRad="38100" dist="38100" dir="2700000" algn="tl">
                    <a:srgbClr val="000000">
                      <a:alpha val="43137"/>
                    </a:srgbClr>
                  </a:outerShdw>
                </a:effectLst>
              </a:rPr>
              <a:t>Aerosol and cloud lifecycles</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356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9159" y="5884"/>
            <a:ext cx="7854651" cy="430887"/>
          </a:xfrm>
          <a:prstGeom prst="rect">
            <a:avLst/>
          </a:prstGeom>
          <a:noFill/>
        </p:spPr>
        <p:txBody>
          <a:bodyPr wrap="none" rtlCol="0">
            <a:spAutoFit/>
          </a:bodyPr>
          <a:lstStyle/>
          <a:p>
            <a:r>
              <a:rPr lang="en-US" sz="2200" b="1" dirty="0" smtClean="0">
                <a:effectLst>
                  <a:outerShdw blurRad="38100" dist="38100" dir="2700000" algn="tl">
                    <a:srgbClr val="000000">
                      <a:alpha val="43137"/>
                    </a:srgbClr>
                  </a:outerShdw>
                </a:effectLst>
              </a:rPr>
              <a:t>Interactions and feedbacks between soil, surface and atmosphere</a:t>
            </a:r>
            <a:endParaRPr lang="en-US" sz="22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192830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2497</TotalTime>
  <Words>2403</Words>
  <Application>Microsoft Office PowerPoint</Application>
  <PresentationFormat>On-screen Show (4:3)</PresentationFormat>
  <Paragraphs>321</Paragraphs>
  <Slides>66</Slides>
  <Notes>17</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66</vt:i4>
      </vt:variant>
    </vt:vector>
  </HeadingPairs>
  <TitlesOfParts>
    <vt:vector size="73" baseType="lpstr">
      <vt:lpstr>Office Theme</vt:lpstr>
      <vt:lpstr>ESSP_Presentation[1]</vt:lpstr>
      <vt:lpstr>1_Office Theme</vt:lpstr>
      <vt:lpstr>2_Office Theme</vt:lpstr>
      <vt:lpstr>3_Office Theme</vt:lpstr>
      <vt:lpstr>CorelPhotoPaint.Image.8</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PowerPoint Presentation</vt:lpstr>
      <vt:lpstr>PowerPoint Presentation</vt:lpstr>
      <vt:lpstr>PowerPoint Presentation</vt:lpstr>
      <vt:lpstr>Particles in clean air over Amazon</vt:lpstr>
      <vt:lpstr>PowerPoint Presentation</vt:lpstr>
      <vt:lpstr>PowerPoint Presentation</vt:lpstr>
      <vt:lpstr>PowerPoint Presentation</vt:lpstr>
      <vt:lpstr>PowerPoint Presentation</vt:lpstr>
      <vt:lpstr>PowerPoint Presentation</vt:lpstr>
      <vt:lpstr>PowerPoint Presentation</vt:lpstr>
      <vt:lpstr>No new particle formation observed at surface under pristine conditions in Amazon</vt:lpstr>
      <vt:lpstr>PowerPoint Presentation</vt:lpstr>
      <vt:lpstr>PowerPoint Presentation</vt:lpstr>
      <vt:lpstr>Aerosol Optical Thickness in Manaus – MODIS 550 nm</vt:lpstr>
      <vt:lpstr>Scattering and absorption daily median comparison (2008-2014)</vt:lpstr>
      <vt:lpstr>Single scattering albedo and scattering angstrom daily median comparison (2008-2014)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Pyrocumulus clouds</vt:lpstr>
      <vt:lpstr>PowerPoint Presentation</vt:lpstr>
      <vt:lpstr>PowerPoint Presentation</vt:lpstr>
      <vt:lpstr>PowerPoint Presentation</vt:lpstr>
      <vt:lpstr>PowerPoint Presentation</vt:lpstr>
      <vt:lpstr>PowerPoint Presentation</vt:lpstr>
      <vt:lpstr>Low cloud suppression by aerosols in Amazonia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Amazonia in 20 years from now?</vt:lpstr>
      <vt:lpstr>PowerPoint Presentation</vt:lpstr>
      <vt:lpstr>Earth System Modeling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510</cp:revision>
  <dcterms:created xsi:type="dcterms:W3CDTF">2008-12-13T13:30:56Z</dcterms:created>
  <dcterms:modified xsi:type="dcterms:W3CDTF">2014-05-10T04:25:29Z</dcterms:modified>
</cp:coreProperties>
</file>