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56" r:id="rId2"/>
    <p:sldId id="286" r:id="rId3"/>
    <p:sldId id="288" r:id="rId4"/>
    <p:sldId id="287" r:id="rId5"/>
    <p:sldId id="257" r:id="rId6"/>
    <p:sldId id="259" r:id="rId7"/>
    <p:sldId id="261" r:id="rId8"/>
    <p:sldId id="258" r:id="rId9"/>
    <p:sldId id="262" r:id="rId10"/>
    <p:sldId id="264" r:id="rId11"/>
    <p:sldId id="263" r:id="rId12"/>
    <p:sldId id="265" r:id="rId13"/>
    <p:sldId id="266" r:id="rId14"/>
    <p:sldId id="260" r:id="rId15"/>
    <p:sldId id="268" r:id="rId16"/>
    <p:sldId id="285" r:id="rId17"/>
    <p:sldId id="267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2" r:id="rId28"/>
    <p:sldId id="280" r:id="rId29"/>
    <p:sldId id="284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77918-575B-4CA7-A55E-BC5B43B34D44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5BCB-86A0-40C5-BDCB-113EFB0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3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5BCB-86A0-40C5-BDCB-113EFB01E2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53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Concentração</a:t>
            </a:r>
            <a:r>
              <a:rPr lang="en-US" dirty="0" smtClean="0"/>
              <a:t> de black carbon (o </a:t>
            </a:r>
            <a:r>
              <a:rPr lang="en-US" dirty="0" err="1" smtClean="0"/>
              <a:t>gráfico</a:t>
            </a:r>
            <a:r>
              <a:rPr lang="en-US" dirty="0" smtClean="0"/>
              <a:t> de </a:t>
            </a:r>
            <a:r>
              <a:rPr lang="en-US" dirty="0" err="1" smtClean="0"/>
              <a:t>fato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isso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Leve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discussão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observados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5BCB-86A0-40C5-BDCB-113EFB01E2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65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5BCB-86A0-40C5-BDCB-113EFB01E2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 nm – </a:t>
            </a:r>
            <a:r>
              <a:rPr lang="en-US" dirty="0" err="1" smtClean="0"/>
              <a:t>modo</a:t>
            </a:r>
            <a:r>
              <a:rPr lang="en-US" dirty="0" smtClean="0"/>
              <a:t> de </a:t>
            </a:r>
            <a:r>
              <a:rPr lang="en-US" dirty="0" err="1" smtClean="0"/>
              <a:t>acumulação</a:t>
            </a:r>
            <a:endParaRPr lang="en-US" dirty="0" smtClean="0"/>
          </a:p>
          <a:p>
            <a:r>
              <a:rPr lang="en-US" dirty="0" smtClean="0"/>
              <a:t>Ponto </a:t>
            </a:r>
            <a:r>
              <a:rPr lang="en-US" dirty="0" err="1" smtClean="0"/>
              <a:t>ótimo</a:t>
            </a:r>
            <a:r>
              <a:rPr lang="en-US" dirty="0" smtClean="0"/>
              <a:t> de </a:t>
            </a:r>
            <a:r>
              <a:rPr lang="en-US" dirty="0" err="1" smtClean="0"/>
              <a:t>tamanho</a:t>
            </a:r>
            <a:r>
              <a:rPr lang="en-US" dirty="0" smtClean="0"/>
              <a:t> entre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residência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atmosfera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deposita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pequeno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vapores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organicos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cresce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Esperado</a:t>
            </a:r>
            <a:r>
              <a:rPr lang="en-US" baseline="0" dirty="0" smtClean="0"/>
              <a:t> para a </a:t>
            </a:r>
            <a:r>
              <a:rPr lang="en-US" baseline="0" dirty="0" err="1" smtClean="0"/>
              <a:t>época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ano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corrobora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anteriores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5BCB-86A0-40C5-BDCB-113EFB01E2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5BCB-86A0-40C5-BDCB-113EFB01E2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7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Angstrom de </a:t>
            </a:r>
            <a:r>
              <a:rPr lang="en-US" dirty="0" err="1" smtClean="0"/>
              <a:t>espalhamento</a:t>
            </a:r>
            <a:r>
              <a:rPr lang="en-US" dirty="0" smtClean="0"/>
              <a:t> 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absorção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incluir</a:t>
            </a:r>
            <a:endParaRPr lang="en-US" baseline="0" dirty="0" smtClean="0"/>
          </a:p>
          <a:p>
            <a:r>
              <a:rPr lang="en-US" baseline="0" dirty="0" err="1" smtClean="0"/>
              <a:t>Primeira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aproximação</a:t>
            </a:r>
            <a:r>
              <a:rPr lang="en-US" baseline="0" dirty="0" smtClean="0"/>
              <a:t> da forçante dos </a:t>
            </a:r>
            <a:r>
              <a:rPr lang="en-US" baseline="0" dirty="0" err="1" smtClean="0"/>
              <a:t>aerossóis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5BCB-86A0-40C5-BDCB-113EFB01E2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6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Black </a:t>
            </a:r>
            <a:r>
              <a:rPr lang="en-US" baseline="0" dirty="0" smtClean="0"/>
              <a:t>carbon (</a:t>
            </a:r>
            <a:r>
              <a:rPr lang="en-US" baseline="0" dirty="0" err="1" smtClean="0"/>
              <a:t>estudos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anteriores</a:t>
            </a:r>
            <a:r>
              <a:rPr lang="en-US" baseline="0" dirty="0" smtClean="0"/>
              <a:t>) Andrea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5BCB-86A0-40C5-BDCB-113EFB01E2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4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5BCB-86A0-40C5-BDCB-113EFB01E2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2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Fonte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5BCB-86A0-40C5-BDCB-113EFB01E2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2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 = </a:t>
            </a:r>
            <a:r>
              <a:rPr lang="en-US" dirty="0" err="1" smtClean="0"/>
              <a:t>elementos</a:t>
            </a:r>
            <a:endParaRPr lang="en-US" dirty="0" smtClean="0"/>
          </a:p>
          <a:p>
            <a:r>
              <a:rPr lang="en-US" dirty="0" smtClean="0"/>
              <a:t>N =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amostras</a:t>
            </a:r>
            <a:endParaRPr lang="en-US" baseline="0" dirty="0" smtClean="0"/>
          </a:p>
          <a:p>
            <a:r>
              <a:rPr lang="en-US" baseline="0" dirty="0" smtClean="0"/>
              <a:t>P = </a:t>
            </a:r>
            <a:r>
              <a:rPr lang="en-US" baseline="0" dirty="0" err="1" smtClean="0"/>
              <a:t>fontes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grupos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E = </a:t>
            </a:r>
            <a:r>
              <a:rPr lang="en-US" baseline="0" dirty="0" err="1" smtClean="0"/>
              <a:t>matriz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resíduos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contribuição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fontes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explicada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tenho</a:t>
            </a:r>
            <a:r>
              <a:rPr lang="en-US" baseline="0" dirty="0" smtClean="0"/>
              <a:t> o X!!!!!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5BCB-86A0-40C5-BDCB-113EFB01E2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79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Amônia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vamos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olhar</a:t>
            </a:r>
            <a:r>
              <a:rPr lang="en-US" baseline="0" dirty="0" smtClean="0"/>
              <a:t> com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cuidado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tipo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aplicar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calibração</a:t>
            </a:r>
            <a:r>
              <a:rPr lang="en-US" baseline="0" dirty="0" smtClean="0"/>
              <a:t>…)</a:t>
            </a:r>
          </a:p>
          <a:p>
            <a:r>
              <a:rPr lang="en-US" baseline="0" dirty="0" err="1" smtClean="0"/>
              <a:t>Nitrato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possível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orgânica</a:t>
            </a:r>
            <a:endParaRPr lang="en-US" baseline="0" dirty="0" smtClean="0"/>
          </a:p>
          <a:p>
            <a:r>
              <a:rPr lang="en-US" baseline="0" dirty="0" err="1" smtClean="0"/>
              <a:t>Falar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sobre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marinho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transporte</a:t>
            </a:r>
            <a:r>
              <a:rPr lang="en-US" baseline="0" dirty="0" smtClean="0"/>
              <a:t>)</a:t>
            </a:r>
          </a:p>
          <a:p>
            <a:r>
              <a:rPr lang="en-US" baseline="0" dirty="0" err="1" smtClean="0"/>
              <a:t>Variabilidade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grande</a:t>
            </a:r>
            <a:r>
              <a:rPr lang="en-US" baseline="0" dirty="0" smtClean="0"/>
              <a:t> (1.83) </a:t>
            </a:r>
            <a:r>
              <a:rPr lang="en-US" baseline="0" dirty="0" err="1" smtClean="0"/>
              <a:t>devido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eventos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variabilidade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fontes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Proporcionalmente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variabilidade</a:t>
            </a:r>
            <a:r>
              <a:rPr lang="en-US" baseline="0" dirty="0" smtClean="0"/>
              <a:t> é </a:t>
            </a:r>
            <a:r>
              <a:rPr lang="en-US" baseline="0" dirty="0" err="1" smtClean="0"/>
              <a:t>grande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períodos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5BCB-86A0-40C5-BDCB-113EFB01E2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50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É um valor alto!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5BCB-86A0-40C5-BDCB-113EFB01E2D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53EE-A6A6-4204-A77C-EAC455287AE9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ED05-5EB4-47FC-AB65-6C579D3D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7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53EE-A6A6-4204-A77C-EAC455287AE9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ED05-5EB4-47FC-AB65-6C579D3D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53EE-A6A6-4204-A77C-EAC455287AE9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ED05-5EB4-47FC-AB65-6C579D3D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53EE-A6A6-4204-A77C-EAC455287AE9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ED05-5EB4-47FC-AB65-6C579D3D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53EE-A6A6-4204-A77C-EAC455287AE9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ED05-5EB4-47FC-AB65-6C579D3D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53EE-A6A6-4204-A77C-EAC455287AE9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ED05-5EB4-47FC-AB65-6C579D3D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53EE-A6A6-4204-A77C-EAC455287AE9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ED05-5EB4-47FC-AB65-6C579D3D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53EE-A6A6-4204-A77C-EAC455287AE9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ED05-5EB4-47FC-AB65-6C579D3D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53EE-A6A6-4204-A77C-EAC455287AE9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ED05-5EB4-47FC-AB65-6C579D3D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0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53EE-A6A6-4204-A77C-EAC455287AE9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ED05-5EB4-47FC-AB65-6C579D3D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53EE-A6A6-4204-A77C-EAC455287AE9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ED05-5EB4-47FC-AB65-6C579D3D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0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353EE-A6A6-4204-A77C-EAC455287AE9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6ED05-5EB4-47FC-AB65-6C579D3D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Aerossóis</a:t>
            </a:r>
            <a:r>
              <a:rPr lang="en-US" dirty="0" smtClean="0"/>
              <a:t> </a:t>
            </a:r>
            <a:r>
              <a:rPr lang="en-US" dirty="0" err="1" smtClean="0"/>
              <a:t>Orgânicos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Amazônia</a:t>
            </a:r>
            <a:r>
              <a:rPr lang="en-US" dirty="0" smtClean="0"/>
              <a:t> e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Propriedades</a:t>
            </a:r>
            <a:r>
              <a:rPr lang="en-US" dirty="0" smtClean="0"/>
              <a:t> </a:t>
            </a:r>
            <a:r>
              <a:rPr lang="en-US" dirty="0" err="1" smtClean="0"/>
              <a:t>Óticas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48507"/>
            <a:ext cx="64008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Rafael Stern</a:t>
            </a:r>
          </a:p>
          <a:p>
            <a:r>
              <a:rPr lang="en-US" sz="2400" dirty="0" err="1" smtClean="0">
                <a:solidFill>
                  <a:srgbClr val="FFFF00"/>
                </a:solidFill>
              </a:rPr>
              <a:t>Orientador</a:t>
            </a:r>
            <a:r>
              <a:rPr lang="en-US" sz="2400" dirty="0" smtClean="0">
                <a:solidFill>
                  <a:srgbClr val="FFFF00"/>
                </a:solidFill>
              </a:rPr>
              <a:t>: prof. Paulo Eduardo Artaxo </a:t>
            </a:r>
            <a:r>
              <a:rPr lang="en-US" sz="2400" dirty="0" err="1" smtClean="0">
                <a:solidFill>
                  <a:srgbClr val="FFFF00"/>
                </a:solidFill>
              </a:rPr>
              <a:t>Netto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0061" y="21709"/>
            <a:ext cx="4419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Defesa</a:t>
            </a:r>
            <a:r>
              <a:rPr lang="en-US" dirty="0" smtClean="0"/>
              <a:t> da </a:t>
            </a:r>
            <a:r>
              <a:rPr lang="en-US" dirty="0" err="1" smtClean="0"/>
              <a:t>Qualificação</a:t>
            </a:r>
            <a:r>
              <a:rPr lang="en-US" dirty="0" smtClean="0"/>
              <a:t> de </a:t>
            </a:r>
            <a:r>
              <a:rPr lang="en-US" dirty="0" err="1" smtClean="0"/>
              <a:t>Mestrado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09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Efeito dos aerossóis sobre o clima</a:t>
            </a:r>
            <a:endParaRPr lang="pt-B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35" y="762000"/>
            <a:ext cx="8229600" cy="4525963"/>
          </a:xfrm>
        </p:spPr>
        <p:txBody>
          <a:bodyPr/>
          <a:lstStyle/>
          <a:p>
            <a:r>
              <a:rPr lang="pt-BR" sz="2400" dirty="0" smtClean="0"/>
              <a:t>Direto</a:t>
            </a:r>
            <a:r>
              <a:rPr lang="pt-BR" sz="2400" dirty="0" smtClean="0"/>
              <a:t>: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dirty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85" y="1197546"/>
            <a:ext cx="1900172" cy="1425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8604"/>
            <a:ext cx="2209800" cy="1243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31423"/>
            <a:ext cx="4892169" cy="2425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6957" y="586671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 smtClean="0"/>
              <a:t>Absorção</a:t>
            </a: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aquecimento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3434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Nuvens</a:t>
            </a:r>
            <a:r>
              <a:rPr lang="en-US" sz="1600" dirty="0" smtClean="0"/>
              <a:t> com </a:t>
            </a:r>
            <a:r>
              <a:rPr lang="en-US" sz="1600" dirty="0" err="1" smtClean="0"/>
              <a:t>menos</a:t>
            </a:r>
            <a:r>
              <a:rPr lang="en-US" sz="1600" dirty="0" smtClean="0"/>
              <a:t> </a:t>
            </a:r>
            <a:r>
              <a:rPr lang="en-US" sz="1600" dirty="0" err="1" smtClean="0"/>
              <a:t>aerossóis</a:t>
            </a:r>
            <a:r>
              <a:rPr lang="en-US" sz="1600" dirty="0" smtClean="0"/>
              <a:t> (</a:t>
            </a:r>
            <a:r>
              <a:rPr lang="en-US" sz="1600" dirty="0" err="1" smtClean="0"/>
              <a:t>gotas</a:t>
            </a:r>
            <a:r>
              <a:rPr lang="en-US" sz="1600" dirty="0" smtClean="0"/>
              <a:t> </a:t>
            </a:r>
            <a:r>
              <a:rPr lang="en-US" sz="1600" dirty="0" err="1" smtClean="0"/>
              <a:t>maiores</a:t>
            </a:r>
            <a:r>
              <a:rPr lang="en-US" sz="1600" dirty="0" smtClean="0"/>
              <a:t>):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Transmissão</a:t>
            </a:r>
            <a:r>
              <a:rPr lang="en-US" sz="1600" dirty="0" smtClean="0"/>
              <a:t> da </a:t>
            </a:r>
            <a:r>
              <a:rPr lang="en-US" sz="1600" dirty="0" err="1" smtClean="0"/>
              <a:t>radiação</a:t>
            </a:r>
            <a:r>
              <a:rPr lang="en-US" sz="1600" dirty="0" smtClean="0"/>
              <a:t> solar</a:t>
            </a:r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Bloqueio</a:t>
            </a:r>
            <a:r>
              <a:rPr lang="en-US" sz="1600" dirty="0" smtClean="0"/>
              <a:t> da </a:t>
            </a:r>
            <a:r>
              <a:rPr lang="en-US" sz="1600" dirty="0" err="1" smtClean="0"/>
              <a:t>radiação</a:t>
            </a:r>
            <a:r>
              <a:rPr lang="en-US" sz="1600" dirty="0" smtClean="0"/>
              <a:t> </a:t>
            </a:r>
            <a:r>
              <a:rPr lang="en-US" sz="1600" dirty="0" err="1" smtClean="0"/>
              <a:t>termal</a:t>
            </a:r>
            <a:r>
              <a:rPr lang="en-US" sz="1600" dirty="0" smtClean="0"/>
              <a:t> </a:t>
            </a:r>
            <a:r>
              <a:rPr lang="en-US" sz="1600" dirty="0" err="1" smtClean="0"/>
              <a:t>terrestre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162800" y="4231423"/>
            <a:ext cx="198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Nuvens</a:t>
            </a:r>
            <a:r>
              <a:rPr lang="en-US" sz="1600" dirty="0" smtClean="0"/>
              <a:t> com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aerossóis</a:t>
            </a:r>
            <a:r>
              <a:rPr lang="en-US" sz="1600" dirty="0" smtClean="0"/>
              <a:t> (</a:t>
            </a:r>
            <a:r>
              <a:rPr lang="en-US" sz="1600" dirty="0" err="1" smtClean="0"/>
              <a:t>gotas</a:t>
            </a:r>
            <a:r>
              <a:rPr lang="en-US" sz="1600" dirty="0" smtClean="0"/>
              <a:t> </a:t>
            </a:r>
            <a:r>
              <a:rPr lang="en-US" sz="1600" dirty="0" err="1" smtClean="0"/>
              <a:t>menores</a:t>
            </a:r>
            <a:r>
              <a:rPr lang="en-US" sz="1600" dirty="0" smtClean="0"/>
              <a:t>):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err="1" smtClean="0"/>
              <a:t>Maior</a:t>
            </a:r>
            <a:r>
              <a:rPr lang="en-US" sz="1600" dirty="0" smtClean="0"/>
              <a:t> </a:t>
            </a:r>
            <a:r>
              <a:rPr lang="en-US" sz="1600" dirty="0" err="1" smtClean="0"/>
              <a:t>reflexão</a:t>
            </a:r>
            <a:r>
              <a:rPr lang="en-US" sz="1600" dirty="0" smtClean="0"/>
              <a:t> da </a:t>
            </a:r>
            <a:r>
              <a:rPr lang="en-US" sz="1600" dirty="0" err="1" smtClean="0"/>
              <a:t>radiação</a:t>
            </a:r>
            <a:r>
              <a:rPr lang="en-US" sz="1600" dirty="0" smtClean="0"/>
              <a:t> solar de </a:t>
            </a:r>
            <a:r>
              <a:rPr lang="en-US" sz="1600" dirty="0" err="1" smtClean="0"/>
              <a:t>volta</a:t>
            </a:r>
            <a:r>
              <a:rPr lang="en-US" sz="1600" dirty="0" smtClean="0"/>
              <a:t> </a:t>
            </a:r>
            <a:r>
              <a:rPr lang="en-US" sz="1600" dirty="0" err="1" smtClean="0"/>
              <a:t>ao</a:t>
            </a:r>
            <a:r>
              <a:rPr lang="en-US" sz="1600" dirty="0" smtClean="0"/>
              <a:t> </a:t>
            </a:r>
            <a:r>
              <a:rPr lang="en-US" sz="1600" dirty="0" err="1" smtClean="0"/>
              <a:t>espaço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5900"/>
            <a:ext cx="3583810" cy="985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92" y="2691051"/>
            <a:ext cx="3656292" cy="10787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1347" y="1288604"/>
            <a:ext cx="1563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Espalhamento</a:t>
            </a:r>
          </a:p>
          <a:p>
            <a:r>
              <a:rPr lang="pt-BR" dirty="0"/>
              <a:t>(esfriamento)</a:t>
            </a:r>
          </a:p>
          <a:p>
            <a:endParaRPr lang="pt-BR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1346" y="3769758"/>
            <a:ext cx="156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Indireto</a:t>
            </a:r>
            <a:r>
              <a:rPr lang="pt-BR" sz="2400" dirty="0" smtClean="0"/>
              <a:t>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216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Propriedades óticas dos aerossóis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Coeficiente de extinção:</a:t>
                </a:r>
              </a:p>
              <a:p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i="1" dirty="0" smtClean="0"/>
                  <a:t>Single Scattering Albedo </a:t>
                </a:r>
                <a:r>
                  <a:rPr lang="pt-BR" dirty="0" smtClean="0"/>
                  <a:t>(SSA):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7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Trabalhos </a:t>
            </a:r>
            <a:r>
              <a:rPr lang="pt-BR" dirty="0" smtClean="0"/>
              <a:t>anteriores usando espectrometria de massa na Amazônia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SAMBBA (2012):</a:t>
            </a:r>
          </a:p>
          <a:p>
            <a:pPr lvl="1"/>
            <a:r>
              <a:rPr lang="pt-BR" sz="2000" dirty="0" smtClean="0"/>
              <a:t>Medidas realizadas durante a estação seca em Rondônia</a:t>
            </a:r>
          </a:p>
          <a:p>
            <a:pPr lvl="1"/>
            <a:r>
              <a:rPr lang="pt-BR" sz="2000" dirty="0" smtClean="0"/>
              <a:t>Queimadas aumentam a fração orgânica (para acima de 90%)</a:t>
            </a:r>
          </a:p>
          <a:p>
            <a:endParaRPr lang="pt-BR" sz="2400" dirty="0" smtClean="0"/>
          </a:p>
          <a:p>
            <a:r>
              <a:rPr lang="pt-BR" sz="2400" dirty="0" smtClean="0"/>
              <a:t>AMAZE </a:t>
            </a:r>
            <a:r>
              <a:rPr lang="pt-BR" sz="2400" dirty="0"/>
              <a:t>(2008</a:t>
            </a:r>
            <a:r>
              <a:rPr lang="pt-BR" sz="2400" dirty="0" smtClean="0"/>
              <a:t>):</a:t>
            </a:r>
          </a:p>
          <a:p>
            <a:pPr lvl="1"/>
            <a:r>
              <a:rPr lang="pt-BR" sz="2000" dirty="0" smtClean="0"/>
              <a:t>Medidas realizadas durante a estação chuvosa no mesmo sit</a:t>
            </a:r>
            <a:r>
              <a:rPr lang="pt-BR" sz="2000" dirty="0"/>
              <a:t>e</a:t>
            </a:r>
            <a:endParaRPr lang="pt-BR" sz="2000" dirty="0" smtClean="0"/>
          </a:p>
          <a:p>
            <a:pPr lvl="1"/>
            <a:r>
              <a:rPr lang="pt-BR" sz="2000" dirty="0" smtClean="0"/>
              <a:t>90% de aerossóis orgânicos e 10% de sulfato</a:t>
            </a:r>
          </a:p>
          <a:p>
            <a:pPr lvl="1"/>
            <a:r>
              <a:rPr lang="pt-BR" sz="2000" dirty="0" smtClean="0"/>
              <a:t>Concentração de massa média: 0,6 µg/m³</a:t>
            </a:r>
            <a:endParaRPr lang="pt-BR" sz="2000" dirty="0" smtClean="0"/>
          </a:p>
          <a:p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4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Objetivos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b="1" dirty="0" smtClean="0"/>
              <a:t>Objetivo </a:t>
            </a:r>
            <a:r>
              <a:rPr lang="pt-BR" b="1" dirty="0"/>
              <a:t>principal: </a:t>
            </a:r>
            <a:endParaRPr lang="pt-BR" dirty="0"/>
          </a:p>
          <a:p>
            <a:pPr lvl="1"/>
            <a:r>
              <a:rPr lang="pt-BR" dirty="0" smtClean="0"/>
              <a:t>Caracterizar </a:t>
            </a:r>
            <a:r>
              <a:rPr lang="pt-BR" dirty="0"/>
              <a:t>partículas de aerossóis orgânicos na Amazônia Central e seus efeitos nas propriedades óticas. </a:t>
            </a:r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Objetivos específicos: </a:t>
            </a:r>
            <a:endParaRPr lang="pt-BR" dirty="0"/>
          </a:p>
          <a:p>
            <a:pPr lvl="1"/>
            <a:r>
              <a:rPr lang="pt-BR" dirty="0" smtClean="0"/>
              <a:t>Estudar </a:t>
            </a:r>
            <a:r>
              <a:rPr lang="pt-BR" dirty="0"/>
              <a:t>o relacionamento entre a composição orgânica e inorgânica dos aerossóis e os coeficientes de absorção e espalhamento no período de Julho a Dezembro de 2013 (estação seca e início da estação chuvosa) na ZF2 (Amazônia central). 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Utilizando </a:t>
            </a:r>
            <a:r>
              <a:rPr lang="pt-BR" dirty="0"/>
              <a:t>PMF (Positive Matrix Factorization) separar o aerossol orgânico em diferentes fatores, atribuindo a eles suas fontes. 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 </a:t>
            </a:r>
            <a:r>
              <a:rPr lang="pt-BR" dirty="0"/>
              <a:t>partir de análises simultâneas de filtros, determinar a eficiência de coleção do ACSM. 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Determinar </a:t>
            </a:r>
            <a:r>
              <a:rPr lang="pt-BR" dirty="0"/>
              <a:t>os coeficientes de espalhamento e absorção do aerossol, separando o impacto de aerossóis de queimadas e de poluição de Manaus na Amazônia Central. 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Analisar </a:t>
            </a:r>
            <a:r>
              <a:rPr lang="pt-BR" dirty="0"/>
              <a:t>a distribuição de tamanho de partículas, identificando episódios de formação de novas partículas e sua eventual associação com aerossóis orgânicos.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14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019800" cy="1143000"/>
          </a:xfrm>
        </p:spPr>
        <p:txBody>
          <a:bodyPr/>
          <a:lstStyle/>
          <a:p>
            <a:r>
              <a:rPr lang="en-US" dirty="0" err="1" smtClean="0"/>
              <a:t>Sítio</a:t>
            </a:r>
            <a:r>
              <a:rPr lang="en-US" dirty="0" smtClean="0"/>
              <a:t> de </a:t>
            </a:r>
            <a:r>
              <a:rPr lang="en-US" dirty="0" err="1" smtClean="0"/>
              <a:t>Medidas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28" y="28968"/>
            <a:ext cx="2481072" cy="33066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7457"/>
            <a:ext cx="3542339" cy="3076687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99" y="1828800"/>
            <a:ext cx="4181856" cy="3212592"/>
          </a:xfrm>
        </p:spPr>
      </p:pic>
      <p:sp>
        <p:nvSpPr>
          <p:cNvPr id="3" name="TextBox 2"/>
          <p:cNvSpPr txBox="1"/>
          <p:nvPr/>
        </p:nvSpPr>
        <p:spPr>
          <a:xfrm>
            <a:off x="152400" y="1295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Torre TT34, </a:t>
            </a:r>
            <a:r>
              <a:rPr lang="en-US" sz="2400" dirty="0" err="1" smtClean="0"/>
              <a:t>na</a:t>
            </a:r>
            <a:r>
              <a:rPr lang="en-US" sz="2400" dirty="0" smtClean="0"/>
              <a:t> ZF2, Rebio </a:t>
            </a:r>
            <a:r>
              <a:rPr lang="en-US" sz="2400" dirty="0" err="1" smtClean="0"/>
              <a:t>Cuieiras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3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Trajetórias de massas de ar </a:t>
            </a:r>
            <a:r>
              <a:rPr lang="pt-BR" sz="2400" dirty="0" smtClean="0"/>
              <a:t>que </a:t>
            </a:r>
            <a:r>
              <a:rPr lang="pt-BR" sz="2400" dirty="0"/>
              <a:t>atingem </a:t>
            </a:r>
            <a:r>
              <a:rPr lang="pt-BR" sz="2400" dirty="0" smtClean="0"/>
              <a:t>o site </a:t>
            </a:r>
            <a:r>
              <a:rPr lang="pt-BR" sz="2400" dirty="0"/>
              <a:t>de medidas na Amazônia Central. Trajetórias de cerca de 10 dias </a:t>
            </a:r>
            <a:r>
              <a:rPr lang="pt-BR" sz="2400" dirty="0" err="1"/>
              <a:t>backward</a:t>
            </a:r>
            <a:r>
              <a:rPr lang="pt-BR" sz="2400" dirty="0"/>
              <a:t> de Manaus.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1" y="1676401"/>
            <a:ext cx="8877952" cy="4343400"/>
          </a:xfrm>
        </p:spPr>
      </p:pic>
      <p:sp>
        <p:nvSpPr>
          <p:cNvPr id="3" name="TextBox 2"/>
          <p:cNvSpPr txBox="1"/>
          <p:nvPr/>
        </p:nvSpPr>
        <p:spPr>
          <a:xfrm>
            <a:off x="914400" y="624777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Maio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11091" y="628141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Novembro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63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Caracterização</a:t>
            </a:r>
            <a:r>
              <a:rPr lang="en-US" dirty="0" smtClean="0"/>
              <a:t> do Site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21" y="1524000"/>
            <a:ext cx="5154179" cy="2057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0"/>
            <a:ext cx="6172200" cy="2358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Medidas</a:t>
            </a:r>
            <a:r>
              <a:rPr lang="en-US" dirty="0" smtClean="0"/>
              <a:t> de </a:t>
            </a:r>
            <a:r>
              <a:rPr lang="en-US" dirty="0" err="1" smtClean="0"/>
              <a:t>filtros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2008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filtros</a:t>
            </a:r>
            <a:r>
              <a:rPr lang="en-US" dirty="0" smtClean="0"/>
              <a:t> </a:t>
            </a:r>
            <a:r>
              <a:rPr lang="en-US" dirty="0" err="1" smtClean="0"/>
              <a:t>coletados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sendo</a:t>
            </a:r>
            <a:r>
              <a:rPr lang="en-US" dirty="0" smtClean="0"/>
              <a:t> </a:t>
            </a:r>
            <a:r>
              <a:rPr lang="en-US" dirty="0" err="1" smtClean="0"/>
              <a:t>analisados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1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Arranjo experimental no </a:t>
            </a:r>
            <a:r>
              <a:rPr lang="pt-BR" sz="2800" dirty="0" err="1" smtClean="0"/>
              <a:t>conteiner</a:t>
            </a:r>
            <a:endParaRPr lang="pt-B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58681"/>
            <a:ext cx="6629400" cy="5326679"/>
          </a:xfrm>
        </p:spPr>
      </p:pic>
      <p:sp>
        <p:nvSpPr>
          <p:cNvPr id="5" name="TextBox 4"/>
          <p:cNvSpPr txBox="1"/>
          <p:nvPr/>
        </p:nvSpPr>
        <p:spPr>
          <a:xfrm>
            <a:off x="1801091" y="6297977"/>
            <a:ext cx="5209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Período de medidas: 13/07/2013 a 16/12/2013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736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/>
              <a:t>A medida de aerossóis orgânicos com o ACSM (Aerosol Chemical Speciation Monitor, Aerodyne research) </a:t>
            </a:r>
            <a:endParaRPr lang="pt-B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18" y="1828800"/>
            <a:ext cx="4606954" cy="25561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064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618" y="5172164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</a:t>
            </a:r>
            <a:r>
              <a:rPr lang="pt-BR" sz="2400" dirty="0" smtClean="0"/>
              <a:t>aracterizar </a:t>
            </a:r>
            <a:r>
              <a:rPr lang="pt-BR" sz="2400" dirty="0"/>
              <a:t>e monitorar, em tempo real, a concentração de massa e a composição química do material particulado não-refratário na fração submicrométrica (menor que 700 nm) </a:t>
            </a:r>
          </a:p>
        </p:txBody>
      </p:sp>
    </p:spTree>
    <p:extLst>
      <p:ext uri="{BB962C8B-B14F-4D97-AF65-F5344CB8AC3E}">
        <p14:creationId xmlns:p14="http://schemas.microsoft.com/office/powerpoint/2010/main" val="13897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A medida da distribuição de tamanho com o SMPS (Scanning Mobility Particle Sizer, TSI) </a:t>
            </a:r>
            <a:endParaRPr lang="pt-B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M</a:t>
            </a:r>
            <a:r>
              <a:rPr lang="pt-BR" sz="2000" dirty="0" smtClean="0"/>
              <a:t>edir </a:t>
            </a:r>
            <a:r>
              <a:rPr lang="pt-BR" sz="2000" dirty="0"/>
              <a:t>a distribuição de tamanho das partículas submicrométricas. Um analisador de mobilidade elétrica (DMA – Differential Mobility Analyzer) é utilizado para selecionar partículas de uma determinada faixa de tamanho (10-500 nm). Acoplado a ele está um contador CPC que conta o numero total de partículas em função do </a:t>
            </a:r>
            <a:r>
              <a:rPr lang="pt-BR" sz="2000" dirty="0" smtClean="0"/>
              <a:t>tamanho.</a:t>
            </a:r>
            <a:endParaRPr lang="pt-B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0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3" y="3270753"/>
            <a:ext cx="3745540" cy="32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aerossol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9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Partículas</a:t>
            </a:r>
            <a:r>
              <a:rPr lang="en-US" sz="2400" dirty="0" smtClean="0"/>
              <a:t> </a:t>
            </a:r>
            <a:r>
              <a:rPr lang="en-US" sz="2400" dirty="0" err="1" smtClean="0"/>
              <a:t>líquidas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sólidas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suspensão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um </a:t>
            </a:r>
            <a:r>
              <a:rPr lang="en-US" sz="2400" dirty="0" err="1" smtClean="0"/>
              <a:t>gás</a:t>
            </a:r>
            <a:r>
              <a:rPr lang="en-US" sz="2400" dirty="0" smtClean="0"/>
              <a:t>” (Seinfeld and </a:t>
            </a:r>
            <a:r>
              <a:rPr lang="en-US" sz="2400" dirty="0" err="1" smtClean="0"/>
              <a:t>Pandis</a:t>
            </a:r>
            <a:r>
              <a:rPr lang="en-US" sz="2400" dirty="0" smtClean="0"/>
              <a:t>, 2006)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84203" y="3481269"/>
            <a:ext cx="4046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Fração</a:t>
            </a:r>
            <a:r>
              <a:rPr lang="en-US" dirty="0" smtClean="0"/>
              <a:t> </a:t>
            </a:r>
            <a:r>
              <a:rPr lang="en-US" dirty="0" err="1" smtClean="0"/>
              <a:t>grossa</a:t>
            </a:r>
            <a:r>
              <a:rPr lang="en-US" dirty="0" smtClean="0"/>
              <a:t>: 2 µm &lt; </a:t>
            </a:r>
            <a:r>
              <a:rPr lang="en-US" dirty="0" err="1" smtClean="0"/>
              <a:t>diâmetro</a:t>
            </a:r>
            <a:r>
              <a:rPr lang="en-US" dirty="0" smtClean="0"/>
              <a:t> &lt; 10 µm</a:t>
            </a:r>
          </a:p>
          <a:p>
            <a:r>
              <a:rPr lang="en-US" dirty="0" err="1" smtClean="0"/>
              <a:t>Fração</a:t>
            </a:r>
            <a:r>
              <a:rPr lang="en-US" dirty="0" smtClean="0"/>
              <a:t> </a:t>
            </a:r>
            <a:r>
              <a:rPr lang="en-US" dirty="0" err="1" smtClean="0"/>
              <a:t>fina</a:t>
            </a:r>
            <a:r>
              <a:rPr lang="en-US" dirty="0" smtClean="0"/>
              <a:t>: </a:t>
            </a:r>
            <a:r>
              <a:rPr lang="en-US" dirty="0" err="1" smtClean="0"/>
              <a:t>diâmetro</a:t>
            </a:r>
            <a:r>
              <a:rPr lang="en-US" dirty="0" smtClean="0"/>
              <a:t> &lt; 2 </a:t>
            </a:r>
            <a:r>
              <a:rPr lang="en-US" dirty="0"/>
              <a:t>µm</a:t>
            </a:r>
          </a:p>
        </p:txBody>
      </p:sp>
      <p:pic>
        <p:nvPicPr>
          <p:cNvPr id="9" name="Picture 2" descr="c01f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9" y="2473666"/>
            <a:ext cx="3510477" cy="421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4800" y="6395129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Fonte: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Brasseur et al., </a:t>
            </a:r>
            <a:r>
              <a:rPr lang="pt-BR" sz="14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2003</a:t>
            </a:r>
            <a:endParaRPr lang="pt-BR" sz="14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79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/>
              <a:t>A medida do espalhamento ótico com Nefelômetro - TSI </a:t>
            </a:r>
            <a:endParaRPr lang="pt-B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6915150" cy="2152650"/>
          </a:xfrm>
        </p:spPr>
      </p:pic>
      <p:sp>
        <p:nvSpPr>
          <p:cNvPr id="5" name="TextBox 4"/>
          <p:cNvSpPr txBox="1"/>
          <p:nvPr/>
        </p:nvSpPr>
        <p:spPr>
          <a:xfrm>
            <a:off x="838200" y="4419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 </a:t>
            </a:r>
            <a:r>
              <a:rPr lang="pt-BR" sz="2000" dirty="0" err="1"/>
              <a:t>nefelômetro</a:t>
            </a:r>
            <a:r>
              <a:rPr lang="pt-BR" sz="2000" dirty="0"/>
              <a:t> </a:t>
            </a:r>
            <a:r>
              <a:rPr lang="pt-BR" sz="2000" dirty="0" smtClean="0"/>
              <a:t>mede </a:t>
            </a:r>
            <a:r>
              <a:rPr lang="pt-BR" sz="2000" dirty="0"/>
              <a:t>o espalhamento </a:t>
            </a:r>
            <a:r>
              <a:rPr lang="pt-BR" sz="2000" dirty="0" smtClean="0"/>
              <a:t>de luz dos aerossóis.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597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b="1" dirty="0"/>
              <a:t>A medida da absorção de aerossóis com o MAAP (</a:t>
            </a:r>
            <a:r>
              <a:rPr lang="pt-BR" sz="3100" b="1" i="1" dirty="0"/>
              <a:t>Multi Angle Absorption Photometer</a:t>
            </a:r>
            <a:r>
              <a:rPr lang="pt-BR" sz="3100" b="1" dirty="0"/>
              <a:t>)</a:t>
            </a:r>
            <a:r>
              <a:rPr lang="pt-BR" b="1" dirty="0"/>
              <a:t> 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5648325" cy="3057525"/>
          </a:xfrm>
        </p:spPr>
      </p:pic>
      <p:sp>
        <p:nvSpPr>
          <p:cNvPr id="5" name="TextBox 4"/>
          <p:cNvSpPr txBox="1"/>
          <p:nvPr/>
        </p:nvSpPr>
        <p:spPr>
          <a:xfrm>
            <a:off x="533400" y="4953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Mede, </a:t>
            </a:r>
            <a:r>
              <a:rPr lang="pt-BR" dirty="0"/>
              <a:t>em tempo real, a concentração de </a:t>
            </a:r>
            <a:r>
              <a:rPr lang="pt-BR" i="1" dirty="0"/>
              <a:t>black carbon </a:t>
            </a:r>
            <a:r>
              <a:rPr lang="pt-BR" dirty="0"/>
              <a:t>equivalente, que é uma componente de partículas de aerossol que absorve toda a radiação na faixa do visível. O alto poder de absorção da radiação pelo </a:t>
            </a:r>
            <a:r>
              <a:rPr lang="pt-BR" i="1" dirty="0"/>
              <a:t>black carbon </a:t>
            </a:r>
            <a:r>
              <a:rPr lang="pt-BR" dirty="0"/>
              <a:t>torna possível determinar a sua concentração através da medida de atenuação de um feixe de luz transmitido através de um filtro de partículas. </a:t>
            </a:r>
          </a:p>
        </p:txBody>
      </p:sp>
    </p:spTree>
    <p:extLst>
      <p:ext uri="{BB962C8B-B14F-4D97-AF65-F5344CB8AC3E}">
        <p14:creationId xmlns:p14="http://schemas.microsoft.com/office/powerpoint/2010/main" val="35017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/>
              <a:t>Amostrador de Particulado Fino e Grosso (AFG) - Nuclepore </a:t>
            </a:r>
            <a:endParaRPr lang="pt-B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32040"/>
            <a:ext cx="2657475" cy="3087835"/>
          </a:xfrm>
        </p:spPr>
      </p:pic>
      <p:sp>
        <p:nvSpPr>
          <p:cNvPr id="5" name="TextBox 4"/>
          <p:cNvSpPr txBox="1"/>
          <p:nvPr/>
        </p:nvSpPr>
        <p:spPr>
          <a:xfrm>
            <a:off x="457200" y="16764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Dois filtros de 47 mm de diâmetro, dispostos em série, coletam o material particulado em dois estágios. O primeiro retém as partículas da fração grossa por meio de um filtro com poros de 8 μm de diâmetro. No segundo estágio, um filtro com poros de 0,4 μm de diâmetro detém as partículas da fração </a:t>
            </a:r>
            <a:r>
              <a:rPr lang="pt-BR" dirty="0" smtClean="0"/>
              <a:t>fina. A </a:t>
            </a:r>
            <a:r>
              <a:rPr lang="pt-BR" dirty="0"/>
              <a:t>massa dos aerossóis coletados nos filtros do AFG é determinada através da análise gravimétrica, cujo princípio resume-se a medir a massa do filtro antes e após a amostragem em uma balança analítica de alta precisão e sensibilidade.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7" y="3810000"/>
            <a:ext cx="5034880" cy="277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Metodologia de análise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PMF</a:t>
            </a:r>
            <a:r>
              <a:rPr lang="pt-BR" dirty="0" smtClean="0"/>
              <a:t>: </a:t>
            </a:r>
            <a:r>
              <a:rPr lang="pt-BR" dirty="0" err="1" smtClean="0"/>
              <a:t>Deconvolução</a:t>
            </a:r>
            <a:r>
              <a:rPr lang="pt-BR" dirty="0" smtClean="0"/>
              <a:t> dos fatores constituintes do aerossol orgânico.</a:t>
            </a:r>
          </a:p>
          <a:p>
            <a:r>
              <a:rPr lang="pt-BR" b="1" dirty="0"/>
              <a:t>R</a:t>
            </a:r>
            <a:r>
              <a:rPr lang="pt-BR" b="1" dirty="0" smtClean="0"/>
              <a:t>egressão </a:t>
            </a:r>
            <a:r>
              <a:rPr lang="pt-BR" b="1" dirty="0"/>
              <a:t>linear múltipla e análise de </a:t>
            </a:r>
            <a:r>
              <a:rPr lang="pt-BR" b="1" dirty="0" smtClean="0"/>
              <a:t>correlação</a:t>
            </a:r>
            <a:r>
              <a:rPr lang="pt-BR" dirty="0" smtClean="0"/>
              <a:t>: estudo </a:t>
            </a:r>
            <a:r>
              <a:rPr lang="pt-BR" dirty="0"/>
              <a:t>do relacionamento estatístico entre as componentes químicas dos aerossóis e os parâmetros físicos, tais como distribuição de tamanho, espalhamento ótico, e </a:t>
            </a:r>
            <a:r>
              <a:rPr lang="pt-BR" dirty="0" smtClean="0"/>
              <a:t>absorção (</a:t>
            </a:r>
            <a:r>
              <a:rPr lang="pt-BR" u="sng" dirty="0"/>
              <a:t>MatLab e </a:t>
            </a:r>
            <a:r>
              <a:rPr lang="pt-BR" u="sng" dirty="0" smtClean="0"/>
              <a:t>SPSS</a:t>
            </a:r>
            <a:r>
              <a:rPr lang="pt-BR" dirty="0" smtClean="0"/>
              <a:t>).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248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Análise estatística por Fatorização de Matriz Positiva (PMF – Positive Matrix Factorization) </a:t>
            </a: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Modelo </a:t>
                </a:r>
                <a:r>
                  <a:rPr lang="pt-BR" dirty="0"/>
                  <a:t>receptor </a:t>
                </a:r>
                <a:r>
                  <a:rPr lang="pt-BR" dirty="0" smtClean="0"/>
                  <a:t>- análise </a:t>
                </a:r>
                <a:r>
                  <a:rPr lang="pt-BR" dirty="0"/>
                  <a:t>de </a:t>
                </a:r>
                <a:r>
                  <a:rPr lang="pt-BR" dirty="0" smtClean="0"/>
                  <a:t>fatores</a:t>
                </a:r>
              </a:p>
              <a:p>
                <a:r>
                  <a:rPr lang="pt-BR" dirty="0" smtClean="0"/>
                  <a:t>Permite identificar </a:t>
                </a:r>
                <a:r>
                  <a:rPr lang="pt-BR" dirty="0"/>
                  <a:t>as fontes </a:t>
                </a:r>
                <a:r>
                  <a:rPr lang="pt-BR" dirty="0" smtClean="0"/>
                  <a:t>do aerossol</a:t>
                </a:r>
              </a:p>
              <a:p>
                <a:r>
                  <a:rPr lang="pt-BR" dirty="0" smtClean="0"/>
                  <a:t>O fator não pode </a:t>
                </a:r>
                <a:r>
                  <a:rPr lang="pt-BR" dirty="0"/>
                  <a:t>ter uma </a:t>
                </a:r>
                <a:r>
                  <a:rPr lang="pt-BR" dirty="0" smtClean="0"/>
                  <a:t>contribuição negativa</a:t>
                </a:r>
              </a:p>
              <a:p>
                <a:endParaRPr lang="pt-B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𝑚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pt-BR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sub>
                    </m:sSub>
                    <m:r>
                      <a:rPr lang="pt-BR" b="0" i="0" smtClean="0"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𝑝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pt-BR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E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8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Preliminares</a:t>
            </a: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71600"/>
            <a:ext cx="5410200" cy="32153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267200"/>
            <a:ext cx="5079534" cy="2519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13716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Dados de </a:t>
            </a:r>
            <a:r>
              <a:rPr lang="en-US" dirty="0" err="1" smtClean="0"/>
              <a:t>Julho</a:t>
            </a:r>
            <a:r>
              <a:rPr lang="en-US" dirty="0" smtClean="0"/>
              <a:t> a </a:t>
            </a:r>
            <a:r>
              <a:rPr lang="en-US" dirty="0" err="1" smtClean="0"/>
              <a:t>Dezembro</a:t>
            </a:r>
            <a:r>
              <a:rPr lang="en-US" dirty="0" smtClean="0"/>
              <a:t> de 2013 </a:t>
            </a:r>
            <a:r>
              <a:rPr lang="en-US" dirty="0" err="1" smtClean="0"/>
              <a:t>na</a:t>
            </a:r>
            <a:r>
              <a:rPr lang="en-US" dirty="0" smtClean="0"/>
              <a:t> ZF2: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Predominância</a:t>
            </a:r>
            <a:r>
              <a:rPr lang="en-US" dirty="0" smtClean="0"/>
              <a:t> da </a:t>
            </a:r>
            <a:r>
              <a:rPr lang="en-US" dirty="0" err="1" smtClean="0"/>
              <a:t>fração</a:t>
            </a:r>
            <a:r>
              <a:rPr lang="en-US" dirty="0" smtClean="0"/>
              <a:t> </a:t>
            </a:r>
            <a:r>
              <a:rPr lang="en-US" dirty="0" err="1" smtClean="0"/>
              <a:t>orgânica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386258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Dados de </a:t>
            </a:r>
            <a:r>
              <a:rPr lang="en-US" dirty="0" err="1" smtClean="0"/>
              <a:t>Fevereiro</a:t>
            </a:r>
            <a:r>
              <a:rPr lang="en-US" dirty="0" smtClean="0"/>
              <a:t> a </a:t>
            </a:r>
            <a:r>
              <a:rPr lang="en-US" dirty="0" err="1" smtClean="0"/>
              <a:t>Março</a:t>
            </a:r>
            <a:r>
              <a:rPr lang="en-US" dirty="0" smtClean="0"/>
              <a:t> de 2014 no ATTO, para </a:t>
            </a:r>
            <a:r>
              <a:rPr lang="en-US" dirty="0" err="1" smtClean="0"/>
              <a:t>comparação</a:t>
            </a:r>
            <a:r>
              <a:rPr lang="en-US" dirty="0" smtClean="0"/>
              <a:t> (o </a:t>
            </a:r>
            <a:r>
              <a:rPr lang="en-US" dirty="0" err="1" smtClean="0"/>
              <a:t>instrumento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retirado</a:t>
            </a:r>
            <a:r>
              <a:rPr lang="en-US" dirty="0" smtClean="0"/>
              <a:t> da ZF2 e </a:t>
            </a:r>
            <a:r>
              <a:rPr lang="en-US" dirty="0" err="1" smtClean="0"/>
              <a:t>instalado</a:t>
            </a:r>
            <a:r>
              <a:rPr lang="en-US" dirty="0" smtClean="0"/>
              <a:t> no ATTO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267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Estação</a:t>
            </a:r>
            <a:r>
              <a:rPr lang="en-US" dirty="0" smtClean="0"/>
              <a:t> </a:t>
            </a:r>
            <a:r>
              <a:rPr lang="en-US" dirty="0" err="1" smtClean="0"/>
              <a:t>chuvosa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447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Estação</a:t>
            </a:r>
            <a:r>
              <a:rPr lang="en-US" dirty="0" smtClean="0"/>
              <a:t> </a:t>
            </a:r>
            <a:r>
              <a:rPr lang="en-US" dirty="0" err="1" smtClean="0"/>
              <a:t>seca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Preliminares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95400"/>
            <a:ext cx="6705600" cy="39804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941991"/>
            <a:ext cx="4114800" cy="1916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14478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Dados de </a:t>
            </a:r>
            <a:r>
              <a:rPr lang="en-US" sz="1600" dirty="0" err="1"/>
              <a:t>Julho</a:t>
            </a:r>
            <a:r>
              <a:rPr lang="en-US" sz="1600" dirty="0"/>
              <a:t> a </a:t>
            </a:r>
            <a:r>
              <a:rPr lang="en-US" sz="1600" dirty="0" err="1"/>
              <a:t>Dezembro</a:t>
            </a:r>
            <a:r>
              <a:rPr lang="en-US" sz="1600" dirty="0"/>
              <a:t> de 2013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smtClean="0"/>
              <a:t>ZF2:</a:t>
            </a:r>
          </a:p>
          <a:p>
            <a:endParaRPr lang="en-US" sz="1600" dirty="0"/>
          </a:p>
          <a:p>
            <a:r>
              <a:rPr lang="en-US" sz="1600" dirty="0" err="1" smtClean="0"/>
              <a:t>Valores</a:t>
            </a:r>
            <a:r>
              <a:rPr lang="en-US" sz="1600" dirty="0" smtClean="0"/>
              <a:t> </a:t>
            </a:r>
            <a:r>
              <a:rPr lang="en-US" sz="1600" dirty="0" err="1" smtClean="0"/>
              <a:t>oscilando</a:t>
            </a:r>
            <a:r>
              <a:rPr lang="en-US" sz="1600" dirty="0" smtClean="0"/>
              <a:t> entre 1 e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934669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Dados de </a:t>
            </a:r>
            <a:r>
              <a:rPr lang="en-US" dirty="0" err="1" smtClean="0"/>
              <a:t>Fevereiro</a:t>
            </a:r>
            <a:r>
              <a:rPr lang="en-US" dirty="0" smtClean="0"/>
              <a:t> e </a:t>
            </a:r>
            <a:r>
              <a:rPr lang="en-US" dirty="0" err="1" smtClean="0"/>
              <a:t>Março</a:t>
            </a:r>
            <a:r>
              <a:rPr lang="en-US" dirty="0" smtClean="0"/>
              <a:t> no </a:t>
            </a:r>
            <a:r>
              <a:rPr lang="en-US" dirty="0"/>
              <a:t>ATTO, para </a:t>
            </a:r>
            <a:r>
              <a:rPr lang="en-US" dirty="0" err="1"/>
              <a:t>comparação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Estação</a:t>
            </a:r>
            <a:r>
              <a:rPr lang="en-US" dirty="0"/>
              <a:t> </a:t>
            </a:r>
            <a:r>
              <a:rPr lang="en-US" dirty="0" err="1"/>
              <a:t>chuvosa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1791" y="4590143"/>
            <a:ext cx="1361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Estação</a:t>
            </a:r>
            <a:r>
              <a:rPr lang="en-US" dirty="0"/>
              <a:t> </a:t>
            </a:r>
            <a:r>
              <a:rPr lang="en-US" dirty="0" err="1" smtClean="0"/>
              <a:t>seca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Preliminares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4648200" cy="5364590"/>
          </a:xfrm>
        </p:spPr>
      </p:pic>
      <p:sp>
        <p:nvSpPr>
          <p:cNvPr id="5" name="TextBox 4"/>
          <p:cNvSpPr txBox="1"/>
          <p:nvPr/>
        </p:nvSpPr>
        <p:spPr>
          <a:xfrm>
            <a:off x="6172200" y="12954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Instrumentos</a:t>
            </a:r>
            <a:r>
              <a:rPr lang="en-US" dirty="0" smtClean="0"/>
              <a:t> </a:t>
            </a:r>
            <a:r>
              <a:rPr lang="en-US" dirty="0" err="1" smtClean="0"/>
              <a:t>idênticos</a:t>
            </a:r>
            <a:r>
              <a:rPr lang="en-US" dirty="0" smtClean="0"/>
              <a:t> e </a:t>
            </a:r>
            <a:r>
              <a:rPr lang="en-US" dirty="0" err="1" smtClean="0"/>
              <a:t>simultâneos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ZF2 e no ATTO: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Forte </a:t>
            </a:r>
            <a:r>
              <a:rPr lang="en-US" dirty="0" err="1" smtClean="0"/>
              <a:t>correlação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Fenômenos</a:t>
            </a:r>
            <a:r>
              <a:rPr lang="en-US" dirty="0" smtClean="0"/>
              <a:t> de </a:t>
            </a:r>
            <a:r>
              <a:rPr lang="en-US" dirty="0" err="1" smtClean="0"/>
              <a:t>larga</a:t>
            </a:r>
            <a:r>
              <a:rPr lang="en-US" dirty="0" smtClean="0"/>
              <a:t> </a:t>
            </a:r>
            <a:r>
              <a:rPr lang="en-US" dirty="0" err="1" smtClean="0"/>
              <a:t>escala</a:t>
            </a:r>
            <a:r>
              <a:rPr lang="en-US" dirty="0" smtClean="0"/>
              <a:t> (</a:t>
            </a:r>
            <a:r>
              <a:rPr lang="en-US" dirty="0" err="1" smtClean="0"/>
              <a:t>distância</a:t>
            </a:r>
            <a:r>
              <a:rPr lang="en-US" dirty="0" smtClean="0"/>
              <a:t> 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sítios</a:t>
            </a:r>
            <a:r>
              <a:rPr lang="en-US" dirty="0" smtClean="0"/>
              <a:t> = 100 km).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2595" y="3442225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Absorção</a:t>
            </a:r>
            <a:r>
              <a:rPr lang="en-US" dirty="0" smtClean="0"/>
              <a:t> - </a:t>
            </a:r>
            <a:r>
              <a:rPr lang="en-US" dirty="0" err="1" smtClean="0"/>
              <a:t>BCe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48400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Espalhamento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41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Preliminares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743831" cy="32641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13" y="3657600"/>
            <a:ext cx="4625578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142246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SMPS</a:t>
            </a:r>
            <a:endParaRPr lang="pt-BR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3810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CPC</a:t>
            </a:r>
            <a:endParaRPr lang="pt-B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15240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Dados de </a:t>
            </a:r>
            <a:r>
              <a:rPr lang="en-US" dirty="0" err="1" smtClean="0"/>
              <a:t>massa</a:t>
            </a:r>
            <a:r>
              <a:rPr lang="en-US" dirty="0" smtClean="0"/>
              <a:t> do SMPS – boa </a:t>
            </a:r>
            <a:r>
              <a:rPr lang="en-US" dirty="0" err="1" smtClean="0"/>
              <a:t>correlação</a:t>
            </a:r>
            <a:r>
              <a:rPr lang="en-US" dirty="0" smtClean="0"/>
              <a:t> com o ACSM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 medidas do SMPS deverão sempre ser mais </a:t>
            </a:r>
            <a:r>
              <a:rPr lang="pt-BR" dirty="0" smtClean="0"/>
              <a:t>altas </a:t>
            </a:r>
            <a:r>
              <a:rPr lang="pt-BR" dirty="0"/>
              <a:t>do que </a:t>
            </a:r>
            <a:r>
              <a:rPr lang="pt-BR" dirty="0" smtClean="0"/>
              <a:t>aquelas </a:t>
            </a:r>
            <a:r>
              <a:rPr lang="pt-BR" dirty="0"/>
              <a:t>do ACSM, pois inclui a fração refratária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 1 a 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415" y="6019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Contagem</a:t>
            </a:r>
            <a:r>
              <a:rPr lang="en-US" dirty="0" smtClean="0"/>
              <a:t> de </a:t>
            </a:r>
            <a:r>
              <a:rPr lang="en-US" dirty="0" err="1" smtClean="0"/>
              <a:t>partículas</a:t>
            </a:r>
            <a:r>
              <a:rPr lang="en-US" dirty="0" smtClean="0"/>
              <a:t> de 1000 a 3000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Preliminares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371600"/>
            <a:ext cx="3995570" cy="2819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91000"/>
            <a:ext cx="5037683" cy="2472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1524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Diâmetro</a:t>
            </a:r>
            <a:r>
              <a:rPr lang="en-US" dirty="0" smtClean="0"/>
              <a:t> </a:t>
            </a:r>
            <a:r>
              <a:rPr lang="en-US" dirty="0" err="1" smtClean="0"/>
              <a:t>médio</a:t>
            </a:r>
            <a:r>
              <a:rPr lang="en-US" dirty="0" smtClean="0"/>
              <a:t> </a:t>
            </a:r>
            <a:r>
              <a:rPr lang="en-US" dirty="0" err="1" smtClean="0"/>
              <a:t>medido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SMPS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2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Fontes</a:t>
            </a:r>
            <a:r>
              <a:rPr lang="en-US" dirty="0" smtClean="0"/>
              <a:t> de </a:t>
            </a:r>
            <a:r>
              <a:rPr lang="en-US" dirty="0" err="1" smtClean="0"/>
              <a:t>aerossóis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95400"/>
            <a:ext cx="8412959" cy="4572000"/>
          </a:xfrm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Aerossóis</a:t>
            </a:r>
            <a:r>
              <a:rPr lang="en-US" dirty="0" smtClean="0"/>
              <a:t> </a:t>
            </a:r>
            <a:r>
              <a:rPr lang="en-US" dirty="0" err="1" smtClean="0"/>
              <a:t>primários</a:t>
            </a:r>
            <a:r>
              <a:rPr lang="en-US" dirty="0" smtClean="0"/>
              <a:t>: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vermelho</a:t>
            </a:r>
            <a:endParaRPr lang="en-US" dirty="0" smtClean="0"/>
          </a:p>
          <a:p>
            <a:r>
              <a:rPr lang="en-US" dirty="0" err="1" smtClean="0"/>
              <a:t>Aerossóis</a:t>
            </a:r>
            <a:r>
              <a:rPr lang="en-US" dirty="0" smtClean="0"/>
              <a:t> </a:t>
            </a:r>
            <a:r>
              <a:rPr lang="en-US" dirty="0" err="1" smtClean="0"/>
              <a:t>secundários</a:t>
            </a:r>
            <a:r>
              <a:rPr lang="en-US" dirty="0" smtClean="0"/>
              <a:t>: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azul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594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Fonte:  </a:t>
            </a:r>
            <a:r>
              <a:rPr lang="pt-BR" sz="14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Andreae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2007</a:t>
            </a:r>
            <a:endParaRPr lang="pt-BR" sz="1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11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</a:t>
            </a:r>
            <a:endParaRPr lang="pt-B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8844244" cy="1676400"/>
          </a:xfrm>
        </p:spPr>
      </p:pic>
    </p:spTree>
    <p:extLst>
      <p:ext uri="{BB962C8B-B14F-4D97-AF65-F5344CB8AC3E}">
        <p14:creationId xmlns:p14="http://schemas.microsoft.com/office/powerpoint/2010/main" val="22943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0933"/>
            <a:ext cx="8229600" cy="1143000"/>
          </a:xfrm>
        </p:spPr>
        <p:txBody>
          <a:bodyPr/>
          <a:lstStyle/>
          <a:p>
            <a:r>
              <a:rPr lang="en-US" dirty="0" err="1" smtClean="0"/>
              <a:t>Aerossóis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mundo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6039830" cy="5457821"/>
          </a:xfrm>
        </p:spPr>
      </p:pic>
      <p:sp>
        <p:nvSpPr>
          <p:cNvPr id="5" name="TextBox 4"/>
          <p:cNvSpPr txBox="1"/>
          <p:nvPr/>
        </p:nvSpPr>
        <p:spPr>
          <a:xfrm>
            <a:off x="6591300" y="1301212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Predominância</a:t>
            </a:r>
            <a:r>
              <a:rPr lang="en-US" sz="2400" dirty="0" smtClean="0"/>
              <a:t> da </a:t>
            </a:r>
            <a:r>
              <a:rPr lang="en-US" sz="2400" dirty="0" err="1" smtClean="0"/>
              <a:t>fração</a:t>
            </a:r>
            <a:r>
              <a:rPr lang="en-US" sz="2400" dirty="0" smtClean="0"/>
              <a:t> </a:t>
            </a:r>
            <a:r>
              <a:rPr lang="en-US" sz="2400" dirty="0" err="1" smtClean="0"/>
              <a:t>orgânica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América</a:t>
            </a:r>
            <a:r>
              <a:rPr lang="en-US" sz="2400" dirty="0" smtClean="0"/>
              <a:t> do </a:t>
            </a:r>
            <a:r>
              <a:rPr lang="en-US" sz="2400" dirty="0" err="1" smtClean="0"/>
              <a:t>Sul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6299158"/>
            <a:ext cx="236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Relatório</a:t>
            </a:r>
            <a:r>
              <a:rPr lang="en-US" sz="1050" dirty="0" smtClean="0"/>
              <a:t> AR-5 do IPCC, WG1, </a:t>
            </a:r>
            <a:r>
              <a:rPr lang="en-US" sz="1050" dirty="0" err="1" smtClean="0"/>
              <a:t>capítulo</a:t>
            </a:r>
            <a:r>
              <a:rPr lang="en-US" sz="1050" dirty="0" smtClean="0"/>
              <a:t> 7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8325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Amazônia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832600" cy="4178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1" y="228600"/>
            <a:ext cx="2525393" cy="1981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16" y="76200"/>
            <a:ext cx="2324100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26416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16" y="5021717"/>
            <a:ext cx="2452885" cy="1836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1600" y="2209800"/>
            <a:ext cx="474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Maior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bacia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hidrográfica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e </a:t>
            </a:r>
            <a:r>
              <a:rPr lang="en-US" sz="2000" dirty="0" err="1">
                <a:solidFill>
                  <a:schemeClr val="bg1"/>
                </a:solidFill>
              </a:rPr>
              <a:t>maior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área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florestas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tropicais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do </a:t>
            </a:r>
            <a:r>
              <a:rPr lang="en-US" sz="2000" dirty="0" err="1" smtClean="0">
                <a:solidFill>
                  <a:schemeClr val="bg1"/>
                </a:solidFill>
              </a:rPr>
              <a:t>mundo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Extensa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biodiversidade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Grande </a:t>
            </a:r>
            <a:r>
              <a:rPr lang="en-US" sz="2000" dirty="0" err="1" smtClean="0">
                <a:solidFill>
                  <a:schemeClr val="bg1"/>
                </a:solidFill>
              </a:rPr>
              <a:t>estoque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carbono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Importante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fonte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umidade</a:t>
            </a:r>
            <a:r>
              <a:rPr lang="en-US" sz="2000" dirty="0" smtClean="0">
                <a:solidFill>
                  <a:schemeClr val="bg1"/>
                </a:solidFill>
              </a:rPr>
              <a:t> para </a:t>
            </a:r>
            <a:r>
              <a:rPr lang="en-US" sz="2000" dirty="0" err="1" smtClean="0">
                <a:solidFill>
                  <a:schemeClr val="bg1"/>
                </a:solidFill>
              </a:rPr>
              <a:t>outras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bacias</a:t>
            </a:r>
            <a:r>
              <a:rPr lang="en-US" sz="2000" dirty="0" smtClean="0">
                <a:solidFill>
                  <a:schemeClr val="bg1"/>
                </a:solidFill>
              </a:rPr>
              <a:t> da </a:t>
            </a:r>
            <a:r>
              <a:rPr lang="en-US" sz="2000" dirty="0" err="1" smtClean="0">
                <a:solidFill>
                  <a:schemeClr val="bg1"/>
                </a:solidFill>
              </a:rPr>
              <a:t>América</a:t>
            </a:r>
            <a:r>
              <a:rPr lang="en-US" sz="2000" dirty="0" smtClean="0">
                <a:solidFill>
                  <a:schemeClr val="bg1"/>
                </a:solidFill>
              </a:rPr>
              <a:t> do </a:t>
            </a:r>
            <a:r>
              <a:rPr lang="en-US" sz="2000" dirty="0" err="1" smtClean="0">
                <a:solidFill>
                  <a:schemeClr val="bg1"/>
                </a:solidFill>
              </a:rPr>
              <a:t>Sul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9" y="183052"/>
            <a:ext cx="6916531" cy="6019800"/>
          </a:xfrm>
        </p:spPr>
      </p:pic>
      <p:sp>
        <p:nvSpPr>
          <p:cNvPr id="7" name="TextBox 6"/>
          <p:cNvSpPr txBox="1"/>
          <p:nvPr/>
        </p:nvSpPr>
        <p:spPr>
          <a:xfrm>
            <a:off x="457200" y="620285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Fonte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Barth et al., “Coupling between Land Ecosystems and the Atmospheric Hydrologic Cycle through Biogenic Aerosol  Particles,” 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BAMS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1738-1742, 2005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239000" y="3048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Interações</a:t>
            </a:r>
            <a:r>
              <a:rPr lang="en-US" sz="2400" dirty="0" smtClean="0"/>
              <a:t> entre a </a:t>
            </a:r>
            <a:r>
              <a:rPr lang="en-US" sz="2400" dirty="0" err="1" smtClean="0"/>
              <a:t>biosfera</a:t>
            </a:r>
            <a:r>
              <a:rPr lang="en-US" sz="2400" dirty="0" smtClean="0"/>
              <a:t> e a </a:t>
            </a:r>
            <a:r>
              <a:rPr lang="en-US" sz="2400" dirty="0" err="1" smtClean="0"/>
              <a:t>atmosfera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48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661" y="4814"/>
            <a:ext cx="3152540" cy="98562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Fontes</a:t>
            </a:r>
            <a:r>
              <a:rPr lang="en-US" sz="2800" dirty="0" smtClean="0"/>
              <a:t> de </a:t>
            </a:r>
            <a:r>
              <a:rPr lang="en-US" sz="2800" dirty="0" err="1" smtClean="0"/>
              <a:t>aerossóis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Amazônia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03" y="1733707"/>
            <a:ext cx="2130719" cy="1598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06163"/>
            <a:ext cx="5707720" cy="1851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81625"/>
            <a:ext cx="2712496" cy="4309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0816"/>
            <a:ext cx="2057400" cy="1571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67" y="3794579"/>
            <a:ext cx="2198273" cy="1741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562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Aerossóis</a:t>
            </a:r>
            <a:r>
              <a:rPr lang="en-US" dirty="0" smtClean="0"/>
              <a:t> </a:t>
            </a:r>
            <a:r>
              <a:rPr lang="en-US" dirty="0" err="1" smtClean="0"/>
              <a:t>primários</a:t>
            </a:r>
            <a:r>
              <a:rPr lang="en-US" dirty="0" smtClean="0"/>
              <a:t> </a:t>
            </a:r>
            <a:r>
              <a:rPr lang="en-US" dirty="0" err="1" smtClean="0"/>
              <a:t>biogênicos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moda</a:t>
            </a:r>
            <a:r>
              <a:rPr lang="en-US" dirty="0" smtClean="0"/>
              <a:t> </a:t>
            </a:r>
            <a:r>
              <a:rPr lang="en-US" dirty="0" err="1" smtClean="0"/>
              <a:t>grossa</a:t>
            </a:r>
            <a:r>
              <a:rPr lang="en-US" dirty="0" smtClean="0"/>
              <a:t> &gt;)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55626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Aerossóis</a:t>
            </a:r>
            <a:r>
              <a:rPr lang="en-US" dirty="0" smtClean="0"/>
              <a:t> </a:t>
            </a:r>
            <a:r>
              <a:rPr lang="en-US" dirty="0" err="1" smtClean="0"/>
              <a:t>orgânicos</a:t>
            </a:r>
            <a:r>
              <a:rPr lang="en-US" dirty="0" smtClean="0"/>
              <a:t> </a:t>
            </a:r>
            <a:r>
              <a:rPr lang="en-US" dirty="0" err="1" smtClean="0"/>
              <a:t>secundários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moda</a:t>
            </a:r>
            <a:r>
              <a:rPr lang="en-US" dirty="0" smtClean="0"/>
              <a:t> </a:t>
            </a:r>
            <a:r>
              <a:rPr lang="en-US" dirty="0" err="1" smtClean="0"/>
              <a:t>fina</a:t>
            </a:r>
            <a:r>
              <a:rPr lang="en-US" dirty="0" smtClean="0"/>
              <a:t> &lt;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" y="1752600"/>
            <a:ext cx="2231136" cy="15162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4" y="91082"/>
            <a:ext cx="2231136" cy="148132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20" y="75813"/>
            <a:ext cx="1508690" cy="1511866"/>
          </a:xfrm>
        </p:spPr>
      </p:pic>
    </p:spTree>
    <p:extLst>
      <p:ext uri="{BB962C8B-B14F-4D97-AF65-F5344CB8AC3E}">
        <p14:creationId xmlns:p14="http://schemas.microsoft.com/office/powerpoint/2010/main" val="25361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"/>
            <a:ext cx="5689600" cy="3200400"/>
          </a:xfrm>
        </p:spPr>
      </p:pic>
      <p:sp>
        <p:nvSpPr>
          <p:cNvPr id="5" name="TextBox 4"/>
          <p:cNvSpPr txBox="1"/>
          <p:nvPr/>
        </p:nvSpPr>
        <p:spPr>
          <a:xfrm>
            <a:off x="152400" y="3810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Período</a:t>
            </a:r>
            <a:r>
              <a:rPr lang="en-US" dirty="0" smtClean="0"/>
              <a:t> </a:t>
            </a:r>
            <a:r>
              <a:rPr lang="en-US" dirty="0" err="1" smtClean="0"/>
              <a:t>chuvoso</a:t>
            </a:r>
            <a:r>
              <a:rPr lang="en-US" dirty="0" smtClean="0"/>
              <a:t> (ZF2):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 220 </a:t>
            </a:r>
            <a:r>
              <a:rPr lang="en-US" dirty="0" err="1" smtClean="0"/>
              <a:t>partículas</a:t>
            </a:r>
            <a:r>
              <a:rPr lang="en-US" dirty="0" smtClean="0"/>
              <a:t>/cm³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PM 2,5: 1,3 ± 0,7 µg/cm³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</a:t>
            </a:r>
            <a:r>
              <a:rPr lang="en-US" dirty="0" smtClean="0"/>
              <a:t>Green Ocean”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7874" y="3453366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Período</a:t>
            </a:r>
            <a:r>
              <a:rPr lang="en-US" dirty="0" smtClean="0"/>
              <a:t> </a:t>
            </a:r>
            <a:r>
              <a:rPr lang="en-US" dirty="0" err="1" smtClean="0"/>
              <a:t>seco</a:t>
            </a:r>
            <a:r>
              <a:rPr lang="en-US" dirty="0" smtClean="0"/>
              <a:t> (ZF2):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2.200 </a:t>
            </a:r>
            <a:r>
              <a:rPr lang="en-US" dirty="0" err="1" smtClean="0"/>
              <a:t>partículas</a:t>
            </a:r>
            <a:r>
              <a:rPr lang="en-US" dirty="0" smtClean="0"/>
              <a:t>/cm³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PM 2,5: 3,4 </a:t>
            </a:r>
            <a:r>
              <a:rPr lang="en-US" dirty="0"/>
              <a:t>± </a:t>
            </a:r>
            <a:r>
              <a:rPr lang="en-US" dirty="0" smtClean="0"/>
              <a:t>2,0 </a:t>
            </a:r>
            <a:r>
              <a:rPr lang="en-US" dirty="0"/>
              <a:t>µg/cm³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4" y="2041147"/>
            <a:ext cx="298355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48" y="4495800"/>
            <a:ext cx="3490668" cy="2162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4367038" cy="324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05800" cy="4572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Forçantes</a:t>
            </a:r>
            <a:r>
              <a:rPr lang="en-US" sz="3200" dirty="0" smtClean="0"/>
              <a:t> </a:t>
            </a:r>
            <a:r>
              <a:rPr lang="en-US" sz="3200" dirty="0" err="1" smtClean="0"/>
              <a:t>radiativas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/>
              <a:t>Relatório</a:t>
            </a:r>
            <a:r>
              <a:rPr lang="en-US" sz="3200" dirty="0"/>
              <a:t> AR-5 do IPCC (2013)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6629400" cy="5534455"/>
          </a:xfrm>
        </p:spPr>
      </p:pic>
      <p:sp>
        <p:nvSpPr>
          <p:cNvPr id="3" name="TextBox 2"/>
          <p:cNvSpPr txBox="1"/>
          <p:nvPr/>
        </p:nvSpPr>
        <p:spPr>
          <a:xfrm>
            <a:off x="6629400" y="1524000"/>
            <a:ext cx="24295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Há muita </a:t>
            </a:r>
            <a:r>
              <a:rPr lang="pt-BR" sz="2000" u="sng" dirty="0"/>
              <a:t>incerteza</a:t>
            </a:r>
            <a:r>
              <a:rPr lang="pt-BR" sz="2000" dirty="0"/>
              <a:t> em relação à magnitude, ou até ao sinal da forçante radiativa dos aerossóis, e por isso muitos modelos climáticos omitem seus efeitos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2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</TotalTime>
  <Words>1379</Words>
  <Application>Microsoft Office PowerPoint</Application>
  <PresentationFormat>On-screen Show (4:3)</PresentationFormat>
  <Paragraphs>190</Paragraphs>
  <Slides>30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Aerossóis Orgânicos na Amazônia e suas Propriedades Óticas</vt:lpstr>
      <vt:lpstr>O que é aerossol?</vt:lpstr>
      <vt:lpstr>Fontes de aerossóis</vt:lpstr>
      <vt:lpstr>Aerossóis pelo mundo</vt:lpstr>
      <vt:lpstr>Amazônia</vt:lpstr>
      <vt:lpstr>PowerPoint Presentation</vt:lpstr>
      <vt:lpstr>Fontes de aerossóis na Amazônia</vt:lpstr>
      <vt:lpstr>PowerPoint Presentation</vt:lpstr>
      <vt:lpstr>Forçantes radiativas Relatório AR-5 do IPCC (2013)</vt:lpstr>
      <vt:lpstr>Efeito dos aerossóis sobre o clima</vt:lpstr>
      <vt:lpstr>Propriedades óticas dos aerossóis</vt:lpstr>
      <vt:lpstr>Trabalhos anteriores usando espectrometria de massa na Amazônia</vt:lpstr>
      <vt:lpstr>Objetivos </vt:lpstr>
      <vt:lpstr>Sítio de Medidas</vt:lpstr>
      <vt:lpstr>Trajetórias de massas de ar que atingem o site de medidas na Amazônia Central. Trajetórias de cerca de 10 dias backward de Manaus. </vt:lpstr>
      <vt:lpstr>Caracterização do Site</vt:lpstr>
      <vt:lpstr>Arranjo experimental no conteiner</vt:lpstr>
      <vt:lpstr>A medida de aerossóis orgânicos com o ACSM (Aerosol Chemical Speciation Monitor, Aerodyne research) </vt:lpstr>
      <vt:lpstr>A medida da distribuição de tamanho com o SMPS (Scanning Mobility Particle Sizer, TSI) </vt:lpstr>
      <vt:lpstr>A medida do espalhamento ótico com Nefelômetro - TSI </vt:lpstr>
      <vt:lpstr>A medida da absorção de aerossóis com o MAAP (Multi Angle Absorption Photometer) </vt:lpstr>
      <vt:lpstr>Amostrador de Particulado Fino e Grosso (AFG) - Nuclepore </vt:lpstr>
      <vt:lpstr>Metodologia de análise </vt:lpstr>
      <vt:lpstr>Análise estatística por Fatorização de Matriz Positiva (PMF – Positive Matrix Factorization) </vt:lpstr>
      <vt:lpstr>Resultados Preliminares</vt:lpstr>
      <vt:lpstr>Resultados Preliminares</vt:lpstr>
      <vt:lpstr>Resultados Preliminares</vt:lpstr>
      <vt:lpstr>Resultados Preliminares</vt:lpstr>
      <vt:lpstr>Resultados Preliminares</vt:lpstr>
      <vt:lpstr>Cronograma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Aerossóis Orgânicos na Amazônia e suas Propriedades Óticas</dc:title>
  <dc:creator>Rafael Stern</dc:creator>
  <cp:lastModifiedBy>Rafael Stern</cp:lastModifiedBy>
  <cp:revision>133</cp:revision>
  <dcterms:created xsi:type="dcterms:W3CDTF">2014-05-15T17:34:27Z</dcterms:created>
  <dcterms:modified xsi:type="dcterms:W3CDTF">2014-05-29T21:02:50Z</dcterms:modified>
</cp:coreProperties>
</file>