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9" r:id="rId4"/>
    <p:sldMasterId id="2147483711" r:id="rId5"/>
  </p:sldMasterIdLst>
  <p:notesMasterIdLst>
    <p:notesMasterId r:id="rId121"/>
  </p:notesMasterIdLst>
  <p:sldIdLst>
    <p:sldId id="285" r:id="rId6"/>
    <p:sldId id="561" r:id="rId7"/>
    <p:sldId id="351" r:id="rId8"/>
    <p:sldId id="343" r:id="rId9"/>
    <p:sldId id="473" r:id="rId10"/>
    <p:sldId id="560" r:id="rId11"/>
    <p:sldId id="584" r:id="rId12"/>
    <p:sldId id="455" r:id="rId13"/>
    <p:sldId id="563" r:id="rId14"/>
    <p:sldId id="562" r:id="rId15"/>
    <p:sldId id="396" r:id="rId16"/>
    <p:sldId id="506" r:id="rId17"/>
    <p:sldId id="505" r:id="rId18"/>
    <p:sldId id="568" r:id="rId19"/>
    <p:sldId id="517" r:id="rId20"/>
    <p:sldId id="382" r:id="rId21"/>
    <p:sldId id="327" r:id="rId22"/>
    <p:sldId id="359" r:id="rId23"/>
    <p:sldId id="521" r:id="rId24"/>
    <p:sldId id="586" r:id="rId25"/>
    <p:sldId id="575" r:id="rId26"/>
    <p:sldId id="573" r:id="rId27"/>
    <p:sldId id="558" r:id="rId28"/>
    <p:sldId id="578" r:id="rId29"/>
    <p:sldId id="585" r:id="rId30"/>
    <p:sldId id="478" r:id="rId31"/>
    <p:sldId id="493" r:id="rId32"/>
    <p:sldId id="346" r:id="rId33"/>
    <p:sldId id="479" r:id="rId34"/>
    <p:sldId id="480" r:id="rId35"/>
    <p:sldId id="564" r:id="rId36"/>
    <p:sldId id="280" r:id="rId37"/>
    <p:sldId id="577" r:id="rId38"/>
    <p:sldId id="579" r:id="rId39"/>
    <p:sldId id="588" r:id="rId40"/>
    <p:sldId id="565" r:id="rId41"/>
    <p:sldId id="587" r:id="rId42"/>
    <p:sldId id="436" r:id="rId43"/>
    <p:sldId id="494" r:id="rId44"/>
    <p:sldId id="495" r:id="rId45"/>
    <p:sldId id="389" r:id="rId46"/>
    <p:sldId id="566" r:id="rId47"/>
    <p:sldId id="567" r:id="rId48"/>
    <p:sldId id="569" r:id="rId49"/>
    <p:sldId id="570" r:id="rId50"/>
    <p:sldId id="571" r:id="rId51"/>
    <p:sldId id="450" r:id="rId52"/>
    <p:sldId id="476" r:id="rId53"/>
    <p:sldId id="595" r:id="rId54"/>
    <p:sldId id="447" r:id="rId55"/>
    <p:sldId id="559" r:id="rId56"/>
    <p:sldId id="427" r:id="rId57"/>
    <p:sldId id="525" r:id="rId58"/>
    <p:sldId id="576" r:id="rId59"/>
    <p:sldId id="501" r:id="rId60"/>
    <p:sldId id="502" r:id="rId61"/>
    <p:sldId id="504" r:id="rId62"/>
    <p:sldId id="360" r:id="rId63"/>
    <p:sldId id="386" r:id="rId64"/>
    <p:sldId id="503" r:id="rId65"/>
    <p:sldId id="429" r:id="rId66"/>
    <p:sldId id="484" r:id="rId67"/>
    <p:sldId id="437" r:id="rId68"/>
    <p:sldId id="485" r:id="rId69"/>
    <p:sldId id="594" r:id="rId70"/>
    <p:sldId id="347" r:id="rId71"/>
    <p:sldId id="593" r:id="rId72"/>
    <p:sldId id="445" r:id="rId73"/>
    <p:sldId id="486" r:id="rId74"/>
    <p:sldId id="524" r:id="rId75"/>
    <p:sldId id="581" r:id="rId76"/>
    <p:sldId id="582" r:id="rId77"/>
    <p:sldId id="583" r:id="rId78"/>
    <p:sldId id="300" r:id="rId79"/>
    <p:sldId id="449" r:id="rId80"/>
    <p:sldId id="362" r:id="rId81"/>
    <p:sldId id="557" r:id="rId82"/>
    <p:sldId id="556" r:id="rId83"/>
    <p:sldId id="554" r:id="rId84"/>
    <p:sldId id="553" r:id="rId85"/>
    <p:sldId id="545" r:id="rId86"/>
    <p:sldId id="542" r:id="rId87"/>
    <p:sldId id="543" r:id="rId88"/>
    <p:sldId id="341" r:id="rId89"/>
    <p:sldId id="460" r:id="rId90"/>
    <p:sldId id="461" r:id="rId91"/>
    <p:sldId id="500" r:id="rId92"/>
    <p:sldId id="462" r:id="rId93"/>
    <p:sldId id="463" r:id="rId94"/>
    <p:sldId id="464" r:id="rId95"/>
    <p:sldId id="465" r:id="rId96"/>
    <p:sldId id="466" r:id="rId97"/>
    <p:sldId id="467" r:id="rId98"/>
    <p:sldId id="420" r:id="rId99"/>
    <p:sldId id="468" r:id="rId100"/>
    <p:sldId id="507" r:id="rId101"/>
    <p:sldId id="508" r:id="rId102"/>
    <p:sldId id="509" r:id="rId103"/>
    <p:sldId id="510" r:id="rId104"/>
    <p:sldId id="511" r:id="rId105"/>
    <p:sldId id="512" r:id="rId106"/>
    <p:sldId id="419" r:id="rId107"/>
    <p:sldId id="526" r:id="rId108"/>
    <p:sldId id="527" r:id="rId109"/>
    <p:sldId id="528" r:id="rId110"/>
    <p:sldId id="529" r:id="rId111"/>
    <p:sldId id="531" r:id="rId112"/>
    <p:sldId id="532" r:id="rId113"/>
    <p:sldId id="533" r:id="rId114"/>
    <p:sldId id="434" r:id="rId115"/>
    <p:sldId id="589" r:id="rId116"/>
    <p:sldId id="590" r:id="rId117"/>
    <p:sldId id="530" r:id="rId118"/>
    <p:sldId id="592" r:id="rId119"/>
    <p:sldId id="596" r:id="rId1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2" autoAdjust="0"/>
    <p:restoredTop sz="95038" autoAdjust="0"/>
  </p:normalViewPr>
  <p:slideViewPr>
    <p:cSldViewPr>
      <p:cViewPr varScale="1">
        <p:scale>
          <a:sx n="80" d="100"/>
          <a:sy n="80" d="100"/>
        </p:scale>
        <p:origin x="-1614" y="-84"/>
      </p:cViewPr>
      <p:guideLst>
        <p:guide orient="horz" pos="2160"/>
        <p:guide pos="2880"/>
      </p:guideLst>
    </p:cSldViewPr>
  </p:slideViewPr>
  <p:notesTextViewPr>
    <p:cViewPr>
      <p:scale>
        <a:sx n="1" d="1"/>
        <a:sy n="1" d="1"/>
      </p:scale>
      <p:origin x="0" y="0"/>
    </p:cViewPr>
  </p:notesTextViewPr>
  <p:sorterViewPr>
    <p:cViewPr>
      <p:scale>
        <a:sx n="110" d="100"/>
        <a:sy n="110" d="100"/>
      </p:scale>
      <p:origin x="0" y="125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file:///\\nexus\ento\users\Canberra\bar568\CMAR\PEP\Carbon%20Budget%202010\data\CDIAC_national_historic_fossilfuel_CO2_emissions_thru_2010_MASTER_vs.11Oct2011%20NB.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manualLayout>
          <c:layoutTarget val="inner"/>
          <c:xMode val="edge"/>
          <c:yMode val="edge"/>
          <c:x val="6.1904761904761907E-2"/>
          <c:y val="8.3932853717026384E-2"/>
          <c:w val="0.553968253968254"/>
          <c:h val="0.83693045563549162"/>
        </c:manualLayout>
      </c:layout>
      <c:pieChart>
        <c:varyColors val="1"/>
        <c:ser>
          <c:idx val="0"/>
          <c:order val="0"/>
          <c:tx>
            <c:strRef>
              <c:f>Sheet1!$A$2</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Sheet1!$B$2:$E$2</c:f>
              <c:numCache>
                <c:formatCode>General</c:formatCode>
                <c:ptCount val="4"/>
                <c:pt idx="0">
                  <c:v>60</c:v>
                </c:pt>
                <c:pt idx="1">
                  <c:v>26</c:v>
                </c:pt>
                <c:pt idx="2">
                  <c:v>8</c:v>
                </c:pt>
                <c:pt idx="3">
                  <c:v>6</c:v>
                </c:pt>
              </c:numCache>
            </c:numRef>
          </c:val>
        </c:ser>
        <c:ser>
          <c:idx val="1"/>
          <c:order val="1"/>
          <c:tx>
            <c:strRef>
              <c:f>Sheet1!$A$3</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Sheet1!$B$3:$E$3</c:f>
              <c:numCache>
                <c:formatCode>General</c:formatCode>
                <c:ptCount val="4"/>
              </c:numCache>
            </c:numRef>
          </c:val>
        </c:ser>
        <c:ser>
          <c:idx val="2"/>
          <c:order val="2"/>
          <c:tx>
            <c:strRef>
              <c:f>Sheet1!$A$4</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Sheet1!$B$4:$E$4</c:f>
              <c:numCache>
                <c:formatCode>General</c:formatCode>
                <c:ptCount val="4"/>
              </c:numCache>
            </c:numRef>
          </c:val>
        </c:ser>
        <c:dLbls>
          <c:showLegendKey val="0"/>
          <c:showVal val="0"/>
          <c:showCatName val="0"/>
          <c:showSerName val="0"/>
          <c:showPercent val="0"/>
          <c:showBubbleSize val="0"/>
          <c:showLeaderLines val="1"/>
        </c:dLbls>
        <c:firstSliceAng val="0"/>
      </c:pieChart>
      <c:spPr>
        <a:noFill/>
      </c:spPr>
    </c:plotArea>
    <c:legend>
      <c:legendPos val="r"/>
      <c:layout>
        <c:manualLayout>
          <c:xMode val="edge"/>
          <c:yMode val="edge"/>
          <c:x val="0.67777777777777781"/>
          <c:y val="0.20623501199040767"/>
          <c:w val="0.31587301587301586"/>
          <c:h val="0.58752997601918466"/>
        </c:manualLayout>
      </c:layout>
      <c:overlay val="0"/>
      <c:txPr>
        <a:bodyPr/>
        <a:lstStyle/>
        <a:p>
          <a:pPr>
            <a:defRPr b="1">
              <a:solidFill>
                <a:schemeClr val="tx1"/>
              </a:solidFill>
            </a:defRPr>
          </a:pPr>
          <a:endParaRPr lang="en-US"/>
        </a:p>
      </c:txPr>
    </c:legend>
    <c:plotVisOnly val="1"/>
    <c:dispBlanksAs val="zero"/>
    <c:showDLblsOverMax val="0"/>
  </c:chart>
  <c:spPr>
    <a:no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C00000"/>
            </a:solidFill>
          </c:spPr>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capita'!$C$2:$C$21</c:f>
              <c:numCache>
                <c:formatCode>General</c:formatCode>
                <c:ptCount val="20"/>
                <c:pt idx="0">
                  <c:v>2247534</c:v>
                </c:pt>
                <c:pt idx="1">
                  <c:v>1497865</c:v>
                </c:pt>
                <c:pt idx="2">
                  <c:v>564474</c:v>
                </c:pt>
                <c:pt idx="3">
                  <c:v>460551</c:v>
                </c:pt>
                <c:pt idx="4">
                  <c:v>310481</c:v>
                </c:pt>
                <c:pt idx="5">
                  <c:v>207966</c:v>
                </c:pt>
                <c:pt idx="6">
                  <c:v>156730</c:v>
                </c:pt>
                <c:pt idx="7">
                  <c:v>153580</c:v>
                </c:pt>
                <c:pt idx="8">
                  <c:v>141402</c:v>
                </c:pt>
                <c:pt idx="9">
                  <c:v>134653</c:v>
                </c:pt>
                <c:pt idx="10">
                  <c:v>134498</c:v>
                </c:pt>
                <c:pt idx="11">
                  <c:v>129970</c:v>
                </c:pt>
                <c:pt idx="12">
                  <c:v>127127</c:v>
                </c:pt>
                <c:pt idx="13">
                  <c:v>123229</c:v>
                </c:pt>
                <c:pt idx="14">
                  <c:v>114419</c:v>
                </c:pt>
                <c:pt idx="15">
                  <c:v>111252</c:v>
                </c:pt>
                <c:pt idx="16">
                  <c:v>99685</c:v>
                </c:pt>
                <c:pt idx="17">
                  <c:v>98879</c:v>
                </c:pt>
                <c:pt idx="18">
                  <c:v>84541</c:v>
                </c:pt>
                <c:pt idx="19">
                  <c:v>81614</c:v>
                </c:pt>
              </c:numCache>
            </c:numRef>
          </c:val>
        </c:ser>
        <c:ser>
          <c:idx val="1"/>
          <c:order val="1"/>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capita'!$I$2:$I$21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ser>
          <c:idx val="2"/>
          <c:order val="2"/>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capita'!$J$2:$J$21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ser>
          <c:idx val="3"/>
          <c:order val="3"/>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capita'!$K$2:$K$21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dLbls>
          <c:showLegendKey val="0"/>
          <c:showVal val="0"/>
          <c:showCatName val="0"/>
          <c:showSerName val="0"/>
          <c:showPercent val="0"/>
          <c:showBubbleSize val="0"/>
        </c:dLbls>
        <c:gapWidth val="0"/>
        <c:overlap val="50"/>
        <c:axId val="96846592"/>
        <c:axId val="96848128"/>
      </c:barChart>
      <c:barChart>
        <c:barDir val="col"/>
        <c:grouping val="clustered"/>
        <c:varyColors val="0"/>
        <c:ser>
          <c:idx val="4"/>
          <c:order val="4"/>
          <c:spPr>
            <a:solidFill>
              <a:schemeClr val="tx1"/>
            </a:solidFill>
          </c:spPr>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capita'!$M$2:$M$21</c:f>
              <c:numCache>
                <c:formatCode>General</c:formatCode>
                <c:ptCount val="20"/>
                <c:pt idx="0">
                  <c:v>1.6793953669169401</c:v>
                </c:pt>
                <c:pt idx="1">
                  <c:v>4.8466624983769817</c:v>
                </c:pt>
                <c:pt idx="2">
                  <c:v>0.48206993026103856</c:v>
                </c:pt>
                <c:pt idx="3">
                  <c:v>3.2490370370370454</c:v>
                </c:pt>
                <c:pt idx="4">
                  <c:v>2.4360916581712742</c:v>
                </c:pt>
                <c:pt idx="5">
                  <c:v>2.5454109147855504</c:v>
                </c:pt>
                <c:pt idx="6">
                  <c:v>2.1187279845534146</c:v>
                </c:pt>
                <c:pt idx="7">
                  <c:v>3.1423017902813415</c:v>
                </c:pt>
                <c:pt idx="8">
                  <c:v>4.1456222144979096</c:v>
                </c:pt>
                <c:pt idx="9">
                  <c:v>4.9057336821227011</c:v>
                </c:pt>
                <c:pt idx="10">
                  <c:v>2.1616952481583596</c:v>
                </c:pt>
                <c:pt idx="11">
                  <c:v>0.54183304415907663</c:v>
                </c:pt>
                <c:pt idx="12">
                  <c:v>1.1208215910475408</c:v>
                </c:pt>
                <c:pt idx="13">
                  <c:v>2.4650089115506031</c:v>
                </c:pt>
                <c:pt idx="14">
                  <c:v>0.58692522106196465</c:v>
                </c:pt>
                <c:pt idx="15">
                  <c:v>1.838418555514822</c:v>
                </c:pt>
                <c:pt idx="16">
                  <c:v>4.4644136720289334</c:v>
                </c:pt>
                <c:pt idx="17">
                  <c:v>1.5232770815576928</c:v>
                </c:pt>
                <c:pt idx="18">
                  <c:v>2.2138403028761671</c:v>
                </c:pt>
                <c:pt idx="19">
                  <c:v>1.1807199402727671</c:v>
                </c:pt>
              </c:numCache>
            </c:numRef>
          </c:val>
        </c:ser>
        <c:dLbls>
          <c:showLegendKey val="0"/>
          <c:showVal val="0"/>
          <c:showCatName val="0"/>
          <c:showSerName val="0"/>
          <c:showPercent val="0"/>
          <c:showBubbleSize val="0"/>
        </c:dLbls>
        <c:gapWidth val="200"/>
        <c:axId val="96859648"/>
        <c:axId val="96858112"/>
      </c:barChart>
      <c:catAx>
        <c:axId val="96846592"/>
        <c:scaling>
          <c:orientation val="minMax"/>
        </c:scaling>
        <c:delete val="0"/>
        <c:axPos val="b"/>
        <c:majorTickMark val="out"/>
        <c:minorTickMark val="none"/>
        <c:tickLblPos val="nextTo"/>
        <c:spPr>
          <a:ln w="19050">
            <a:solidFill>
              <a:schemeClr val="tx1"/>
            </a:solidFill>
          </a:ln>
        </c:spPr>
        <c:txPr>
          <a:bodyPr/>
          <a:lstStyle/>
          <a:p>
            <a:pPr>
              <a:defRPr sz="1100" b="0"/>
            </a:pPr>
            <a:endParaRPr lang="en-US"/>
          </a:p>
        </c:txPr>
        <c:crossAx val="96848128"/>
        <c:crosses val="autoZero"/>
        <c:auto val="1"/>
        <c:lblAlgn val="ctr"/>
        <c:lblOffset val="100"/>
        <c:noMultiLvlLbl val="0"/>
      </c:catAx>
      <c:valAx>
        <c:axId val="96848128"/>
        <c:scaling>
          <c:orientation val="minMax"/>
        </c:scaling>
        <c:delete val="0"/>
        <c:axPos val="l"/>
        <c:majorGridlines>
          <c:spPr>
            <a:ln w="12700">
              <a:solidFill>
                <a:schemeClr val="tx1"/>
              </a:solidFill>
            </a:ln>
          </c:spPr>
        </c:majorGridlines>
        <c:numFmt formatCode="General" sourceLinked="1"/>
        <c:majorTickMark val="out"/>
        <c:minorTickMark val="none"/>
        <c:tickLblPos val="nextTo"/>
        <c:spPr>
          <a:ln w="19050">
            <a:solidFill>
              <a:schemeClr val="tx1"/>
            </a:solidFill>
          </a:ln>
        </c:spPr>
        <c:txPr>
          <a:bodyPr/>
          <a:lstStyle/>
          <a:p>
            <a:pPr>
              <a:defRPr sz="800"/>
            </a:pPr>
            <a:endParaRPr lang="en-US"/>
          </a:p>
        </c:txPr>
        <c:crossAx val="96846592"/>
        <c:crosses val="autoZero"/>
        <c:crossBetween val="between"/>
      </c:valAx>
      <c:valAx>
        <c:axId val="96858112"/>
        <c:scaling>
          <c:orientation val="minMax"/>
        </c:scaling>
        <c:delete val="0"/>
        <c:axPos val="r"/>
        <c:numFmt formatCode="General" sourceLinked="1"/>
        <c:majorTickMark val="out"/>
        <c:minorTickMark val="none"/>
        <c:tickLblPos val="nextTo"/>
        <c:spPr>
          <a:ln w="19050">
            <a:solidFill>
              <a:schemeClr val="tx1"/>
            </a:solidFill>
          </a:ln>
        </c:spPr>
        <c:txPr>
          <a:bodyPr/>
          <a:lstStyle/>
          <a:p>
            <a:pPr>
              <a:defRPr sz="1600"/>
            </a:pPr>
            <a:endParaRPr lang="en-US"/>
          </a:p>
        </c:txPr>
        <c:crossAx val="96859648"/>
        <c:crosses val="max"/>
        <c:crossBetween val="between"/>
      </c:valAx>
      <c:catAx>
        <c:axId val="96859648"/>
        <c:scaling>
          <c:orientation val="minMax"/>
        </c:scaling>
        <c:delete val="1"/>
        <c:axPos val="b"/>
        <c:majorTickMark val="out"/>
        <c:minorTickMark val="none"/>
        <c:tickLblPos val="none"/>
        <c:crossAx val="96858112"/>
        <c:crosses val="autoZero"/>
        <c:auto val="1"/>
        <c:lblAlgn val="ctr"/>
        <c:lblOffset val="100"/>
        <c:noMultiLvlLbl val="0"/>
      </c:catAx>
    </c:plotArea>
    <c:plotVisOnly val="1"/>
    <c:dispBlanksAs val="gap"/>
    <c:showDLblsOverMax val="0"/>
  </c:chart>
  <c:spPr>
    <a:solidFill>
      <a:sysClr val="window" lastClr="FFFFFF"/>
    </a:solidFill>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80B9E8-F1D1-486E-BF27-6D9B18EE8816}" type="datetimeFigureOut">
              <a:rPr lang="en-US" smtClean="0"/>
              <a:t>9/13/2013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8E7B9D-8E61-4B9F-B82E-136937759A49}" type="slidenum">
              <a:rPr lang="en-US" smtClean="0"/>
              <a:t>‹#›</a:t>
            </a:fld>
            <a:endParaRPr lang="en-US"/>
          </a:p>
        </p:txBody>
      </p:sp>
    </p:spTree>
    <p:extLst>
      <p:ext uri="{BB962C8B-B14F-4D97-AF65-F5344CB8AC3E}">
        <p14:creationId xmlns:p14="http://schemas.microsoft.com/office/powerpoint/2010/main" val="3831059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EE88678-16ED-4482-A783-6F56E15D5079}" type="slidenum">
              <a:rPr lang="en-GB">
                <a:solidFill>
                  <a:prstClr val="black"/>
                </a:solidFill>
              </a:rPr>
              <a:pPr/>
              <a:t>1</a:t>
            </a:fld>
            <a:endParaRPr lang="en-GB">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FBEFECD5-0692-4444-895B-B3AC8F500650}" type="slidenum">
              <a:rPr lang="en-US" smtClean="0">
                <a:solidFill>
                  <a:prstClr val="black"/>
                </a:solidFill>
              </a:rPr>
              <a:pPr/>
              <a:t>32</a:t>
            </a:fld>
            <a:endParaRPr lang="en-US" smtClean="0">
              <a:solidFill>
                <a:prstClr val="black"/>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Broecker95,96 put forward an ocean circulation schematic in which polar sinking is balanced by upwelling from depth through the</a:t>
            </a:r>
          </a:p>
          <a:p>
            <a:r>
              <a:rPr lang="en-US" sz="1200" b="0" i="0" u="none" strike="noStrike" kern="1200" baseline="0" dirty="0" smtClean="0">
                <a:solidFill>
                  <a:schemeClr val="tx1"/>
                </a:solidFill>
                <a:latin typeface="+mn-lt"/>
                <a:ea typeface="+mn-ea"/>
                <a:cs typeface="+mn-cs"/>
              </a:rPr>
              <a:t>thermocline of the North Pacific, as sketched in his famous conveyor belt analogy, inspired from earlier descriptions97. The</a:t>
            </a:r>
          </a:p>
          <a:p>
            <a:r>
              <a:rPr lang="en-US" sz="1200" b="0" i="0" u="none" strike="noStrike" kern="1200" baseline="0" dirty="0" smtClean="0">
                <a:solidFill>
                  <a:schemeClr val="tx1"/>
                </a:solidFill>
                <a:latin typeface="+mn-lt"/>
                <a:ea typeface="+mn-ea"/>
                <a:cs typeface="+mn-cs"/>
              </a:rPr>
              <a:t>neglect of a role for the Southern Ocean was subsequently addressed74,98,99. Here we have revised and updated </a:t>
            </a:r>
            <a:r>
              <a:rPr lang="en-US" sz="1200" b="0" i="0" u="none" strike="noStrike" kern="1200" baseline="0" dirty="0" err="1" smtClean="0">
                <a:solidFill>
                  <a:schemeClr val="tx1"/>
                </a:solidFill>
                <a:latin typeface="+mn-lt"/>
                <a:ea typeface="+mn-ea"/>
                <a:cs typeface="+mn-cs"/>
              </a:rPr>
              <a:t>Broecker's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famous conveyor to draw out the asymmetry among the Atlantic, Pacific and Indian basins and between the Northern and Southern</a:t>
            </a:r>
          </a:p>
          <a:p>
            <a:r>
              <a:rPr lang="en-US" sz="1200" b="0" i="0" u="none" strike="noStrike" kern="1200" baseline="0" dirty="0" smtClean="0">
                <a:solidFill>
                  <a:schemeClr val="tx1"/>
                </a:solidFill>
                <a:latin typeface="+mn-lt"/>
                <a:ea typeface="+mn-ea"/>
                <a:cs typeface="+mn-cs"/>
              </a:rPr>
              <a:t>hemispheres, and to emphasize the central role of Southern Ocean upwelling. The upper cell of ocean circulation is fed</a:t>
            </a:r>
          </a:p>
          <a:p>
            <a:r>
              <a:rPr lang="en-US" sz="1200" b="0" i="0" u="none" strike="noStrike" kern="1200" baseline="0" dirty="0" smtClean="0">
                <a:solidFill>
                  <a:schemeClr val="tx1"/>
                </a:solidFill>
                <a:latin typeface="+mn-lt"/>
                <a:ea typeface="+mn-ea"/>
                <a:cs typeface="+mn-cs"/>
              </a:rPr>
              <a:t>predominantly by broad upwelling across surfaces of equal density at mid-depths, distributed over the main ocean basins (rising</a:t>
            </a:r>
          </a:p>
          <a:p>
            <a:r>
              <a:rPr lang="en-US" sz="1200" b="0" i="0" u="none" strike="noStrike" kern="1200" baseline="0" dirty="0" err="1" smtClean="0">
                <a:solidFill>
                  <a:schemeClr val="tx1"/>
                </a:solidFill>
                <a:latin typeface="+mn-lt"/>
                <a:ea typeface="+mn-ea"/>
                <a:cs typeface="+mn-cs"/>
              </a:rPr>
              <a:t>bluegreenyellow</a:t>
            </a:r>
            <a:r>
              <a:rPr lang="en-US" sz="1200" b="0" i="0" u="none" strike="noStrike" kern="1200" baseline="0" dirty="0" smtClean="0">
                <a:solidFill>
                  <a:schemeClr val="tx1"/>
                </a:solidFill>
                <a:latin typeface="+mn-lt"/>
                <a:ea typeface="+mn-ea"/>
                <a:cs typeface="+mn-cs"/>
              </a:rPr>
              <a:t> arrows). Upwelling to the ocean surface occurs mainly around Antarctica along surfaces of equal density (rising</a:t>
            </a:r>
          </a:p>
          <a:p>
            <a:r>
              <a:rPr lang="en-US" sz="1200" b="0" i="0" u="none" strike="noStrike" kern="1200" baseline="0" dirty="0" err="1" smtClean="0">
                <a:solidFill>
                  <a:schemeClr val="tx1"/>
                </a:solidFill>
                <a:latin typeface="+mn-lt"/>
                <a:ea typeface="+mn-ea"/>
                <a:cs typeface="+mn-cs"/>
              </a:rPr>
              <a:t>yellowred</a:t>
            </a:r>
            <a:r>
              <a:rPr lang="en-US" sz="1200" b="0" i="0" u="none" strike="noStrike" kern="1200" baseline="0" dirty="0" smtClean="0">
                <a:solidFill>
                  <a:schemeClr val="tx1"/>
                </a:solidFill>
                <a:latin typeface="+mn-lt"/>
                <a:ea typeface="+mn-ea"/>
                <a:cs typeface="+mn-cs"/>
              </a:rPr>
              <a:t> arrows) with wind and eddy processes playing a central role. Much of this upwelled water is converted into intermediate depth mode waters and, after entering various thermocline layers, it eventually resupplies the upper branch of the global cell in the</a:t>
            </a:r>
          </a:p>
          <a:p>
            <a:r>
              <a:rPr lang="en-US" sz="1200" b="0" i="0" u="none" strike="noStrike" kern="1200" baseline="0" dirty="0" smtClean="0">
                <a:solidFill>
                  <a:schemeClr val="tx1"/>
                </a:solidFill>
                <a:latin typeface="+mn-lt"/>
                <a:ea typeface="+mn-ea"/>
                <a:cs typeface="+mn-cs"/>
              </a:rPr>
              <a:t>Atlantic with relatively warmer waters. In the northern North Atlantic, warm water is cooled in the</a:t>
            </a:r>
          </a:p>
          <a:p>
            <a:r>
              <a:rPr lang="en-US" sz="1200" b="0" i="0" u="none" strike="noStrike" kern="1200" baseline="0" dirty="0" err="1" smtClean="0">
                <a:solidFill>
                  <a:schemeClr val="tx1"/>
                </a:solidFill>
                <a:latin typeface="+mn-lt"/>
                <a:ea typeface="+mn-ea"/>
                <a:cs typeface="+mn-cs"/>
              </a:rPr>
              <a:t>subpolar</a:t>
            </a:r>
            <a:r>
              <a:rPr lang="en-US" sz="1200" b="0" i="0" u="none" strike="noStrike" kern="1200" baseline="0" dirty="0" smtClean="0">
                <a:solidFill>
                  <a:schemeClr val="tx1"/>
                </a:solidFill>
                <a:latin typeface="+mn-lt"/>
                <a:ea typeface="+mn-ea"/>
                <a:cs typeface="+mn-cs"/>
              </a:rPr>
              <a:t> gyre and eventually becomes dense enough to sink under</a:t>
            </a:r>
          </a:p>
          <a:p>
            <a:r>
              <a:rPr lang="en-US" sz="1200" b="0" i="0" u="none" strike="noStrike" kern="1200" baseline="0" dirty="0" smtClean="0">
                <a:solidFill>
                  <a:schemeClr val="tx1"/>
                </a:solidFill>
                <a:latin typeface="+mn-lt"/>
                <a:ea typeface="+mn-ea"/>
                <a:cs typeface="+mn-cs"/>
              </a:rPr>
              <a:t>the thermocline in the polar seas and Labrador Sea convection</a:t>
            </a:r>
          </a:p>
          <a:p>
            <a:r>
              <a:rPr lang="en-US" sz="1200" b="0" i="0" u="none" strike="noStrike" kern="1200" baseline="0" dirty="0" smtClean="0">
                <a:solidFill>
                  <a:schemeClr val="tx1"/>
                </a:solidFill>
                <a:latin typeface="+mn-lt"/>
                <a:ea typeface="+mn-ea"/>
                <a:cs typeface="+mn-cs"/>
              </a:rPr>
              <a:t>regions (blue arrows). The dense water formed by convection in</a:t>
            </a:r>
          </a:p>
          <a:p>
            <a:r>
              <a:rPr lang="en-US" sz="1200" b="0" i="0" u="none" strike="noStrike" kern="1200" baseline="0" dirty="0" smtClean="0">
                <a:solidFill>
                  <a:schemeClr val="tx1"/>
                </a:solidFill>
                <a:latin typeface="+mn-lt"/>
                <a:ea typeface="+mn-ea"/>
                <a:cs typeface="+mn-cs"/>
              </a:rPr>
              <a:t>the Atlantic flows southwards in the deep branch of the upper</a:t>
            </a:r>
          </a:p>
          <a:p>
            <a:r>
              <a:rPr lang="en-US" sz="1200" b="0" i="0" u="none" strike="noStrike" kern="1200" baseline="0" dirty="0" smtClean="0">
                <a:solidFill>
                  <a:schemeClr val="tx1"/>
                </a:solidFill>
                <a:latin typeface="+mn-lt"/>
                <a:ea typeface="+mn-ea"/>
                <a:cs typeface="+mn-cs"/>
              </a:rPr>
              <a:t>cell (green arrow), before joining the ACC system. Below that, in</a:t>
            </a:r>
          </a:p>
          <a:p>
            <a:r>
              <a:rPr lang="en-US" sz="1200" b="0" i="0" u="none" strike="noStrike" kern="1200" baseline="0" dirty="0" smtClean="0">
                <a:solidFill>
                  <a:schemeClr val="tx1"/>
                </a:solidFill>
                <a:latin typeface="+mn-lt"/>
                <a:ea typeface="+mn-ea"/>
                <a:cs typeface="+mn-cs"/>
              </a:rPr>
              <a:t>turn, is the even denser bottom water that spreads from Antarctica</a:t>
            </a:r>
          </a:p>
          <a:p>
            <a:r>
              <a:rPr lang="en-US" sz="1200" b="0" i="0" u="none" strike="noStrike" kern="1200" baseline="0" dirty="0" smtClean="0">
                <a:solidFill>
                  <a:schemeClr val="tx1"/>
                </a:solidFill>
                <a:latin typeface="+mn-lt"/>
                <a:ea typeface="+mn-ea"/>
                <a:cs typeface="+mn-cs"/>
              </a:rPr>
              <a:t>and feeds the upwelling branch of the lower cell. Antarctic regions</a:t>
            </a:r>
          </a:p>
          <a:p>
            <a:r>
              <a:rPr lang="en-US" sz="1200" b="0" i="0" u="none" strike="noStrike" kern="1200" baseline="0" dirty="0" smtClean="0">
                <a:solidFill>
                  <a:schemeClr val="tx1"/>
                </a:solidFill>
                <a:latin typeface="+mn-lt"/>
                <a:ea typeface="+mn-ea"/>
                <a:cs typeface="+mn-cs"/>
              </a:rPr>
              <a:t>where water sinks to great depth are indicated in the Weddell and</a:t>
            </a:r>
          </a:p>
          <a:p>
            <a:r>
              <a:rPr lang="en-US" sz="1200" b="0" i="0" u="none" strike="noStrike" kern="1200" baseline="0" dirty="0" smtClean="0">
                <a:solidFill>
                  <a:schemeClr val="tx1"/>
                </a:solidFill>
                <a:latin typeface="+mn-lt"/>
                <a:ea typeface="+mn-ea"/>
                <a:cs typeface="+mn-cs"/>
              </a:rPr>
              <a:t>Ross seas around Antarctica and the Labrador and Greenland</a:t>
            </a:r>
          </a:p>
          <a:p>
            <a:r>
              <a:rPr lang="en-US" sz="1200" b="0" i="0" u="none" strike="noStrike" kern="1200" baseline="0" dirty="0" smtClean="0">
                <a:solidFill>
                  <a:schemeClr val="tx1"/>
                </a:solidFill>
                <a:latin typeface="+mn-lt"/>
                <a:ea typeface="+mn-ea"/>
                <a:cs typeface="+mn-cs"/>
              </a:rPr>
              <a:t>Iceland seas in the northern North Atlantic. (Figure 1 represents a</a:t>
            </a:r>
          </a:p>
          <a:p>
            <a:r>
              <a:rPr lang="en-US" sz="1200" b="0" i="0" u="none" strike="noStrike" kern="1200" baseline="0" dirty="0" smtClean="0">
                <a:solidFill>
                  <a:schemeClr val="tx1"/>
                </a:solidFill>
                <a:latin typeface="+mn-lt"/>
                <a:ea typeface="+mn-ea"/>
                <a:cs typeface="+mn-cs"/>
              </a:rPr>
              <a:t>zonal average view of this complex pattern). To construct such a</a:t>
            </a:r>
          </a:p>
          <a:p>
            <a:r>
              <a:rPr lang="en-US" sz="1200" b="0" i="0" u="none" strike="noStrike" kern="1200" baseline="0" dirty="0" smtClean="0">
                <a:solidFill>
                  <a:schemeClr val="tx1"/>
                </a:solidFill>
                <a:latin typeface="+mn-lt"/>
                <a:ea typeface="+mn-ea"/>
                <a:cs typeface="+mn-cs"/>
              </a:rPr>
              <a:t>diagram, much of the richness of the ocean's three-dimensional</a:t>
            </a:r>
          </a:p>
          <a:p>
            <a:r>
              <a:rPr lang="en-US" sz="1200" b="0" i="0" u="none" strike="noStrike" kern="1200" baseline="0" dirty="0" smtClean="0">
                <a:solidFill>
                  <a:schemeClr val="tx1"/>
                </a:solidFill>
                <a:latin typeface="+mn-lt"/>
                <a:ea typeface="+mn-ea"/>
                <a:cs typeface="+mn-cs"/>
              </a:rPr>
              <a:t>circulation structure has to be ignored, and only an overall,</a:t>
            </a:r>
          </a:p>
          <a:p>
            <a:r>
              <a:rPr lang="en-US" sz="1200" b="0" i="0" u="none" strike="noStrike" kern="1200" baseline="0" dirty="0" smtClean="0">
                <a:solidFill>
                  <a:schemeClr val="tx1"/>
                </a:solidFill>
                <a:latin typeface="+mn-lt"/>
                <a:ea typeface="+mn-ea"/>
                <a:cs typeface="+mn-cs"/>
              </a:rPr>
              <a:t>idealized representation of the cells can be shown. Cooler </a:t>
            </a:r>
            <a:r>
              <a:rPr lang="en-US" sz="1200" b="0" i="0" u="none" strike="noStrike" kern="1200" baseline="0" dirty="0" err="1" smtClean="0">
                <a:solidFill>
                  <a:schemeClr val="tx1"/>
                </a:solidFill>
                <a:latin typeface="+mn-lt"/>
                <a:ea typeface="+mn-ea"/>
                <a:cs typeface="+mn-cs"/>
              </a:rPr>
              <a:t>colours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indicate denser water masses, ranging from warmer mode and</a:t>
            </a:r>
          </a:p>
          <a:p>
            <a:r>
              <a:rPr lang="en-US" sz="1200" b="0" i="0" u="none" strike="noStrike" kern="1200" baseline="0" dirty="0" smtClean="0">
                <a:solidFill>
                  <a:schemeClr val="tx1"/>
                </a:solidFill>
                <a:latin typeface="+mn-lt"/>
                <a:ea typeface="+mn-ea"/>
                <a:cs typeface="+mn-cs"/>
              </a:rPr>
              <a:t>thermocline waters in red to bottom waters in blue.</a:t>
            </a:r>
          </a:p>
          <a:p>
            <a:r>
              <a:rPr lang="en-US" sz="1200" b="0" i="0" u="none" strike="noStrike" kern="1200" baseline="0" dirty="0" smtClean="0">
                <a:solidFill>
                  <a:schemeClr val="tx1"/>
                </a:solidFill>
                <a:latin typeface="+mn-lt"/>
                <a:ea typeface="+mn-ea"/>
                <a:cs typeface="+mn-cs"/>
              </a:rPr>
              <a:t>The new diagram builds on previous ones99, links old and new</a:t>
            </a:r>
          </a:p>
          <a:p>
            <a:r>
              <a:rPr lang="en-US" sz="1200" b="0" i="0" u="none" strike="noStrike" kern="1200" baseline="0" dirty="0" smtClean="0">
                <a:solidFill>
                  <a:schemeClr val="tx1"/>
                </a:solidFill>
                <a:latin typeface="+mn-lt"/>
                <a:ea typeface="+mn-ea"/>
                <a:cs typeface="+mn-cs"/>
              </a:rPr>
              <a:t>ideas and brings the Southern Ocean to the forefront of the MOC.</a:t>
            </a:r>
            <a:endParaRPr lang="en-US" dirty="0"/>
          </a:p>
        </p:txBody>
      </p:sp>
      <p:sp>
        <p:nvSpPr>
          <p:cNvPr id="4" name="Slide Number Placeholder 3"/>
          <p:cNvSpPr>
            <a:spLocks noGrp="1"/>
          </p:cNvSpPr>
          <p:nvPr>
            <p:ph type="sldNum" sz="quarter" idx="10"/>
          </p:nvPr>
        </p:nvSpPr>
        <p:spPr/>
        <p:txBody>
          <a:bodyPr/>
          <a:lstStyle/>
          <a:p>
            <a:fld id="{7E7713A7-888F-417D-A596-53D3BF621B0F}" type="slidenum">
              <a:rPr lang="en-US" smtClean="0"/>
              <a:t>47</a:t>
            </a:fld>
            <a:endParaRPr lang="en-US"/>
          </a:p>
        </p:txBody>
      </p:sp>
    </p:spTree>
    <p:extLst>
      <p:ext uri="{BB962C8B-B14F-4D97-AF65-F5344CB8AC3E}">
        <p14:creationId xmlns:p14="http://schemas.microsoft.com/office/powerpoint/2010/main" val="2254886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839">
              <a:defRPr>
                <a:solidFill>
                  <a:schemeClr val="tx1"/>
                </a:solidFill>
                <a:latin typeface="Calibri" pitchFamily="34" charset="0"/>
                <a:ea typeface="MS PGothic" pitchFamily="34" charset="-128"/>
              </a:defRPr>
            </a:lvl1pPr>
            <a:lvl2pPr marL="735298" indent="-282807" defTabSz="901839">
              <a:defRPr>
                <a:solidFill>
                  <a:schemeClr val="tx1"/>
                </a:solidFill>
                <a:latin typeface="Calibri" pitchFamily="34" charset="0"/>
                <a:ea typeface="MS PGothic" pitchFamily="34" charset="-128"/>
              </a:defRPr>
            </a:lvl2pPr>
            <a:lvl3pPr marL="1131227" indent="-226245" defTabSz="901839">
              <a:defRPr>
                <a:solidFill>
                  <a:schemeClr val="tx1"/>
                </a:solidFill>
                <a:latin typeface="Calibri" pitchFamily="34" charset="0"/>
                <a:ea typeface="MS PGothic" pitchFamily="34" charset="-128"/>
              </a:defRPr>
            </a:lvl3pPr>
            <a:lvl4pPr marL="1583718" indent="-226245" defTabSz="901839">
              <a:defRPr>
                <a:solidFill>
                  <a:schemeClr val="tx1"/>
                </a:solidFill>
                <a:latin typeface="Calibri" pitchFamily="34" charset="0"/>
                <a:ea typeface="MS PGothic" pitchFamily="34" charset="-128"/>
              </a:defRPr>
            </a:lvl4pPr>
            <a:lvl5pPr marL="2036209" indent="-226245" defTabSz="901839">
              <a:defRPr>
                <a:solidFill>
                  <a:schemeClr val="tx1"/>
                </a:solidFill>
                <a:latin typeface="Calibri" pitchFamily="34" charset="0"/>
                <a:ea typeface="MS PGothic" pitchFamily="34" charset="-128"/>
              </a:defRPr>
            </a:lvl5pPr>
            <a:lvl6pPr marL="2488700" indent="-226245" defTabSz="901839" fontAlgn="base">
              <a:spcBef>
                <a:spcPct val="0"/>
              </a:spcBef>
              <a:spcAft>
                <a:spcPct val="0"/>
              </a:spcAft>
              <a:defRPr>
                <a:solidFill>
                  <a:schemeClr val="tx1"/>
                </a:solidFill>
                <a:latin typeface="Calibri" pitchFamily="34" charset="0"/>
                <a:ea typeface="MS PGothic" pitchFamily="34" charset="-128"/>
              </a:defRPr>
            </a:lvl6pPr>
            <a:lvl7pPr marL="2941190" indent="-226245" defTabSz="901839" fontAlgn="base">
              <a:spcBef>
                <a:spcPct val="0"/>
              </a:spcBef>
              <a:spcAft>
                <a:spcPct val="0"/>
              </a:spcAft>
              <a:defRPr>
                <a:solidFill>
                  <a:schemeClr val="tx1"/>
                </a:solidFill>
                <a:latin typeface="Calibri" pitchFamily="34" charset="0"/>
                <a:ea typeface="MS PGothic" pitchFamily="34" charset="-128"/>
              </a:defRPr>
            </a:lvl7pPr>
            <a:lvl8pPr marL="3393681" indent="-226245" defTabSz="901839" fontAlgn="base">
              <a:spcBef>
                <a:spcPct val="0"/>
              </a:spcBef>
              <a:spcAft>
                <a:spcPct val="0"/>
              </a:spcAft>
              <a:defRPr>
                <a:solidFill>
                  <a:schemeClr val="tx1"/>
                </a:solidFill>
                <a:latin typeface="Calibri" pitchFamily="34" charset="0"/>
                <a:ea typeface="MS PGothic" pitchFamily="34" charset="-128"/>
              </a:defRPr>
            </a:lvl8pPr>
            <a:lvl9pPr marL="3846172" indent="-226245" defTabSz="901839" fontAlgn="base">
              <a:spcBef>
                <a:spcPct val="0"/>
              </a:spcBef>
              <a:spcAft>
                <a:spcPct val="0"/>
              </a:spcAft>
              <a:defRPr>
                <a:solidFill>
                  <a:schemeClr val="tx1"/>
                </a:solidFill>
                <a:latin typeface="Calibri" pitchFamily="34" charset="0"/>
                <a:ea typeface="MS PGothic" pitchFamily="34" charset="-128"/>
              </a:defRPr>
            </a:lvl9pPr>
          </a:lstStyle>
          <a:p>
            <a:fld id="{80C92FB3-3B75-432D-9D40-F3BD22D080AC}" type="slidenum">
              <a:rPr lang="en-US">
                <a:latin typeface="Arial" pitchFamily="34" charset="0"/>
              </a:rPr>
              <a:pPr/>
              <a:t>48</a:t>
            </a:fld>
            <a:endParaRPr lang="en-US">
              <a:latin typeface="Arial" pitchFamily="34" charset="0"/>
            </a:endParaRPr>
          </a:p>
        </p:txBody>
      </p:sp>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smtClean="0">
              <a:latin typeface="Arial" pitchFamily="34" charset="0"/>
            </a:endParaRPr>
          </a:p>
        </p:txBody>
      </p:sp>
      <p:sp>
        <p:nvSpPr>
          <p:cNvPr id="31748" name="Slide Number Placeholder 3"/>
          <p:cNvSpPr txBox="1">
            <a:spLocks noGrp="1"/>
          </p:cNvSpPr>
          <p:nvPr/>
        </p:nvSpPr>
        <p:spPr bwMode="auto">
          <a:xfrm>
            <a:off x="3883483" y="8684282"/>
            <a:ext cx="2972950" cy="45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60" rIns="89720" bIns="44860" anchor="b"/>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r"/>
            <a:fld id="{D80B7D9D-1F51-486D-84CA-DE0E9D0A9FB8}" type="slidenum">
              <a:rPr lang="en-US" sz="1200"/>
              <a:pPr algn="r"/>
              <a:t>48</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B77CB0C-2815-4506-869E-FA7DB205715E}" type="slidenum">
              <a:rPr lang="en-US" sz="1200" smtClean="0"/>
              <a:pPr eaLnBrk="1" hangingPunct="1"/>
              <a:t>53</a:t>
            </a:fld>
            <a:endParaRPr lang="en-US" sz="120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1AB16A-7EA5-4FD9-9E17-57FF8BDD54A5}" type="slidenum">
              <a:rPr lang="en-US"/>
              <a:pPr/>
              <a:t>58</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66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1E7F260-07F1-4AC6-9E3C-567EDEF621A8}" type="slidenum">
              <a:rPr lang="en-US" sz="1200" smtClean="0"/>
              <a:pPr eaLnBrk="1" hangingPunct="1"/>
              <a:t>70</a:t>
            </a:fld>
            <a:endParaRPr lang="en-US" sz="12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06EEF9-204B-4C22-A99B-78B210884803}" type="slidenum">
              <a:rPr lang="en-US"/>
              <a:pPr fontAlgn="base">
                <a:spcBef>
                  <a:spcPct val="0"/>
                </a:spcBef>
                <a:spcAft>
                  <a:spcPct val="0"/>
                </a:spcAft>
              </a:pPr>
              <a:t>74</a:t>
            </a:fld>
            <a:endParaRPr lang="en-US"/>
          </a:p>
        </p:txBody>
      </p:sp>
      <p:sp>
        <p:nvSpPr>
          <p:cNvPr id="1761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6795653F-6E55-4099-AB99-A407A7349ECE}" type="slidenum">
              <a:rPr lang="en-US" sz="1200" smtClean="0"/>
              <a:pPr eaLnBrk="1" hangingPunct="1"/>
              <a:t>77</a:t>
            </a:fld>
            <a:endParaRPr lang="en-US" sz="120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smtClean="0">
              <a:latin typeface="Arial" pitchFamily="34"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839">
              <a:defRPr>
                <a:solidFill>
                  <a:schemeClr val="tx1"/>
                </a:solidFill>
                <a:latin typeface="Calibri" pitchFamily="34" charset="0"/>
                <a:ea typeface="MS PGothic" pitchFamily="34" charset="-128"/>
              </a:defRPr>
            </a:lvl1pPr>
            <a:lvl2pPr marL="735298" indent="-282807" defTabSz="901839">
              <a:defRPr>
                <a:solidFill>
                  <a:schemeClr val="tx1"/>
                </a:solidFill>
                <a:latin typeface="Calibri" pitchFamily="34" charset="0"/>
                <a:ea typeface="MS PGothic" pitchFamily="34" charset="-128"/>
              </a:defRPr>
            </a:lvl2pPr>
            <a:lvl3pPr marL="1131227" indent="-226245" defTabSz="901839">
              <a:defRPr>
                <a:solidFill>
                  <a:schemeClr val="tx1"/>
                </a:solidFill>
                <a:latin typeface="Calibri" pitchFamily="34" charset="0"/>
                <a:ea typeface="MS PGothic" pitchFamily="34" charset="-128"/>
              </a:defRPr>
            </a:lvl3pPr>
            <a:lvl4pPr marL="1583718" indent="-226245" defTabSz="901839">
              <a:defRPr>
                <a:solidFill>
                  <a:schemeClr val="tx1"/>
                </a:solidFill>
                <a:latin typeface="Calibri" pitchFamily="34" charset="0"/>
                <a:ea typeface="MS PGothic" pitchFamily="34" charset="-128"/>
              </a:defRPr>
            </a:lvl4pPr>
            <a:lvl5pPr marL="2036209" indent="-226245" defTabSz="901839">
              <a:defRPr>
                <a:solidFill>
                  <a:schemeClr val="tx1"/>
                </a:solidFill>
                <a:latin typeface="Calibri" pitchFamily="34" charset="0"/>
                <a:ea typeface="MS PGothic" pitchFamily="34" charset="-128"/>
              </a:defRPr>
            </a:lvl5pPr>
            <a:lvl6pPr marL="2488700" indent="-226245" defTabSz="901839" fontAlgn="base">
              <a:spcBef>
                <a:spcPct val="0"/>
              </a:spcBef>
              <a:spcAft>
                <a:spcPct val="0"/>
              </a:spcAft>
              <a:defRPr>
                <a:solidFill>
                  <a:schemeClr val="tx1"/>
                </a:solidFill>
                <a:latin typeface="Calibri" pitchFamily="34" charset="0"/>
                <a:ea typeface="MS PGothic" pitchFamily="34" charset="-128"/>
              </a:defRPr>
            </a:lvl6pPr>
            <a:lvl7pPr marL="2941190" indent="-226245" defTabSz="901839" fontAlgn="base">
              <a:spcBef>
                <a:spcPct val="0"/>
              </a:spcBef>
              <a:spcAft>
                <a:spcPct val="0"/>
              </a:spcAft>
              <a:defRPr>
                <a:solidFill>
                  <a:schemeClr val="tx1"/>
                </a:solidFill>
                <a:latin typeface="Calibri" pitchFamily="34" charset="0"/>
                <a:ea typeface="MS PGothic" pitchFamily="34" charset="-128"/>
              </a:defRPr>
            </a:lvl7pPr>
            <a:lvl8pPr marL="3393681" indent="-226245" defTabSz="901839" fontAlgn="base">
              <a:spcBef>
                <a:spcPct val="0"/>
              </a:spcBef>
              <a:spcAft>
                <a:spcPct val="0"/>
              </a:spcAft>
              <a:defRPr>
                <a:solidFill>
                  <a:schemeClr val="tx1"/>
                </a:solidFill>
                <a:latin typeface="Calibri" pitchFamily="34" charset="0"/>
                <a:ea typeface="MS PGothic" pitchFamily="34" charset="-128"/>
              </a:defRPr>
            </a:lvl8pPr>
            <a:lvl9pPr marL="3846172" indent="-226245" defTabSz="901839" fontAlgn="base">
              <a:spcBef>
                <a:spcPct val="0"/>
              </a:spcBef>
              <a:spcAft>
                <a:spcPct val="0"/>
              </a:spcAft>
              <a:defRPr>
                <a:solidFill>
                  <a:schemeClr val="tx1"/>
                </a:solidFill>
                <a:latin typeface="Calibri" pitchFamily="34" charset="0"/>
                <a:ea typeface="MS PGothic" pitchFamily="34" charset="-128"/>
              </a:defRPr>
            </a:lvl9pPr>
          </a:lstStyle>
          <a:p>
            <a:fld id="{6E033943-4267-4705-9108-F33A6A5D3B19}" type="slidenum">
              <a:rPr lang="en-US">
                <a:latin typeface="Arial" pitchFamily="34" charset="0"/>
              </a:rPr>
              <a:pPr/>
              <a:t>79</a:t>
            </a:fld>
            <a:endParaRPr 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F17D7FA8-E24F-4A21-AAEE-47A7C3886D17}" type="slidenum">
              <a:rPr lang="en-US" smtClean="0">
                <a:latin typeface="Arial" pitchFamily="34" charset="0"/>
              </a:rPr>
              <a:pPr/>
              <a:t>85</a:t>
            </a:fld>
            <a:endParaRPr lang="en-US" smtClean="0">
              <a:latin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pt-BR"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97</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a:solidFill>
                  <a:schemeClr val="tx1"/>
                </a:solidFill>
                <a:latin typeface="Arial" charset="0"/>
              </a:defRPr>
            </a:lvl1pPr>
            <a:lvl2pPr marL="685817" indent="-263776" defTabSz="914423" eaLnBrk="0" hangingPunct="0">
              <a:defRPr>
                <a:solidFill>
                  <a:schemeClr val="tx1"/>
                </a:solidFill>
                <a:latin typeface="Arial" charset="0"/>
              </a:defRPr>
            </a:lvl2pPr>
            <a:lvl3pPr marL="1055103" indent="-211021" defTabSz="914423" eaLnBrk="0" hangingPunct="0">
              <a:defRPr>
                <a:solidFill>
                  <a:schemeClr val="tx1"/>
                </a:solidFill>
                <a:latin typeface="Arial" charset="0"/>
              </a:defRPr>
            </a:lvl3pPr>
            <a:lvl4pPr marL="1477145" indent="-211021" defTabSz="914423" eaLnBrk="0" hangingPunct="0">
              <a:defRPr>
                <a:solidFill>
                  <a:schemeClr val="tx1"/>
                </a:solidFill>
                <a:latin typeface="Arial" charset="0"/>
              </a:defRPr>
            </a:lvl4pPr>
            <a:lvl5pPr marL="1899186" indent="-211021" defTabSz="914423" eaLnBrk="0" hangingPunct="0">
              <a:defRPr>
                <a:solidFill>
                  <a:schemeClr val="tx1"/>
                </a:solidFill>
                <a:latin typeface="Arial" charset="0"/>
              </a:defRPr>
            </a:lvl5pPr>
            <a:lvl6pPr marL="2321227" indent="-211021" defTabSz="914423" eaLnBrk="0" fontAlgn="base" hangingPunct="0">
              <a:spcBef>
                <a:spcPct val="0"/>
              </a:spcBef>
              <a:spcAft>
                <a:spcPct val="0"/>
              </a:spcAft>
              <a:defRPr>
                <a:solidFill>
                  <a:schemeClr val="tx1"/>
                </a:solidFill>
                <a:latin typeface="Arial" charset="0"/>
              </a:defRPr>
            </a:lvl6pPr>
            <a:lvl7pPr marL="2743269" indent="-211021" defTabSz="914423" eaLnBrk="0" fontAlgn="base" hangingPunct="0">
              <a:spcBef>
                <a:spcPct val="0"/>
              </a:spcBef>
              <a:spcAft>
                <a:spcPct val="0"/>
              </a:spcAft>
              <a:defRPr>
                <a:solidFill>
                  <a:schemeClr val="tx1"/>
                </a:solidFill>
                <a:latin typeface="Arial" charset="0"/>
              </a:defRPr>
            </a:lvl7pPr>
            <a:lvl8pPr marL="3165310" indent="-211021" defTabSz="914423" eaLnBrk="0" fontAlgn="base" hangingPunct="0">
              <a:spcBef>
                <a:spcPct val="0"/>
              </a:spcBef>
              <a:spcAft>
                <a:spcPct val="0"/>
              </a:spcAft>
              <a:defRPr>
                <a:solidFill>
                  <a:schemeClr val="tx1"/>
                </a:solidFill>
                <a:latin typeface="Arial" charset="0"/>
              </a:defRPr>
            </a:lvl8pPr>
            <a:lvl9pPr marL="3587351" indent="-211021" defTabSz="914423" eaLnBrk="0" fontAlgn="base" hangingPunct="0">
              <a:spcBef>
                <a:spcPct val="0"/>
              </a:spcBef>
              <a:spcAft>
                <a:spcPct val="0"/>
              </a:spcAft>
              <a:defRPr>
                <a:solidFill>
                  <a:schemeClr val="tx1"/>
                </a:solidFill>
                <a:latin typeface="Arial" charset="0"/>
              </a:defRPr>
            </a:lvl9pPr>
          </a:lstStyle>
          <a:p>
            <a:pPr eaLnBrk="1" hangingPunct="1"/>
            <a:fld id="{CD59DC97-D41C-4754-8D46-6B461387065A}" type="slidenum">
              <a:rPr lang="en-AU" smtClean="0"/>
              <a:pPr eaLnBrk="1" hangingPunct="1"/>
              <a:t>98</a:t>
            </a:fld>
            <a:endParaRPr lang="en-AU" smtClean="0"/>
          </a:p>
        </p:txBody>
      </p:sp>
      <p:sp>
        <p:nvSpPr>
          <p:cNvPr id="37891" name="Rectangle 2"/>
          <p:cNvSpPr>
            <a:spLocks noGrp="1" noRot="1" noChangeAspect="1" noChangeArrowheads="1" noTextEdit="1"/>
          </p:cNvSpPr>
          <p:nvPr>
            <p:ph type="sldImg"/>
          </p:nvPr>
        </p:nvSpPr>
        <p:spPr>
          <a:xfrm>
            <a:off x="1143000" y="685800"/>
            <a:ext cx="4572000" cy="342900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schematic diagram of the Upper Cell and Lower Cell of the global MOC emanating from, respectively, northern and southern polar seas. The zonally averaged oxygen distribution is superimposed, yellows indicating low values and hence older water, and purples indicating high values and hence recently ventilated water. The density surface 27:6 </a:t>
            </a:r>
            <a:r>
              <a:rPr lang="en-US" sz="1200" b="0" i="0" u="none" strike="noStrike" kern="1200" baseline="0" dirty="0" err="1" smtClean="0">
                <a:solidFill>
                  <a:schemeClr val="tx1"/>
                </a:solidFill>
                <a:latin typeface="+mn-lt"/>
                <a:ea typeface="+mn-ea"/>
                <a:cs typeface="+mn-cs"/>
              </a:rPr>
              <a:t>kgm</a:t>
            </a:r>
            <a:r>
              <a:rPr lang="en-US" sz="1200" b="0" i="0" u="none" strike="noStrike" kern="1200" baseline="0" dirty="0" smtClean="0">
                <a:solidFill>
                  <a:schemeClr val="tx1"/>
                </a:solidFill>
                <a:latin typeface="+mn-lt"/>
                <a:ea typeface="+mn-ea"/>
                <a:cs typeface="+mn-cs"/>
              </a:rPr>
              <a:t>􀀀3 is the rough divide between the two cells (neutral density is plotted). The jagged thin black line indicates roughly the depth of the Mid-Atlantic Ridge and the Scotia Ridge (just downstream of Drake Passage) in the Southern Ocean (see Fig. 2). Low-latitude, wind-driven shallow cells are not indicated. General patterns of air–sea surface density (equivalent buoyancy) flux, </a:t>
            </a:r>
            <a:r>
              <a:rPr lang="en-US" sz="1200" b="0" i="1"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(red or blue indicating that surface waters are being made less or more dense, respectively; broad pattern of zonal surface wind stress, , : eastward; , westward). </a:t>
            </a:r>
            <a:r>
              <a:rPr lang="en-US" sz="1200" b="0" i="0" u="none" strike="noStrike" kern="1200" baseline="0" dirty="0" err="1" smtClean="0">
                <a:solidFill>
                  <a:schemeClr val="tx1"/>
                </a:solidFill>
                <a:latin typeface="+mn-lt"/>
                <a:ea typeface="+mn-ea"/>
                <a:cs typeface="+mn-cs"/>
              </a:rPr>
              <a:t>Coloured</a:t>
            </a:r>
            <a:r>
              <a:rPr lang="en-US" sz="1200" b="0" i="0" u="none" strike="noStrike" kern="1200" baseline="0" dirty="0" smtClean="0">
                <a:solidFill>
                  <a:schemeClr val="tx1"/>
                </a:solidFill>
                <a:latin typeface="+mn-lt"/>
                <a:ea typeface="+mn-ea"/>
                <a:cs typeface="+mn-cs"/>
              </a:rPr>
              <a:t> arrows schematically indicate the relative density of water masses: lighter mode and thermocline waters (red), upper deep waters (yellow), deep waters including NADW(green) and bottom waters (blue). Mixing processes associated with topography are indicated by the vertical squiggly arrows. This schematic is a highly simplified representation of a three-dimensional flow illustrated more completely in Box 1.</a:t>
            </a:r>
            <a:endParaRPr lang="en-US" dirty="0"/>
          </a:p>
        </p:txBody>
      </p:sp>
      <p:sp>
        <p:nvSpPr>
          <p:cNvPr id="4" name="Slide Number Placeholder 3"/>
          <p:cNvSpPr>
            <a:spLocks noGrp="1"/>
          </p:cNvSpPr>
          <p:nvPr>
            <p:ph type="sldNum" sz="quarter" idx="10"/>
          </p:nvPr>
        </p:nvSpPr>
        <p:spPr/>
        <p:txBody>
          <a:bodyPr/>
          <a:lstStyle/>
          <a:p>
            <a:fld id="{7E7713A7-888F-417D-A596-53D3BF621B0F}" type="slidenum">
              <a:rPr lang="en-US" smtClean="0"/>
              <a:t>99</a:t>
            </a:fld>
            <a:endParaRPr lang="en-US"/>
          </a:p>
        </p:txBody>
      </p:sp>
    </p:spTree>
    <p:extLst>
      <p:ext uri="{BB962C8B-B14F-4D97-AF65-F5344CB8AC3E}">
        <p14:creationId xmlns:p14="http://schemas.microsoft.com/office/powerpoint/2010/main" val="29558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eaLnBrk="1" hangingPunct="1"/>
            <a:endParaRPr lang="pt-BR" smtClean="0">
              <a:latin typeface="Arial" pitchFamily="34" charset="0"/>
            </a:endParaRPr>
          </a:p>
        </p:txBody>
      </p:sp>
      <p:sp>
        <p:nvSpPr>
          <p:cNvPr id="126980" name="Slide Number Placeholder 3"/>
          <p:cNvSpPr>
            <a:spLocks noGrp="1"/>
          </p:cNvSpPr>
          <p:nvPr>
            <p:ph type="sldNum" sz="quarter" idx="5"/>
          </p:nvPr>
        </p:nvSpPr>
        <p:spPr>
          <a:noFill/>
        </p:spPr>
        <p:txBody>
          <a:bodyPr/>
          <a:lstStyle/>
          <a:p>
            <a:fld id="{76B61C32-F23E-4AFE-B05F-1A82C54C7C58}" type="slidenum">
              <a:rPr lang="en-GB" smtClean="0">
                <a:solidFill>
                  <a:prstClr val="black"/>
                </a:solidFill>
                <a:latin typeface="Arial" pitchFamily="34" charset="0"/>
              </a:rPr>
              <a:pPr/>
              <a:t>104</a:t>
            </a:fld>
            <a:endParaRPr lang="en-GB" smtClean="0">
              <a:solidFill>
                <a:prstClr val="black"/>
              </a:solidFill>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95E0A72E-AB65-4B0E-AECA-321A884AE321}" type="slidenum">
              <a:rPr lang="pt-BR" smtClean="0"/>
              <a:pPr/>
              <a:t>107</a:t>
            </a:fld>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06EEF9-204B-4C22-A99B-78B210884803}" type="slidenum">
              <a:rPr lang="en-US"/>
              <a:pPr fontAlgn="base">
                <a:spcBef>
                  <a:spcPct val="0"/>
                </a:spcBef>
                <a:spcAft>
                  <a:spcPct val="0"/>
                </a:spcAft>
              </a:pPr>
              <a:t>109</a:t>
            </a:fld>
            <a:endParaRPr lang="en-US" dirty="0"/>
          </a:p>
        </p:txBody>
      </p:sp>
      <p:sp>
        <p:nvSpPr>
          <p:cNvPr id="1761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pt-BR"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Threnberg,</a:t>
            </a:r>
            <a:r>
              <a:rPr lang="pt-BR" baseline="0" dirty="0" smtClean="0"/>
              <a:t> BAMS 2009</a:t>
            </a:r>
            <a:endParaRPr lang="pt-BR" dirty="0"/>
          </a:p>
        </p:txBody>
      </p:sp>
      <p:sp>
        <p:nvSpPr>
          <p:cNvPr id="4" name="Slide Number Placeholder 3"/>
          <p:cNvSpPr>
            <a:spLocks noGrp="1"/>
          </p:cNvSpPr>
          <p:nvPr>
            <p:ph type="sldNum" sz="quarter" idx="10"/>
          </p:nvPr>
        </p:nvSpPr>
        <p:spPr/>
        <p:txBody>
          <a:bodyPr/>
          <a:lstStyle/>
          <a:p>
            <a:fld id="{E747E785-C06F-440D-A19B-B99F5AE7771E}" type="slidenum">
              <a:rPr lang="en-US" smtClean="0"/>
              <a:pPr/>
              <a:t>111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422F70-8BA1-4BF4-915F-A90079E662DD}" type="slidenum">
              <a:rPr lang="en-AU"/>
              <a:pPr/>
              <a:t>4</a:t>
            </a:fld>
            <a:endParaRPr lang="en-AU"/>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48" charset="-128"/>
              </a:defRPr>
            </a:lvl1pPr>
            <a:lvl2pPr marL="742950" indent="-285750">
              <a:defRPr sz="2400">
                <a:solidFill>
                  <a:schemeClr val="tx1"/>
                </a:solidFill>
                <a:latin typeface="Arial" charset="0"/>
                <a:ea typeface="ＭＳ Ｐゴシック" pitchFamily="48" charset="-128"/>
              </a:defRPr>
            </a:lvl2pPr>
            <a:lvl3pPr marL="1143000" indent="-228600">
              <a:defRPr sz="2400">
                <a:solidFill>
                  <a:schemeClr val="tx1"/>
                </a:solidFill>
                <a:latin typeface="Arial" charset="0"/>
                <a:ea typeface="ＭＳ Ｐゴシック" pitchFamily="48" charset="-128"/>
              </a:defRPr>
            </a:lvl3pPr>
            <a:lvl4pPr marL="1600200" indent="-228600">
              <a:defRPr sz="2400">
                <a:solidFill>
                  <a:schemeClr val="tx1"/>
                </a:solidFill>
                <a:latin typeface="Arial" charset="0"/>
                <a:ea typeface="ＭＳ Ｐゴシック" pitchFamily="48" charset="-128"/>
              </a:defRPr>
            </a:lvl4pPr>
            <a:lvl5pPr marL="2057400" indent="-22860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fld id="{6A643372-1C72-4089-80B0-82D4561D5192}" type="slidenum">
              <a:rPr lang="en-US" sz="1200"/>
              <a:pPr/>
              <a:t>114</a:t>
            </a:fld>
            <a:endParaRPr lang="en-US" sz="120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a:solidFill>
                  <a:schemeClr val="tx1"/>
                </a:solidFill>
                <a:latin typeface="Arial" charset="0"/>
              </a:defRPr>
            </a:lvl1pPr>
            <a:lvl2pPr marL="685817" indent="-263776" defTabSz="914423" eaLnBrk="0" hangingPunct="0">
              <a:defRPr>
                <a:solidFill>
                  <a:schemeClr val="tx1"/>
                </a:solidFill>
                <a:latin typeface="Arial" charset="0"/>
              </a:defRPr>
            </a:lvl2pPr>
            <a:lvl3pPr marL="1055103" indent="-211021" defTabSz="914423" eaLnBrk="0" hangingPunct="0">
              <a:defRPr>
                <a:solidFill>
                  <a:schemeClr val="tx1"/>
                </a:solidFill>
                <a:latin typeface="Arial" charset="0"/>
              </a:defRPr>
            </a:lvl3pPr>
            <a:lvl4pPr marL="1477145" indent="-211021" defTabSz="914423" eaLnBrk="0" hangingPunct="0">
              <a:defRPr>
                <a:solidFill>
                  <a:schemeClr val="tx1"/>
                </a:solidFill>
                <a:latin typeface="Arial" charset="0"/>
              </a:defRPr>
            </a:lvl4pPr>
            <a:lvl5pPr marL="1899186" indent="-211021" defTabSz="914423" eaLnBrk="0" hangingPunct="0">
              <a:defRPr>
                <a:solidFill>
                  <a:schemeClr val="tx1"/>
                </a:solidFill>
                <a:latin typeface="Arial" charset="0"/>
              </a:defRPr>
            </a:lvl5pPr>
            <a:lvl6pPr marL="2321227" indent="-211021" defTabSz="914423" eaLnBrk="0" fontAlgn="base" hangingPunct="0">
              <a:spcBef>
                <a:spcPct val="0"/>
              </a:spcBef>
              <a:spcAft>
                <a:spcPct val="0"/>
              </a:spcAft>
              <a:defRPr>
                <a:solidFill>
                  <a:schemeClr val="tx1"/>
                </a:solidFill>
                <a:latin typeface="Arial" charset="0"/>
              </a:defRPr>
            </a:lvl6pPr>
            <a:lvl7pPr marL="2743269" indent="-211021" defTabSz="914423" eaLnBrk="0" fontAlgn="base" hangingPunct="0">
              <a:spcBef>
                <a:spcPct val="0"/>
              </a:spcBef>
              <a:spcAft>
                <a:spcPct val="0"/>
              </a:spcAft>
              <a:defRPr>
                <a:solidFill>
                  <a:schemeClr val="tx1"/>
                </a:solidFill>
                <a:latin typeface="Arial" charset="0"/>
              </a:defRPr>
            </a:lvl7pPr>
            <a:lvl8pPr marL="3165310" indent="-211021" defTabSz="914423" eaLnBrk="0" fontAlgn="base" hangingPunct="0">
              <a:spcBef>
                <a:spcPct val="0"/>
              </a:spcBef>
              <a:spcAft>
                <a:spcPct val="0"/>
              </a:spcAft>
              <a:defRPr>
                <a:solidFill>
                  <a:schemeClr val="tx1"/>
                </a:solidFill>
                <a:latin typeface="Arial" charset="0"/>
              </a:defRPr>
            </a:lvl8pPr>
            <a:lvl9pPr marL="3587351" indent="-211021" defTabSz="914423" eaLnBrk="0" fontAlgn="base" hangingPunct="0">
              <a:spcBef>
                <a:spcPct val="0"/>
              </a:spcBef>
              <a:spcAft>
                <a:spcPct val="0"/>
              </a:spcAft>
              <a:defRPr>
                <a:solidFill>
                  <a:schemeClr val="tx1"/>
                </a:solidFill>
                <a:latin typeface="Arial" charset="0"/>
              </a:defRPr>
            </a:lvl9pPr>
          </a:lstStyle>
          <a:p>
            <a:pPr eaLnBrk="1" hangingPunct="1"/>
            <a:fld id="{CFC60D30-F36D-44A8-9842-33C2C8D3E496}" type="slidenum">
              <a:rPr lang="en-AU" smtClean="0"/>
              <a:pPr eaLnBrk="1" hangingPunct="1"/>
              <a:t>11</a:t>
            </a:fld>
            <a:endParaRPr lang="en-AU" smtClean="0"/>
          </a:p>
        </p:txBody>
      </p:sp>
      <p:sp>
        <p:nvSpPr>
          <p:cNvPr id="49155" name="Rectangle 2"/>
          <p:cNvSpPr>
            <a:spLocks noGrp="1" noRot="1" noChangeAspect="1" noChangeArrowheads="1" noTextEdit="1"/>
          </p:cNvSpPr>
          <p:nvPr>
            <p:ph type="sldImg"/>
          </p:nvPr>
        </p:nvSpPr>
        <p:spPr>
          <a:xfrm>
            <a:off x="1143000" y="685800"/>
            <a:ext cx="4572000" cy="342900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A4696-6176-4997-9BC5-74D1FB5DDB83}" type="slidenum">
              <a:rPr lang="en-US">
                <a:solidFill>
                  <a:prstClr val="black"/>
                </a:solidFill>
              </a:rPr>
              <a:pPr/>
              <a:t>15</a:t>
            </a:fld>
            <a:endParaRPr lang="en-US">
              <a:solidFill>
                <a:prstClr val="black"/>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F234956-7719-43CD-94FF-630625EC9DF4}" type="slidenum">
              <a:rPr lang="en-US" smtClean="0">
                <a:latin typeface="Arial" pitchFamily="34" charset="0"/>
              </a:rPr>
              <a:pPr/>
              <a:t>17</a:t>
            </a:fld>
            <a:endParaRPr lang="en-US" smtClean="0">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dirty="0" smtClean="0">
                <a:latin typeface="Arial" pitchFamily="34" charset="0"/>
              </a:rPr>
              <a:t>   Now we can look at 800,00 years.  The same sensitivity fits for the earlier times, even better.</a:t>
            </a:r>
          </a:p>
          <a:p>
            <a:pPr eaLnBrk="1" hangingPunct="1"/>
            <a:r>
              <a:rPr lang="en-US" dirty="0" smtClean="0">
                <a:latin typeface="Arial" pitchFamily="34" charset="0"/>
              </a:rPr>
              <a:t>   Bottom line: The fast feedback climate sensitivity is nailed.  It is 3 C for doubled CO2, plus or minus half a degree.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9090" name="Rectangle 2"/>
          <p:cNvSpPr txBox="1">
            <a:spLocks noGrp="1" noChangeArrowheads="1"/>
          </p:cNvSpPr>
          <p:nvPr>
            <p:ph type="body" idx="1"/>
          </p:nvPr>
        </p:nvSpPr>
        <p:spPr bwMode="auto">
          <a:xfrm>
            <a:off x="685800" y="4343400"/>
            <a:ext cx="5486400" cy="4114800"/>
          </a:xfrm>
          <a:prstGeom prst="rect">
            <a:avLst/>
          </a:prstGeom>
          <a:noFill/>
          <a:ln>
            <a:miter lim="800000"/>
            <a:headEnd/>
            <a:tailEnd/>
          </a:ln>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a typeface="ＭＳ Ｐゴシック" pitchFamily="48" charset="-128"/>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48" charset="-128"/>
              </a:defRPr>
            </a:lvl1pPr>
            <a:lvl2pPr marL="742950" indent="-285750" eaLnBrk="0" hangingPunct="0">
              <a:defRPr sz="2400">
                <a:solidFill>
                  <a:schemeClr val="tx1"/>
                </a:solidFill>
                <a:latin typeface="Arial" charset="0"/>
                <a:ea typeface="ＭＳ Ｐゴシック" pitchFamily="48" charset="-128"/>
              </a:defRPr>
            </a:lvl2pPr>
            <a:lvl3pPr marL="1143000" indent="-228600" eaLnBrk="0" hangingPunct="0">
              <a:defRPr sz="2400">
                <a:solidFill>
                  <a:schemeClr val="tx1"/>
                </a:solidFill>
                <a:latin typeface="Arial" charset="0"/>
                <a:ea typeface="ＭＳ Ｐゴシック" pitchFamily="48" charset="-128"/>
              </a:defRPr>
            </a:lvl3pPr>
            <a:lvl4pPr marL="1600200" indent="-228600" eaLnBrk="0" hangingPunct="0">
              <a:defRPr sz="2400">
                <a:solidFill>
                  <a:schemeClr val="tx1"/>
                </a:solidFill>
                <a:latin typeface="Arial" charset="0"/>
                <a:ea typeface="ＭＳ Ｐゴシック" pitchFamily="48" charset="-128"/>
              </a:defRPr>
            </a:lvl4pPr>
            <a:lvl5pPr marL="2057400" indent="-228600" eaLnBrk="0" hangingPunct="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fld id="{7F7CA9C2-6DFA-48AC-B34B-AAF94D58CD64}" type="slidenum">
              <a:rPr lang="en-US" sz="1200"/>
              <a:pPr/>
              <a:t>19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29E7EB6E-028D-453D-9DD7-343F789449AD}" type="slidenum">
              <a:rPr lang="en-US" smtClean="0">
                <a:solidFill>
                  <a:prstClr val="black"/>
                </a:solidFill>
              </a:rPr>
              <a:pPr/>
              <a:t>28</a:t>
            </a:fld>
            <a:endParaRPr lang="en-US" smtClean="0">
              <a:solidFill>
                <a:prstClr val="black"/>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9/13/2013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857222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9/13/2013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1100029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9/13/2013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751775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x-none"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endParaRPr lang="sv-SE"/>
          </a:p>
        </p:txBody>
      </p:sp>
      <p:sp>
        <p:nvSpPr>
          <p:cNvPr id="6" name="Footer Placeholder 5"/>
          <p:cNvSpPr>
            <a:spLocks noGrp="1"/>
          </p:cNvSpPr>
          <p:nvPr>
            <p:ph type="ftr" sz="quarter" idx="11"/>
          </p:nvPr>
        </p:nvSpPr>
        <p:spPr/>
        <p:txBody>
          <a:bodyPr/>
          <a:lstStyle>
            <a:lvl1pPr>
              <a:defRPr smtClean="0"/>
            </a:lvl1pPr>
          </a:lstStyle>
          <a:p>
            <a:pPr>
              <a:defRPr/>
            </a:pPr>
            <a:endParaRPr lang="sv-SE"/>
          </a:p>
        </p:txBody>
      </p:sp>
      <p:sp>
        <p:nvSpPr>
          <p:cNvPr id="7" name="Slide Number Placeholder 6"/>
          <p:cNvSpPr>
            <a:spLocks noGrp="1"/>
          </p:cNvSpPr>
          <p:nvPr>
            <p:ph type="sldNum" sz="quarter" idx="12"/>
          </p:nvPr>
        </p:nvSpPr>
        <p:spPr/>
        <p:txBody>
          <a:bodyPr/>
          <a:lstStyle>
            <a:lvl1pPr>
              <a:defRPr smtClean="0"/>
            </a:lvl1pPr>
          </a:lstStyle>
          <a:p>
            <a:pPr>
              <a:defRPr/>
            </a:pPr>
            <a:fld id="{B8EFE584-1288-4A2F-BE1E-AD3505E63FA6}" type="slidenum">
              <a:rPr lang="sv-SE"/>
              <a:pPr>
                <a:defRPr/>
              </a:pPr>
              <a:t>‹#›</a:t>
            </a:fld>
            <a:endParaRPr lang="sv-SE"/>
          </a:p>
        </p:txBody>
      </p:sp>
    </p:spTree>
    <p:extLst>
      <p:ext uri="{BB962C8B-B14F-4D97-AF65-F5344CB8AC3E}">
        <p14:creationId xmlns:p14="http://schemas.microsoft.com/office/powerpoint/2010/main" val="98899324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9050"/>
            <a:ext cx="9199563"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7" name="Rectangle 3"/>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42086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2260818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82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7142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6815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5953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262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13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9/13/2013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1196538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126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8277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7896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7175" y="609600"/>
            <a:ext cx="2079625" cy="547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5125" y="609600"/>
            <a:ext cx="6089650" cy="5473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6054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A57CF4-C682-4201-8DCD-D18896AA22F5}" type="datetimeFigureOut">
              <a:rPr lang="en-US">
                <a:solidFill>
                  <a:prstClr val="black">
                    <a:tint val="75000"/>
                  </a:prstClr>
                </a:solidFill>
              </a:rPr>
              <a:pPr>
                <a:defRPr/>
              </a:pPr>
              <a:t>9/13/2013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837D27-8CAC-49C4-B352-1C98FE7279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024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03BE2D-1388-4CBE-ADFA-CA5EB79CA038}" type="datetimeFigureOut">
              <a:rPr lang="en-US">
                <a:solidFill>
                  <a:prstClr val="black">
                    <a:tint val="75000"/>
                  </a:prstClr>
                </a:solidFill>
              </a:rPr>
              <a:pPr>
                <a:defRPr/>
              </a:pPr>
              <a:t>9/13/2013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F5D260C-D29C-4706-9DE5-89D1951D90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2001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379AF0-E992-427E-BB6D-8E43B4882742}" type="datetimeFigureOut">
              <a:rPr lang="en-US">
                <a:solidFill>
                  <a:prstClr val="black">
                    <a:tint val="75000"/>
                  </a:prstClr>
                </a:solidFill>
              </a:rPr>
              <a:pPr>
                <a:defRPr/>
              </a:pPr>
              <a:t>9/13/2013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44A413-63A4-476A-B989-09E3DA4D411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6495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34FA7D9-75D1-452B-80A9-D362F7B6BFDD}" type="datetimeFigureOut">
              <a:rPr lang="en-US">
                <a:solidFill>
                  <a:prstClr val="black">
                    <a:tint val="75000"/>
                  </a:prstClr>
                </a:solidFill>
              </a:rPr>
              <a:pPr>
                <a:defRPr/>
              </a:pPr>
              <a:t>9/13/2013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6D81D42-99A9-4FD8-9FE5-FE3404A412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8773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3E5A456-9E03-425E-BA3F-224E60E5ADE8}" type="datetimeFigureOut">
              <a:rPr lang="en-US">
                <a:solidFill>
                  <a:prstClr val="black">
                    <a:tint val="75000"/>
                  </a:prstClr>
                </a:solidFill>
              </a:rPr>
              <a:pPr>
                <a:defRPr/>
              </a:pPr>
              <a:t>9/13/2013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3A84C4-BD1B-446A-9858-7D4B9C5E6A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8226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719E3A9-8592-4E83-B82D-E92EF5AF0ABE}" type="datetimeFigureOut">
              <a:rPr lang="en-US">
                <a:solidFill>
                  <a:prstClr val="black">
                    <a:tint val="75000"/>
                  </a:prstClr>
                </a:solidFill>
              </a:rPr>
              <a:pPr>
                <a:defRPr/>
              </a:pPr>
              <a:t>9/13/2013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B2F09D5-C157-46A0-9477-87855B9257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034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F4315B-A5DE-4A5D-AA3C-E71669074DF2}" type="datetimeFigureOut">
              <a:rPr lang="en-US" smtClean="0"/>
              <a:t>9/13/2013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182202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6B13B5-046A-4181-B5CE-94F8B9FEAE91}" type="datetimeFigureOut">
              <a:rPr lang="en-US">
                <a:solidFill>
                  <a:prstClr val="black">
                    <a:tint val="75000"/>
                  </a:prstClr>
                </a:solidFill>
              </a:rPr>
              <a:pPr>
                <a:defRPr/>
              </a:pPr>
              <a:t>9/13/2013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16B75F-CFB4-44D4-994C-CD18F73B30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0236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FF0531-920D-4BB1-B16D-9C4AD921D71B}" type="datetimeFigureOut">
              <a:rPr lang="en-US">
                <a:solidFill>
                  <a:prstClr val="black">
                    <a:tint val="75000"/>
                  </a:prstClr>
                </a:solidFill>
              </a:rPr>
              <a:pPr>
                <a:defRPr/>
              </a:pPr>
              <a:t>9/13/2013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450BFD7-49EA-4B6D-A8B3-978C570DD6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210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BA521C-3DC6-4CF8-B6E4-4667575B6E56}" type="datetimeFigureOut">
              <a:rPr lang="en-US">
                <a:solidFill>
                  <a:prstClr val="black">
                    <a:tint val="75000"/>
                  </a:prstClr>
                </a:solidFill>
              </a:rPr>
              <a:pPr>
                <a:defRPr/>
              </a:pPr>
              <a:t>9/13/2013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5AA406-D589-4505-B0A2-9344D8B4C2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0566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AA62C3-35F0-4F19-928E-0BE9F3BF39E7}" type="datetimeFigureOut">
              <a:rPr lang="en-US">
                <a:solidFill>
                  <a:prstClr val="black">
                    <a:tint val="75000"/>
                  </a:prstClr>
                </a:solidFill>
              </a:rPr>
              <a:pPr>
                <a:defRPr/>
              </a:pPr>
              <a:t>9/13/2013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52CBD-312D-4612-8617-9B0F499C75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04942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80EEA4-DE9B-45FA-BC10-C915D0B0E052}" type="datetimeFigureOut">
              <a:rPr lang="en-US">
                <a:solidFill>
                  <a:prstClr val="black">
                    <a:tint val="75000"/>
                  </a:prstClr>
                </a:solidFill>
              </a:rPr>
              <a:pPr>
                <a:defRPr/>
              </a:pPr>
              <a:t>9/13/2013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10A25E-58B1-4447-A783-F234EA56AC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5745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7719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37719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781800" y="6381750"/>
            <a:ext cx="2133600" cy="476250"/>
          </a:xfrm>
        </p:spPr>
        <p:txBody>
          <a:bodyPr/>
          <a:lstStyle>
            <a:lvl1pPr>
              <a:defRPr/>
            </a:lvl1pPr>
          </a:lstStyle>
          <a:p>
            <a:fld id="{EAC7EE07-B960-43C7-95AB-578B2AF20B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36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3784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9/13/2013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8875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9/13/2013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8807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9/13/2013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0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F4315B-A5DE-4A5D-AA3C-E71669074DF2}" type="datetimeFigureOut">
              <a:rPr lang="en-US" smtClean="0"/>
              <a:t>9/13/2013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931224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9/13/2013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21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EB96C7-0580-4C73-9E68-C50857691478}" type="datetimeFigureOut">
              <a:rPr lang="en-US" smtClean="0">
                <a:solidFill>
                  <a:prstClr val="black">
                    <a:tint val="75000"/>
                  </a:prstClr>
                </a:solidFill>
              </a:rPr>
              <a:pPr/>
              <a:t>9/13/2013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EB96C7-0580-4C73-9E68-C50857691478}" type="datetimeFigureOut">
              <a:rPr lang="en-US" smtClean="0">
                <a:solidFill>
                  <a:prstClr val="black">
                    <a:tint val="75000"/>
                  </a:prstClr>
                </a:solidFill>
              </a:rPr>
              <a:pPr/>
              <a:t>9/13/2013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5450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B96C7-0580-4C73-9E68-C50857691478}" type="datetimeFigureOut">
              <a:rPr lang="en-US" smtClean="0">
                <a:solidFill>
                  <a:prstClr val="black">
                    <a:tint val="75000"/>
                  </a:prstClr>
                </a:solidFill>
              </a:rPr>
              <a:pPr/>
              <a:t>9/13/2013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4416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9/13/2013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63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9/13/2013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3904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9/13/2013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410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9/13/2013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860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63BB47-46E8-404F-ABE6-1F9D47064E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20682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34F486-633A-43C7-8CB7-214D283BAE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9538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F4315B-A5DE-4A5D-AA3C-E71669074DF2}" type="datetimeFigureOut">
              <a:rPr lang="en-US" smtClean="0"/>
              <a:t>9/13/2013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615767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63BAF9-CAF6-4B39-A378-E26439367C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1125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25634D1-A442-4F15-AAE5-158DF01FCA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03438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01461FE-CEC1-4193-B61A-AE28D12505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1062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8B54573-4CEF-4670-9C09-2BBC758162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12831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AE66AAA-8418-4781-AC3D-3BDCE6C1ED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7770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19DFAB-B071-4BFB-9D5F-2C69230C69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6551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A7A56B-3A71-4E12-BCCC-E061731C8D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42592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43910-8EDB-4AED-A0B8-70CDA990E9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5283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0E264-7766-4A57-B27B-15982A7F41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9169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F4315B-A5DE-4A5D-AA3C-E71669074DF2}" type="datetimeFigureOut">
              <a:rPr lang="en-US" smtClean="0"/>
              <a:t>9/13/2013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233017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F4315B-A5DE-4A5D-AA3C-E71669074DF2}" type="datetimeFigureOut">
              <a:rPr lang="en-US" smtClean="0"/>
              <a:t>9/13/2013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355318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F4315B-A5DE-4A5D-AA3C-E71669074DF2}" type="datetimeFigureOut">
              <a:rPr lang="en-US" smtClean="0"/>
              <a:t>9/13/2013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77703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F4315B-A5DE-4A5D-AA3C-E71669074DF2}" type="datetimeFigureOut">
              <a:rPr lang="en-US" smtClean="0"/>
              <a:t>9/13/2013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276129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4.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4315B-A5DE-4A5D-AA3C-E71669074DF2}" type="datetimeFigureOut">
              <a:rPr lang="en-US" smtClean="0"/>
              <a:t>9/13/2013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BA26A-8E87-4AF4-9004-DC9AC0210979}" type="slidenum">
              <a:rPr lang="en-US" smtClean="0"/>
              <a:t>‹#›</a:t>
            </a:fld>
            <a:endParaRPr lang="en-US"/>
          </a:p>
        </p:txBody>
      </p:sp>
    </p:spTree>
    <p:extLst>
      <p:ext uri="{BB962C8B-B14F-4D97-AF65-F5344CB8AC3E}">
        <p14:creationId xmlns:p14="http://schemas.microsoft.com/office/powerpoint/2010/main" val="547747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050" name="Picture 2" descr="RU_units-banner_red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238875"/>
            <a:ext cx="9172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57200" y="609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365125" y="15573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9849" name="Text Box 9"/>
          <p:cNvSpPr txBox="1">
            <a:spLocks noChangeArrowheads="1"/>
          </p:cNvSpPr>
          <p:nvPr userDrawn="1"/>
        </p:nvSpPr>
        <p:spPr bwMode="auto">
          <a:xfrm>
            <a:off x="5929313" y="6346825"/>
            <a:ext cx="3124200" cy="457200"/>
          </a:xfrm>
          <a:prstGeom prst="rect">
            <a:avLst/>
          </a:prstGeom>
          <a:noFill/>
          <a:ln w="9525">
            <a:noFill/>
            <a:miter lim="800000"/>
            <a:headEnd/>
            <a:tailEnd/>
          </a:ln>
          <a:effectLst/>
        </p:spPr>
        <p:txBody>
          <a:bodyPr>
            <a:spAutoFit/>
          </a:bodyPr>
          <a:lstStyle/>
          <a:p>
            <a:pPr algn="r" eaLnBrk="0" fontAlgn="base" hangingPunct="0">
              <a:spcBef>
                <a:spcPct val="0"/>
              </a:spcBef>
              <a:spcAft>
                <a:spcPct val="0"/>
              </a:spcAft>
              <a:defRPr/>
            </a:pPr>
            <a:r>
              <a:rPr lang="en-US" sz="1200">
                <a:solidFill>
                  <a:srgbClr val="FFFFFF"/>
                </a:solidFill>
              </a:rPr>
              <a:t>Alan Robock </a:t>
            </a:r>
          </a:p>
          <a:p>
            <a:pPr algn="r" eaLnBrk="0" fontAlgn="base" hangingPunct="0">
              <a:spcBef>
                <a:spcPct val="0"/>
              </a:spcBef>
              <a:spcAft>
                <a:spcPct val="0"/>
              </a:spcAft>
              <a:defRPr/>
            </a:pPr>
            <a:r>
              <a:rPr lang="en-US" sz="1200">
                <a:solidFill>
                  <a:srgbClr val="FFFFFF"/>
                </a:solidFill>
              </a:rPr>
              <a:t>Department of Environmental Sciences</a:t>
            </a:r>
            <a:endParaRPr lang="en-US" sz="2400">
              <a:solidFill>
                <a:srgbClr val="FFFFFF"/>
              </a:solidFill>
              <a:latin typeface="Times New Roman" pitchFamily="18" charset="0"/>
            </a:endParaRPr>
          </a:p>
        </p:txBody>
      </p:sp>
    </p:spTree>
    <p:extLst>
      <p:ext uri="{BB962C8B-B14F-4D97-AF65-F5344CB8AC3E}">
        <p14:creationId xmlns:p14="http://schemas.microsoft.com/office/powerpoint/2010/main" val="280401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omic Sans MS" pitchFamily="66" charset="0"/>
        </a:defRPr>
      </a:lvl2pPr>
      <a:lvl3pPr algn="l" rtl="0" eaLnBrk="0" fontAlgn="base" hangingPunct="0">
        <a:spcBef>
          <a:spcPct val="0"/>
        </a:spcBef>
        <a:spcAft>
          <a:spcPct val="0"/>
        </a:spcAft>
        <a:defRPr sz="3000">
          <a:solidFill>
            <a:schemeClr val="tx2"/>
          </a:solidFill>
          <a:latin typeface="Comic Sans MS" pitchFamily="66" charset="0"/>
        </a:defRPr>
      </a:lvl3pPr>
      <a:lvl4pPr algn="l" rtl="0" eaLnBrk="0" fontAlgn="base" hangingPunct="0">
        <a:spcBef>
          <a:spcPct val="0"/>
        </a:spcBef>
        <a:spcAft>
          <a:spcPct val="0"/>
        </a:spcAft>
        <a:defRPr sz="3000">
          <a:solidFill>
            <a:schemeClr val="tx2"/>
          </a:solidFill>
          <a:latin typeface="Comic Sans MS" pitchFamily="66" charset="0"/>
        </a:defRPr>
      </a:lvl4pPr>
      <a:lvl5pPr algn="l" rtl="0" eaLnBrk="0" fontAlgn="base" hangingPunct="0">
        <a:spcBef>
          <a:spcPct val="0"/>
        </a:spcBef>
        <a:spcAft>
          <a:spcPct val="0"/>
        </a:spcAft>
        <a:defRPr sz="3000">
          <a:solidFill>
            <a:schemeClr val="tx2"/>
          </a:solidFill>
          <a:latin typeface="Comic Sans MS" pitchFamily="66"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har char="–"/>
        <a:defRPr>
          <a:solidFill>
            <a:schemeClr val="tx2"/>
          </a:solidFill>
          <a:latin typeface="+mn-lt"/>
        </a:defRPr>
      </a:lvl2pPr>
      <a:lvl3pPr marL="1143000" indent="-228600" algn="l" rtl="0" eaLnBrk="0" fontAlgn="base" hangingPunct="0">
        <a:spcBef>
          <a:spcPct val="20000"/>
        </a:spcBef>
        <a:spcAft>
          <a:spcPct val="0"/>
        </a:spcAft>
        <a:buChar char="•"/>
        <a:defRPr sz="1600">
          <a:solidFill>
            <a:schemeClr val="tx2"/>
          </a:solidFill>
          <a:latin typeface="+mn-lt"/>
        </a:defRPr>
      </a:lvl3pPr>
      <a:lvl4pPr marL="1600200" indent="-228600" algn="l" rtl="0" eaLnBrk="0" fontAlgn="base" hangingPunct="0">
        <a:spcBef>
          <a:spcPct val="20000"/>
        </a:spcBef>
        <a:spcAft>
          <a:spcPct val="0"/>
        </a:spcAft>
        <a:buChar char="–"/>
        <a:defRPr sz="1400">
          <a:solidFill>
            <a:schemeClr val="tx2"/>
          </a:solidFill>
          <a:latin typeface="+mn-lt"/>
        </a:defRPr>
      </a:lvl4pPr>
      <a:lvl5pPr marL="2057400" indent="-228600" algn="l" rtl="0" eaLnBrk="0" fontAlgn="base" hangingPunct="0">
        <a:spcBef>
          <a:spcPct val="20000"/>
        </a:spcBef>
        <a:spcAft>
          <a:spcPct val="0"/>
        </a:spcAft>
        <a:buChar char="»"/>
        <a:defRPr sz="1400">
          <a:solidFill>
            <a:schemeClr val="tx2"/>
          </a:solidFill>
          <a:latin typeface="+mn-lt"/>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BB53BB9-E866-4940-92D2-5013D0F4EFA8}" type="datetimeFigureOut">
              <a:rPr lang="en-US">
                <a:solidFill>
                  <a:prstClr val="black">
                    <a:tint val="75000"/>
                  </a:prstClr>
                </a:solidFill>
              </a:rPr>
              <a:pPr>
                <a:defRPr/>
              </a:pPr>
              <a:t>9/13/2013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164B4C2-23F8-43B0-8756-03F5F5A2F4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72732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B96C7-0580-4C73-9E68-C50857691478}" type="datetimeFigureOut">
              <a:rPr lang="en-US" smtClean="0">
                <a:solidFill>
                  <a:prstClr val="black">
                    <a:tint val="75000"/>
                  </a:prstClr>
                </a:solidFill>
              </a:rPr>
              <a:pPr/>
              <a:t>9/13/2013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98647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endParaRPr lang="en-US" sz="1400"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pPr>
            <a:endParaRPr lang="en-US" sz="1400"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fontAlgn="base">
              <a:spcBef>
                <a:spcPct val="0"/>
              </a:spcBef>
              <a:spcAft>
                <a:spcPct val="0"/>
              </a:spcAft>
            </a:pPr>
            <a:fld id="{9A8A25FF-2E2B-4945-B802-6C5496CD065D}" type="slidenum">
              <a:rPr lang="en-US" sz="1400" smtClean="0">
                <a:solidFill>
                  <a:srgbClr val="000000"/>
                </a:solidFill>
              </a:rPr>
              <a:pPr fontAlgn="base">
                <a:spcBef>
                  <a:spcPct val="0"/>
                </a:spcBef>
                <a:spcAft>
                  <a:spcPct val="0"/>
                </a:spcAft>
              </a:pPr>
              <a:t>‹#›</a:t>
            </a:fld>
            <a:endParaRPr lang="en-US" sz="1400" smtClean="0">
              <a:solidFill>
                <a:srgbClr val="000000"/>
              </a:solidFill>
            </a:endParaRPr>
          </a:p>
        </p:txBody>
      </p:sp>
    </p:spTree>
    <p:extLst>
      <p:ext uri="{BB962C8B-B14F-4D97-AF65-F5344CB8AC3E}">
        <p14:creationId xmlns:p14="http://schemas.microsoft.com/office/powerpoint/2010/main" val="103192203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artaxo@if.usp.br"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108.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47.wmf"/><Relationship Id="rId4" Type="http://schemas.openxmlformats.org/officeDocument/2006/relationships/image" Target="../media/image146.png"/></Relationships>
</file>

<file path=ppt/slides/_rels/slide11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9.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image" Target="../media/image63.wmf"/><Relationship Id="rId4" Type="http://schemas.openxmlformats.org/officeDocument/2006/relationships/image" Target="../media/image62.emf"/></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3.xml"/><Relationship Id="rId5" Type="http://schemas.openxmlformats.org/officeDocument/2006/relationships/image" Target="../media/image88.png"/><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17.xml"/><Relationship Id="rId1" Type="http://schemas.openxmlformats.org/officeDocument/2006/relationships/slideLayout" Target="../slideLayouts/slideLayout43.xml"/><Relationship Id="rId5" Type="http://schemas.openxmlformats.org/officeDocument/2006/relationships/image" Target="../media/image92.png"/><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112.wmf"/></Relationships>
</file>

<file path=ppt/slides/_rels/slide86.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123.wmf"/><Relationship Id="rId5" Type="http://schemas.openxmlformats.org/officeDocument/2006/relationships/image" Target="../media/image122.png"/><Relationship Id="rId4" Type="http://schemas.openxmlformats.org/officeDocument/2006/relationships/image" Target="../media/image121.png"/></Relationships>
</file>

<file path=ppt/slides/_rels/slide93.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0.xml"/></Relationships>
</file>

<file path=ppt/slides/_rels/slide9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6"/>
          <p:cNvSpPr>
            <a:spLocks noChangeArrowheads="1"/>
          </p:cNvSpPr>
          <p:nvPr/>
        </p:nvSpPr>
        <p:spPr bwMode="auto">
          <a:xfrm>
            <a:off x="0" y="0"/>
            <a:ext cx="9144000" cy="7010400"/>
          </a:xfrm>
          <a:prstGeom prst="rect">
            <a:avLst/>
          </a:prstGeom>
          <a:solidFill>
            <a:schemeClr val="tx2"/>
          </a:solidFill>
          <a:ln w="9525">
            <a:solidFill>
              <a:schemeClr val="tx1"/>
            </a:solidFill>
            <a:miter lim="800000"/>
            <a:headEnd/>
            <a:tailEnd/>
          </a:ln>
        </p:spPr>
        <p:txBody>
          <a:bodyPr wrap="none" anchor="ctr"/>
          <a:lstStyle/>
          <a:p>
            <a:pPr eaLnBrk="0" hangingPunct="0"/>
            <a:endParaRPr lang="en-US" sz="2400" smtClean="0">
              <a:solidFill>
                <a:srgbClr val="000000"/>
              </a:solidFill>
              <a:latin typeface="Verdana" pitchFamily="34" charset="0"/>
              <a:cs typeface="+mn-cs"/>
            </a:endParaRPr>
          </a:p>
        </p:txBody>
      </p:sp>
      <p:sp>
        <p:nvSpPr>
          <p:cNvPr id="5" name="Rectangle 16"/>
          <p:cNvSpPr>
            <a:spLocks noChangeArrowheads="1"/>
          </p:cNvSpPr>
          <p:nvPr/>
        </p:nvSpPr>
        <p:spPr bwMode="auto">
          <a:xfrm>
            <a:off x="31531" y="-26194"/>
            <a:ext cx="9144000" cy="7010400"/>
          </a:xfrm>
          <a:prstGeom prst="rect">
            <a:avLst/>
          </a:prstGeom>
          <a:solidFill>
            <a:srgbClr val="000000"/>
          </a:solidFill>
          <a:ln w="9525">
            <a:solidFill>
              <a:srgbClr val="000000"/>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erdana" pitchFamily="34" charset="0"/>
              <a:cs typeface="+mn-cs"/>
            </a:endParaRPr>
          </a:p>
        </p:txBody>
      </p:sp>
      <p:pic>
        <p:nvPicPr>
          <p:cNvPr id="4099" name="Picture 20"/>
          <p:cNvPicPr>
            <a:picLocks noChangeAspect="1" noChangeArrowheads="1"/>
          </p:cNvPicPr>
          <p:nvPr/>
        </p:nvPicPr>
        <p:blipFill>
          <a:blip r:embed="rId3" cstate="print"/>
          <a:srcRect/>
          <a:stretch>
            <a:fillRect/>
          </a:stretch>
        </p:blipFill>
        <p:spPr bwMode="auto">
          <a:xfrm>
            <a:off x="-107950" y="-71438"/>
            <a:ext cx="5175250" cy="7100888"/>
          </a:xfrm>
          <a:prstGeom prst="rect">
            <a:avLst/>
          </a:prstGeom>
          <a:noFill/>
          <a:ln w="9525">
            <a:noFill/>
            <a:miter lim="800000"/>
            <a:headEnd/>
            <a:tailEnd/>
          </a:ln>
        </p:spPr>
      </p:pic>
      <p:sp>
        <p:nvSpPr>
          <p:cNvPr id="6" name="Title 1"/>
          <p:cNvSpPr>
            <a:spLocks noGrp="1"/>
          </p:cNvSpPr>
          <p:nvPr>
            <p:ph type="ctrTitle"/>
          </p:nvPr>
        </p:nvSpPr>
        <p:spPr>
          <a:xfrm>
            <a:off x="4343400" y="228600"/>
            <a:ext cx="4419600" cy="1447800"/>
          </a:xfrm>
        </p:spPr>
        <p:txBody>
          <a:bodyPr>
            <a:normAutofit fontScale="90000"/>
          </a:bodyPr>
          <a:lstStyle/>
          <a:p>
            <a:r>
              <a:rPr lang="pt-BR" sz="2400" b="1" i="1" dirty="0" smtClean="0">
                <a:solidFill>
                  <a:schemeClr val="bg1"/>
                </a:solidFill>
                <a:effectLst>
                  <a:outerShdw blurRad="38100" dist="38100" dir="2700000" algn="tl">
                    <a:srgbClr val="000000">
                      <a:alpha val="43137"/>
                    </a:srgbClr>
                  </a:outerShdw>
                </a:effectLst>
              </a:rPr>
              <a:t>Primeira Conferencia sobre Mudanças Climáticas  </a:t>
            </a:r>
            <a:br>
              <a:rPr lang="pt-BR" sz="2400" b="1" i="1" dirty="0" smtClean="0">
                <a:solidFill>
                  <a:schemeClr val="bg1"/>
                </a:solidFill>
                <a:effectLst>
                  <a:outerShdw blurRad="38100" dist="38100" dir="2700000" algn="tl">
                    <a:srgbClr val="000000">
                      <a:alpha val="43137"/>
                    </a:srgbClr>
                  </a:outerShdw>
                </a:effectLst>
              </a:rPr>
            </a:br>
            <a:r>
              <a:rPr lang="pt-BR" sz="2400" b="1" i="1" dirty="0" smtClean="0">
                <a:solidFill>
                  <a:schemeClr val="bg1"/>
                </a:solidFill>
                <a:effectLst>
                  <a:outerShdw blurRad="38100" dist="38100" dir="2700000" algn="tl">
                    <a:srgbClr val="000000">
                      <a:alpha val="43137"/>
                    </a:srgbClr>
                  </a:outerShdw>
                </a:effectLst>
              </a:rPr>
              <a:t>CONCLIMA</a:t>
            </a:r>
            <a:br>
              <a:rPr lang="pt-BR" sz="2400" b="1" i="1" dirty="0" smtClean="0">
                <a:solidFill>
                  <a:schemeClr val="bg1"/>
                </a:solidFill>
                <a:effectLst>
                  <a:outerShdw blurRad="38100" dist="38100" dir="2700000" algn="tl">
                    <a:srgbClr val="000000">
                      <a:alpha val="43137"/>
                    </a:srgbClr>
                  </a:outerShdw>
                </a:effectLst>
              </a:rPr>
            </a:br>
            <a:r>
              <a:rPr lang="pt-BR" sz="2400" b="1" i="1" dirty="0" smtClean="0">
                <a:solidFill>
                  <a:schemeClr val="bg1"/>
                </a:solidFill>
                <a:effectLst>
                  <a:outerShdw blurRad="38100" dist="38100" dir="2700000" algn="tl">
                    <a:srgbClr val="000000">
                      <a:alpha val="43137"/>
                    </a:srgbClr>
                  </a:outerShdw>
                </a:effectLst>
              </a:rPr>
              <a:t>13 de Setembro de 2013</a:t>
            </a:r>
            <a:endParaRPr lang="pt-BR" sz="2400" b="1" i="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190498" y="1905000"/>
            <a:ext cx="8763001" cy="212365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4400" b="1" dirty="0">
                <a:ln w="11430"/>
                <a:solidFill>
                  <a:srgbClr val="FFFF00"/>
                </a:solidFill>
                <a:effectLst>
                  <a:outerShdw blurRad="38100" dist="38100" dir="2700000" algn="tl">
                    <a:srgbClr val="000000">
                      <a:alpha val="43137"/>
                    </a:srgbClr>
                  </a:outerShdw>
                </a:effectLst>
              </a:rPr>
              <a:t>Aspectos recentes das mudanças climáticas globais: da </a:t>
            </a:r>
            <a:r>
              <a:rPr lang="pt-BR" sz="4400" b="1" dirty="0" smtClean="0">
                <a:ln w="11430"/>
                <a:solidFill>
                  <a:srgbClr val="FFFF00"/>
                </a:solidFill>
                <a:effectLst>
                  <a:outerShdw blurRad="38100" dist="38100" dir="2700000" algn="tl">
                    <a:srgbClr val="000000">
                      <a:alpha val="43137"/>
                    </a:srgbClr>
                  </a:outerShdw>
                </a:effectLst>
              </a:rPr>
              <a:t>observação à atribuição</a:t>
            </a:r>
            <a:endParaRPr lang="en-US" sz="4400" b="1" cap="none" spc="0" dirty="0">
              <a:ln w="11430"/>
              <a:solidFill>
                <a:srgbClr val="FFFF00"/>
              </a:solidFill>
              <a:effectLst>
                <a:outerShdw blurRad="38100" dist="38100" dir="2700000" algn="tl">
                  <a:srgbClr val="000000">
                    <a:alpha val="43137"/>
                  </a:srgbClr>
                </a:outerShdw>
              </a:effectLst>
            </a:endParaRPr>
          </a:p>
        </p:txBody>
      </p:sp>
      <p:sp>
        <p:nvSpPr>
          <p:cNvPr id="8" name="Title 1"/>
          <p:cNvSpPr txBox="1">
            <a:spLocks/>
          </p:cNvSpPr>
          <p:nvPr/>
        </p:nvSpPr>
        <p:spPr>
          <a:xfrm>
            <a:off x="4603531" y="4695420"/>
            <a:ext cx="4345144" cy="20905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i="1" dirty="0" smtClean="0">
                <a:solidFill>
                  <a:schemeClr val="bg1"/>
                </a:solidFill>
              </a:rPr>
              <a:t>Paulo Artaxo</a:t>
            </a:r>
            <a:br>
              <a:rPr lang="en-US" sz="2400" b="1" i="1" dirty="0" smtClean="0">
                <a:solidFill>
                  <a:schemeClr val="bg1"/>
                </a:solidFill>
              </a:rPr>
            </a:br>
            <a:r>
              <a:rPr lang="en-US" sz="2400" b="1" i="1" dirty="0" err="1" smtClean="0">
                <a:solidFill>
                  <a:schemeClr val="bg1"/>
                </a:solidFill>
              </a:rPr>
              <a:t>Departamento</a:t>
            </a:r>
            <a:r>
              <a:rPr lang="en-US" sz="2400" b="1" i="1" dirty="0" smtClean="0">
                <a:solidFill>
                  <a:schemeClr val="bg1"/>
                </a:solidFill>
              </a:rPr>
              <a:t> de </a:t>
            </a:r>
            <a:r>
              <a:rPr lang="en-US" sz="2400" b="1" i="1" dirty="0" err="1" smtClean="0">
                <a:solidFill>
                  <a:schemeClr val="bg1"/>
                </a:solidFill>
              </a:rPr>
              <a:t>Física</a:t>
            </a:r>
            <a:r>
              <a:rPr lang="en-US" sz="2400" b="1" i="1" dirty="0" smtClean="0">
                <a:solidFill>
                  <a:schemeClr val="bg1"/>
                </a:solidFill>
              </a:rPr>
              <a:t> </a:t>
            </a:r>
            <a:r>
              <a:rPr lang="en-US" sz="2400" b="1" i="1" dirty="0" err="1" smtClean="0">
                <a:solidFill>
                  <a:schemeClr val="bg1"/>
                </a:solidFill>
              </a:rPr>
              <a:t>Aplicada</a:t>
            </a:r>
            <a:r>
              <a:rPr lang="en-US" sz="2400" b="1" i="1" dirty="0" smtClean="0">
                <a:solidFill>
                  <a:schemeClr val="bg1"/>
                </a:solidFill>
              </a:rPr>
              <a:t> </a:t>
            </a:r>
            <a:r>
              <a:rPr lang="en-US" sz="2400" b="1" i="1" dirty="0" err="1" smtClean="0">
                <a:solidFill>
                  <a:schemeClr val="bg1"/>
                </a:solidFill>
              </a:rPr>
              <a:t>Instituto</a:t>
            </a:r>
            <a:r>
              <a:rPr lang="en-US" sz="2400" b="1" i="1" dirty="0" smtClean="0">
                <a:solidFill>
                  <a:schemeClr val="bg1"/>
                </a:solidFill>
              </a:rPr>
              <a:t> de </a:t>
            </a:r>
            <a:r>
              <a:rPr lang="en-US" sz="2400" b="1" i="1" dirty="0" err="1" smtClean="0">
                <a:solidFill>
                  <a:schemeClr val="bg1"/>
                </a:solidFill>
              </a:rPr>
              <a:t>Fisica</a:t>
            </a:r>
            <a:r>
              <a:rPr lang="en-US" sz="2400" b="1" i="1" dirty="0" smtClean="0">
                <a:solidFill>
                  <a:schemeClr val="bg1"/>
                </a:solidFill>
              </a:rPr>
              <a:t> da USP</a:t>
            </a:r>
          </a:p>
          <a:p>
            <a:r>
              <a:rPr lang="en-US" sz="2400" b="1" i="1" dirty="0" smtClean="0">
                <a:solidFill>
                  <a:schemeClr val="bg1"/>
                </a:solidFill>
                <a:hlinkClick r:id="rId4"/>
              </a:rPr>
              <a:t>artaxo@if.usp.br</a:t>
            </a:r>
            <a:r>
              <a:rPr lang="en-US" sz="2400" b="1" i="1" dirty="0" smtClean="0">
                <a:solidFill>
                  <a:schemeClr val="bg1"/>
                </a:solidFill>
              </a:rPr>
              <a:t> </a:t>
            </a:r>
            <a:endParaRPr lang="en-US" sz="2400" b="1" i="1" dirty="0">
              <a:solidFill>
                <a:schemeClr val="bg1"/>
              </a:solidFill>
            </a:endParaRPr>
          </a:p>
        </p:txBody>
      </p:sp>
    </p:spTree>
    <p:extLst>
      <p:ext uri="{BB962C8B-B14F-4D97-AF65-F5344CB8AC3E}">
        <p14:creationId xmlns:p14="http://schemas.microsoft.com/office/powerpoint/2010/main" val="2305646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2" y="0"/>
            <a:ext cx="9092128"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8619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923"/>
          <a:stretch/>
        </p:blipFill>
        <p:spPr bwMode="auto">
          <a:xfrm>
            <a:off x="954237" y="890239"/>
            <a:ext cx="7180217" cy="4948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0459" y="5943600"/>
            <a:ext cx="8782664" cy="615553"/>
          </a:xfrm>
          <a:prstGeom prst="rect">
            <a:avLst/>
          </a:prstGeom>
        </p:spPr>
        <p:txBody>
          <a:bodyPr wrap="square">
            <a:spAutoFit/>
          </a:bodyPr>
          <a:lstStyle/>
          <a:p>
            <a:r>
              <a:rPr lang="en-US" sz="1700" dirty="0" smtClean="0"/>
              <a:t>Forcing </a:t>
            </a:r>
            <a:r>
              <a:rPr lang="en-US" sz="1700" dirty="0"/>
              <a:t>by component between </a:t>
            </a:r>
            <a:r>
              <a:rPr lang="en-US" sz="1700" dirty="0" smtClean="0"/>
              <a:t>1750 </a:t>
            </a:r>
            <a:r>
              <a:rPr lang="en-US" sz="1700" dirty="0"/>
              <a:t>and 2010 with associated uncertainty range (solid bars are RF, hatched bars are AF, green diamonds and </a:t>
            </a:r>
            <a:r>
              <a:rPr lang="en-US" sz="1700" dirty="0" smtClean="0"/>
              <a:t>associated </a:t>
            </a:r>
            <a:r>
              <a:rPr lang="en-US" sz="1700" dirty="0"/>
              <a:t>uncertainties are those assessed in AR4).</a:t>
            </a:r>
            <a:endParaRPr lang="pt-BR" sz="1700" dirty="0"/>
          </a:p>
        </p:txBody>
      </p:sp>
      <p:sp>
        <p:nvSpPr>
          <p:cNvPr id="5" name="Rectangle 4"/>
          <p:cNvSpPr/>
          <p:nvPr/>
        </p:nvSpPr>
        <p:spPr>
          <a:xfrm>
            <a:off x="200945" y="184505"/>
            <a:ext cx="8686800" cy="584775"/>
          </a:xfrm>
          <a:prstGeom prst="rect">
            <a:avLst/>
          </a:prstGeom>
        </p:spPr>
        <p:txBody>
          <a:bodyPr wrap="square">
            <a:spAutoFit/>
          </a:bodyPr>
          <a:lstStyle/>
          <a:p>
            <a:pPr algn="ctr"/>
            <a:r>
              <a:rPr lang="en-US" sz="3200" b="1" dirty="0">
                <a:effectLst>
                  <a:outerShdw blurRad="38100" dist="38100" dir="2700000" algn="tl">
                    <a:srgbClr val="000000">
                      <a:alpha val="43137"/>
                    </a:srgbClr>
                  </a:outerShdw>
                </a:effectLst>
              </a:rPr>
              <a:t>Radiative forcing of climate change </a:t>
            </a:r>
            <a:r>
              <a:rPr lang="en-US" sz="3200" b="1" dirty="0" smtClean="0">
                <a:effectLst>
                  <a:outerShdw blurRad="38100" dist="38100" dir="2700000" algn="tl">
                    <a:srgbClr val="000000">
                      <a:alpha val="43137"/>
                    </a:srgbClr>
                  </a:outerShdw>
                </a:effectLst>
              </a:rPr>
              <a:t>1750-2010</a:t>
            </a:r>
            <a:endParaRPr lang="pt-BR" sz="3200" b="1" dirty="0">
              <a:effectLst>
                <a:outerShdw blurRad="38100" dist="38100" dir="2700000" algn="tl">
                  <a:srgbClr val="000000">
                    <a:alpha val="43137"/>
                  </a:srgbClr>
                </a:outerShdw>
              </a:effectLst>
            </a:endParaRPr>
          </a:p>
        </p:txBody>
      </p:sp>
      <p:sp>
        <p:nvSpPr>
          <p:cNvPr id="2" name="TextBox 1"/>
          <p:cNvSpPr txBox="1"/>
          <p:nvPr/>
        </p:nvSpPr>
        <p:spPr>
          <a:xfrm>
            <a:off x="7467600" y="6481234"/>
            <a:ext cx="1128835" cy="369332"/>
          </a:xfrm>
          <a:prstGeom prst="rect">
            <a:avLst/>
          </a:prstGeom>
          <a:noFill/>
        </p:spPr>
        <p:txBody>
          <a:bodyPr wrap="none" rtlCol="0">
            <a:spAutoFit/>
          </a:bodyPr>
          <a:lstStyle/>
          <a:p>
            <a:r>
              <a:rPr lang="en-US" dirty="0" smtClean="0"/>
              <a:t>IPCC 2012</a:t>
            </a:r>
            <a:endParaRPr lang="en-US" dirty="0"/>
          </a:p>
        </p:txBody>
      </p:sp>
    </p:spTree>
    <p:extLst>
      <p:ext uri="{BB962C8B-B14F-4D97-AF65-F5344CB8AC3E}">
        <p14:creationId xmlns:p14="http://schemas.microsoft.com/office/powerpoint/2010/main" val="190061801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 y="685800"/>
            <a:ext cx="886749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4038600"/>
            <a:ext cx="8852258" cy="2585323"/>
          </a:xfrm>
          <a:prstGeom prst="rect">
            <a:avLst/>
          </a:prstGeom>
        </p:spPr>
        <p:txBody>
          <a:bodyPr wrap="square">
            <a:spAutoFit/>
          </a:bodyPr>
          <a:lstStyle/>
          <a:p>
            <a:r>
              <a:rPr lang="en-US" dirty="0" smtClean="0"/>
              <a:t>Effective </a:t>
            </a:r>
            <a:r>
              <a:rPr lang="en-US" dirty="0"/>
              <a:t>amount of year 2000 (single-year pulse) </a:t>
            </a:r>
            <a:r>
              <a:rPr lang="en-US" dirty="0" smtClean="0"/>
              <a:t>using </a:t>
            </a:r>
            <a:r>
              <a:rPr lang="en-US" dirty="0"/>
              <a:t>the Global Warming Potential (GWP), which is the global mean radiative forcing integrated over the indicated </a:t>
            </a:r>
            <a:r>
              <a:rPr lang="en-US" dirty="0" smtClean="0"/>
              <a:t>number </a:t>
            </a:r>
            <a:r>
              <a:rPr lang="en-US" dirty="0"/>
              <a:t>of years relative to the forcing from CO2 emissions, and the Global Temperature Potential (GTP) which estimates </a:t>
            </a:r>
            <a:r>
              <a:rPr lang="en-US" dirty="0" smtClean="0"/>
              <a:t>the </a:t>
            </a:r>
            <a:r>
              <a:rPr lang="en-US" dirty="0"/>
              <a:t>impact on global mean temperature based on the temporal evolution of both radiative forcing and climate </a:t>
            </a:r>
            <a:r>
              <a:rPr lang="en-US" dirty="0" smtClean="0"/>
              <a:t>response </a:t>
            </a:r>
            <a:r>
              <a:rPr lang="en-US" dirty="0"/>
              <a:t>relative to the impact of CO2 emissions. The Absolute GTP as a function of time for year 2000 emissions of </a:t>
            </a:r>
            <a:r>
              <a:rPr lang="en-US" dirty="0" smtClean="0"/>
              <a:t>all </a:t>
            </a:r>
            <a:r>
              <a:rPr lang="en-US" dirty="0"/>
              <a:t>compounds from the indicated sector is shown on the right, which is the same as GTP, except is not normalized by </a:t>
            </a:r>
            <a:r>
              <a:rPr lang="en-US" dirty="0" smtClean="0"/>
              <a:t>the </a:t>
            </a:r>
            <a:r>
              <a:rPr lang="en-US" dirty="0"/>
              <a:t>impact of CO2 emissions. The effects of aerosols on clouds (and in the case of black carbon, on surface </a:t>
            </a:r>
            <a:r>
              <a:rPr lang="en-US" dirty="0" smtClean="0"/>
              <a:t>albedo) </a:t>
            </a:r>
            <a:r>
              <a:rPr lang="en-US" dirty="0"/>
              <a:t>are not included.</a:t>
            </a:r>
            <a:endParaRPr lang="pt-BR" dirty="0"/>
          </a:p>
        </p:txBody>
      </p:sp>
      <p:sp>
        <p:nvSpPr>
          <p:cNvPr id="5" name="Rectangle 4"/>
          <p:cNvSpPr/>
          <p:nvPr/>
        </p:nvSpPr>
        <p:spPr>
          <a:xfrm>
            <a:off x="228600" y="147935"/>
            <a:ext cx="8867498" cy="338554"/>
          </a:xfrm>
          <a:prstGeom prst="rect">
            <a:avLst/>
          </a:prstGeom>
        </p:spPr>
        <p:txBody>
          <a:bodyPr wrap="square">
            <a:spAutoFit/>
          </a:bodyPr>
          <a:lstStyle/>
          <a:p>
            <a:r>
              <a:rPr lang="en-US" sz="1600" b="1" dirty="0"/>
              <a:t>Global anthropogenic present-day emissions weighted by GWP and GTP for the chosen time horizons</a:t>
            </a:r>
            <a:endParaRPr lang="pt-BR" sz="1600" b="1" dirty="0"/>
          </a:p>
        </p:txBody>
      </p:sp>
    </p:spTree>
    <p:extLst>
      <p:ext uri="{BB962C8B-B14F-4D97-AF65-F5344CB8AC3E}">
        <p14:creationId xmlns:p14="http://schemas.microsoft.com/office/powerpoint/2010/main" val="263675539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950" y="533400"/>
            <a:ext cx="8439150" cy="329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7650" y="3962400"/>
            <a:ext cx="8667750" cy="646331"/>
          </a:xfrm>
          <a:prstGeom prst="rect">
            <a:avLst/>
          </a:prstGeom>
        </p:spPr>
        <p:txBody>
          <a:bodyPr wrap="square">
            <a:spAutoFit/>
          </a:bodyPr>
          <a:lstStyle/>
          <a:p>
            <a:r>
              <a:rPr lang="pt-BR" dirty="0" err="1"/>
              <a:t>Reconstructed</a:t>
            </a:r>
            <a:r>
              <a:rPr lang="pt-BR" dirty="0"/>
              <a:t> </a:t>
            </a:r>
            <a:r>
              <a:rPr lang="pt-BR" dirty="0" err="1"/>
              <a:t>Northern</a:t>
            </a:r>
            <a:r>
              <a:rPr lang="pt-BR" dirty="0"/>
              <a:t> </a:t>
            </a:r>
            <a:r>
              <a:rPr lang="pt-BR" dirty="0" err="1"/>
              <a:t>Hemisphere</a:t>
            </a:r>
            <a:r>
              <a:rPr lang="pt-BR" dirty="0"/>
              <a:t> </a:t>
            </a:r>
            <a:r>
              <a:rPr lang="pt-BR" dirty="0" err="1" smtClean="0"/>
              <a:t>temperature</a:t>
            </a:r>
            <a:r>
              <a:rPr lang="pt-BR" dirty="0" smtClean="0"/>
              <a:t> </a:t>
            </a:r>
            <a:r>
              <a:rPr lang="en-US" dirty="0" smtClean="0"/>
              <a:t>change </a:t>
            </a:r>
            <a:r>
              <a:rPr lang="en-US" dirty="0"/>
              <a:t>but without model simulations. Data are expressed as anomalies from their 1500–1850 CE mean and smoothed.</a:t>
            </a:r>
            <a:endParaRPr lang="pt-BR" dirty="0"/>
          </a:p>
        </p:txBody>
      </p:sp>
    </p:spTree>
    <p:extLst>
      <p:ext uri="{BB962C8B-B14F-4D97-AF65-F5344CB8AC3E}">
        <p14:creationId xmlns:p14="http://schemas.microsoft.com/office/powerpoint/2010/main" val="264367958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89" y="1066800"/>
            <a:ext cx="8534400" cy="349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27584" y="4724651"/>
            <a:ext cx="4132005" cy="1569660"/>
          </a:xfrm>
          <a:prstGeom prst="rect">
            <a:avLst/>
          </a:prstGeom>
          <a:noFill/>
        </p:spPr>
        <p:txBody>
          <a:bodyPr wrap="square" rtlCol="0">
            <a:spAutoFit/>
          </a:bodyPr>
          <a:lstStyle/>
          <a:p>
            <a:r>
              <a:rPr lang="pt-BR" sz="2400" b="1" dirty="0" smtClean="0"/>
              <a:t>Aumento provável da temperatura (&gt;66%) ao longo deste século para 4 cenários de emissões.</a:t>
            </a:r>
            <a:endParaRPr lang="pt-BR" sz="2400" b="1" dirty="0"/>
          </a:p>
        </p:txBody>
      </p:sp>
      <p:sp>
        <p:nvSpPr>
          <p:cNvPr id="6" name="TextBox 5"/>
          <p:cNvSpPr txBox="1"/>
          <p:nvPr/>
        </p:nvSpPr>
        <p:spPr>
          <a:xfrm>
            <a:off x="228601" y="4724651"/>
            <a:ext cx="4267200" cy="1569660"/>
          </a:xfrm>
          <a:prstGeom prst="rect">
            <a:avLst/>
          </a:prstGeom>
          <a:noFill/>
        </p:spPr>
        <p:txBody>
          <a:bodyPr wrap="square" rtlCol="0">
            <a:spAutoFit/>
          </a:bodyPr>
          <a:lstStyle/>
          <a:p>
            <a:r>
              <a:rPr lang="pt-BR" sz="2400" b="1" dirty="0" smtClean="0"/>
              <a:t>Emissões de CO2 ao longo deste século e o provável aumento da temperatura (&gt;66%) para 4 cenários de emissões.</a:t>
            </a:r>
            <a:endParaRPr lang="pt-BR" sz="2400" b="1" dirty="0"/>
          </a:p>
        </p:txBody>
      </p:sp>
      <p:sp>
        <p:nvSpPr>
          <p:cNvPr id="5" name="TextBox 4"/>
          <p:cNvSpPr txBox="1"/>
          <p:nvPr/>
        </p:nvSpPr>
        <p:spPr>
          <a:xfrm>
            <a:off x="314448" y="381000"/>
            <a:ext cx="8626272" cy="415498"/>
          </a:xfrm>
          <a:prstGeom prst="rect">
            <a:avLst/>
          </a:prstGeom>
          <a:noFill/>
        </p:spPr>
        <p:txBody>
          <a:bodyPr wrap="none" rtlCol="0">
            <a:spAutoFit/>
          </a:bodyPr>
          <a:lstStyle/>
          <a:p>
            <a:r>
              <a:rPr lang="pt-BR" sz="2100" b="1" dirty="0" smtClean="0"/>
              <a:t>Emissões de CO2 e aumento provável da temperatura ao longo deste século</a:t>
            </a:r>
            <a:endParaRPr lang="pt-BR" sz="2100" b="1" dirty="0"/>
          </a:p>
        </p:txBody>
      </p:sp>
      <p:sp>
        <p:nvSpPr>
          <p:cNvPr id="7" name="TextBox 6"/>
          <p:cNvSpPr txBox="1"/>
          <p:nvPr/>
        </p:nvSpPr>
        <p:spPr>
          <a:xfrm>
            <a:off x="7202753" y="6277251"/>
            <a:ext cx="1181734" cy="369332"/>
          </a:xfrm>
          <a:prstGeom prst="rect">
            <a:avLst/>
          </a:prstGeom>
          <a:noFill/>
        </p:spPr>
        <p:txBody>
          <a:bodyPr wrap="none" rtlCol="0">
            <a:spAutoFit/>
          </a:bodyPr>
          <a:lstStyle/>
          <a:p>
            <a:r>
              <a:rPr lang="pt-BR" dirty="0" smtClean="0"/>
              <a:t>IPCC  2012</a:t>
            </a:r>
            <a:endParaRPr lang="pt-BR" dirty="0"/>
          </a:p>
        </p:txBody>
      </p:sp>
    </p:spTree>
    <p:extLst>
      <p:ext uri="{BB962C8B-B14F-4D97-AF65-F5344CB8AC3E}">
        <p14:creationId xmlns:p14="http://schemas.microsoft.com/office/powerpoint/2010/main" val="57999185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10"/>
          <p:cNvPicPr>
            <a:picLocks noChangeAspect="1" noChangeArrowheads="1"/>
          </p:cNvPicPr>
          <p:nvPr/>
        </p:nvPicPr>
        <p:blipFill>
          <a:blip r:embed="rId3" cstate="print"/>
          <a:srcRect/>
          <a:stretch>
            <a:fillRect/>
          </a:stretch>
        </p:blipFill>
        <p:spPr bwMode="auto">
          <a:xfrm>
            <a:off x="263673" y="1067771"/>
            <a:ext cx="8763000" cy="5476875"/>
          </a:xfrm>
          <a:prstGeom prst="rect">
            <a:avLst/>
          </a:prstGeom>
          <a:noFill/>
          <a:ln w="9525">
            <a:noFill/>
            <a:miter lim="800000"/>
            <a:headEnd/>
            <a:tailEnd/>
          </a:ln>
        </p:spPr>
      </p:pic>
      <p:sp>
        <p:nvSpPr>
          <p:cNvPr id="39941" name="Text Box 8"/>
          <p:cNvSpPr txBox="1">
            <a:spLocks noChangeArrowheads="1"/>
          </p:cNvSpPr>
          <p:nvPr/>
        </p:nvSpPr>
        <p:spPr bwMode="auto">
          <a:xfrm>
            <a:off x="1295400" y="1447800"/>
            <a:ext cx="6246262" cy="1569660"/>
          </a:xfrm>
          <a:prstGeom prst="rect">
            <a:avLst/>
          </a:prstGeom>
          <a:noFill/>
          <a:ln w="9525">
            <a:noFill/>
            <a:miter lim="800000"/>
            <a:headEnd/>
            <a:tailEnd/>
          </a:ln>
        </p:spPr>
        <p:txBody>
          <a:bodyPr wrap="none">
            <a:spAutoFit/>
          </a:bodyPr>
          <a:lstStyle/>
          <a:p>
            <a:r>
              <a:rPr lang="en-GB" sz="2400" dirty="0">
                <a:solidFill>
                  <a:srgbClr val="000000"/>
                </a:solidFill>
              </a:rPr>
              <a:t>Future sea level (rel. to 1990) based</a:t>
            </a:r>
          </a:p>
          <a:p>
            <a:r>
              <a:rPr lang="en-GB" sz="2400" dirty="0">
                <a:solidFill>
                  <a:srgbClr val="000000"/>
                </a:solidFill>
              </a:rPr>
              <a:t>on IPCC AR4 global temperature projections</a:t>
            </a:r>
          </a:p>
          <a:p>
            <a:endParaRPr lang="en-GB" sz="2400" dirty="0">
              <a:solidFill>
                <a:srgbClr val="000000"/>
              </a:solidFill>
            </a:endParaRPr>
          </a:p>
          <a:p>
            <a:r>
              <a:rPr lang="en-GB" sz="2400" dirty="0">
                <a:solidFill>
                  <a:srgbClr val="000000"/>
                </a:solidFill>
              </a:rPr>
              <a:t>Full range: 75 – 190 cm by 2100</a:t>
            </a:r>
          </a:p>
        </p:txBody>
      </p:sp>
      <p:sp>
        <p:nvSpPr>
          <p:cNvPr id="10" name="Text Box 4"/>
          <p:cNvSpPr txBox="1">
            <a:spLocks noChangeArrowheads="1"/>
          </p:cNvSpPr>
          <p:nvPr/>
        </p:nvSpPr>
        <p:spPr bwMode="auto">
          <a:xfrm>
            <a:off x="897993" y="390338"/>
            <a:ext cx="7494359" cy="646331"/>
          </a:xfrm>
          <a:prstGeom prst="rect">
            <a:avLst/>
          </a:prstGeom>
          <a:noFill/>
          <a:ln w="9525">
            <a:noFill/>
            <a:miter lim="800000"/>
            <a:headEnd/>
            <a:tailEnd/>
          </a:ln>
        </p:spPr>
        <p:txBody>
          <a:bodyPr wrap="none">
            <a:spAutoFit/>
          </a:bodyPr>
          <a:lstStyle/>
          <a:p>
            <a:r>
              <a:rPr lang="pt-BR" sz="3600" b="1" dirty="0" smtClean="0">
                <a:solidFill>
                  <a:srgbClr val="000000"/>
                </a:solidFill>
              </a:rPr>
              <a:t>Future </a:t>
            </a:r>
            <a:r>
              <a:rPr lang="pt-BR" sz="3600" b="1" dirty="0" err="1" smtClean="0">
                <a:solidFill>
                  <a:srgbClr val="000000"/>
                </a:solidFill>
              </a:rPr>
              <a:t>Sea</a:t>
            </a:r>
            <a:r>
              <a:rPr lang="pt-BR" sz="3600" b="1" dirty="0" smtClean="0">
                <a:solidFill>
                  <a:srgbClr val="000000"/>
                </a:solidFill>
              </a:rPr>
              <a:t> </a:t>
            </a:r>
            <a:r>
              <a:rPr lang="pt-BR" sz="3600" b="1" dirty="0" err="1" smtClean="0">
                <a:solidFill>
                  <a:srgbClr val="000000"/>
                </a:solidFill>
              </a:rPr>
              <a:t>Level</a:t>
            </a:r>
            <a:r>
              <a:rPr lang="pt-BR" sz="3600" b="1" dirty="0" smtClean="0">
                <a:solidFill>
                  <a:srgbClr val="000000"/>
                </a:solidFill>
              </a:rPr>
              <a:t> </a:t>
            </a:r>
            <a:r>
              <a:rPr lang="pt-BR" sz="3600" b="1" dirty="0" err="1">
                <a:solidFill>
                  <a:srgbClr val="000000"/>
                </a:solidFill>
              </a:rPr>
              <a:t>R</a:t>
            </a:r>
            <a:r>
              <a:rPr lang="pt-BR" sz="3600" b="1" dirty="0" err="1" smtClean="0">
                <a:solidFill>
                  <a:srgbClr val="000000"/>
                </a:solidFill>
              </a:rPr>
              <a:t>elative</a:t>
            </a:r>
            <a:r>
              <a:rPr lang="pt-BR" sz="3600" b="1" dirty="0" smtClean="0">
                <a:solidFill>
                  <a:srgbClr val="000000"/>
                </a:solidFill>
              </a:rPr>
              <a:t> </a:t>
            </a:r>
            <a:r>
              <a:rPr lang="pt-BR" sz="3600" b="1" dirty="0" err="1" smtClean="0">
                <a:solidFill>
                  <a:srgbClr val="000000"/>
                </a:solidFill>
              </a:rPr>
              <a:t>to</a:t>
            </a:r>
            <a:r>
              <a:rPr lang="pt-BR" sz="3600" b="1" dirty="0" smtClean="0">
                <a:solidFill>
                  <a:srgbClr val="000000"/>
                </a:solidFill>
              </a:rPr>
              <a:t> 1990</a:t>
            </a:r>
            <a:endParaRPr lang="pt-BR" sz="3600" b="1" dirty="0">
              <a:solidFill>
                <a:srgbClr val="000000"/>
              </a:solidFill>
            </a:endParaRPr>
          </a:p>
        </p:txBody>
      </p:sp>
    </p:spTree>
    <p:extLst>
      <p:ext uri="{BB962C8B-B14F-4D97-AF65-F5344CB8AC3E}">
        <p14:creationId xmlns:p14="http://schemas.microsoft.com/office/powerpoint/2010/main" val="2441789422"/>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483" y="990600"/>
            <a:ext cx="883247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399" y="5029200"/>
            <a:ext cx="8610601" cy="1477328"/>
          </a:xfrm>
          <a:prstGeom prst="rect">
            <a:avLst/>
          </a:prstGeom>
        </p:spPr>
        <p:txBody>
          <a:bodyPr wrap="square">
            <a:spAutoFit/>
          </a:bodyPr>
          <a:lstStyle/>
          <a:p>
            <a:r>
              <a:rPr lang="en-US" dirty="0"/>
              <a:t>Global mean projections for the occurrence of warm and wet days from CMIP5 for the RCP2.6</a:t>
            </a:r>
            <a:r>
              <a:rPr lang="en-US" dirty="0" smtClean="0"/>
              <a:t>, </a:t>
            </a:r>
            <a:r>
              <a:rPr lang="en-US" dirty="0"/>
              <a:t>RCP4.5 and RCP8.5 scenarios relative to 1986–2005. Panel (a) shows percentage of warm days (tx90p: </a:t>
            </a:r>
            <a:r>
              <a:rPr lang="en-US" dirty="0" err="1"/>
              <a:t>Tmax</a:t>
            </a:r>
            <a:r>
              <a:rPr lang="en-US" dirty="0"/>
              <a:t> </a:t>
            </a:r>
            <a:r>
              <a:rPr lang="en-US" dirty="0" smtClean="0"/>
              <a:t>exceeds </a:t>
            </a:r>
            <a:r>
              <a:rPr lang="en-US" dirty="0"/>
              <a:t>the 90th percentile), panel (b) shows relative change of very wet days (pr95p: annual total precipitation when </a:t>
            </a:r>
            <a:r>
              <a:rPr lang="en-US" dirty="0" smtClean="0"/>
              <a:t>daily </a:t>
            </a:r>
            <a:r>
              <a:rPr lang="en-US" dirty="0"/>
              <a:t>precipitation exceeds 95th percentile).</a:t>
            </a:r>
            <a:endParaRPr lang="pt-BR" dirty="0"/>
          </a:p>
        </p:txBody>
      </p:sp>
      <p:sp>
        <p:nvSpPr>
          <p:cNvPr id="5" name="TextBox 4"/>
          <p:cNvSpPr txBox="1"/>
          <p:nvPr/>
        </p:nvSpPr>
        <p:spPr>
          <a:xfrm>
            <a:off x="457199" y="180945"/>
            <a:ext cx="8496557" cy="400110"/>
          </a:xfrm>
          <a:prstGeom prst="rect">
            <a:avLst/>
          </a:prstGeom>
          <a:noFill/>
        </p:spPr>
        <p:txBody>
          <a:bodyPr wrap="none" rtlCol="0">
            <a:spAutoFit/>
          </a:bodyPr>
          <a:lstStyle/>
          <a:p>
            <a:r>
              <a:rPr lang="pt-BR" sz="2000" b="1" dirty="0" smtClean="0"/>
              <a:t>Frequência de ocorrência de eventos extremos em temperatura e precipitação</a:t>
            </a:r>
            <a:endParaRPr lang="pt-BR" sz="2000" b="1" dirty="0"/>
          </a:p>
        </p:txBody>
      </p:sp>
      <p:sp>
        <p:nvSpPr>
          <p:cNvPr id="6" name="TextBox 5"/>
          <p:cNvSpPr txBox="1"/>
          <p:nvPr/>
        </p:nvSpPr>
        <p:spPr>
          <a:xfrm>
            <a:off x="1219200" y="1452405"/>
            <a:ext cx="1799788" cy="369332"/>
          </a:xfrm>
          <a:prstGeom prst="rect">
            <a:avLst/>
          </a:prstGeom>
          <a:noFill/>
        </p:spPr>
        <p:txBody>
          <a:bodyPr wrap="none" rtlCol="0">
            <a:spAutoFit/>
          </a:bodyPr>
          <a:lstStyle/>
          <a:p>
            <a:r>
              <a:rPr lang="pt-BR" dirty="0" smtClean="0"/>
              <a:t>T &gt; 95% percentil</a:t>
            </a:r>
            <a:endParaRPr lang="pt-BR" dirty="0"/>
          </a:p>
        </p:txBody>
      </p:sp>
      <p:sp>
        <p:nvSpPr>
          <p:cNvPr id="8" name="TextBox 7"/>
          <p:cNvSpPr txBox="1"/>
          <p:nvPr/>
        </p:nvSpPr>
        <p:spPr>
          <a:xfrm>
            <a:off x="5392994" y="1422908"/>
            <a:ext cx="2328971" cy="369332"/>
          </a:xfrm>
          <a:prstGeom prst="rect">
            <a:avLst/>
          </a:prstGeom>
          <a:noFill/>
        </p:spPr>
        <p:txBody>
          <a:bodyPr wrap="none" rtlCol="0">
            <a:spAutoFit/>
          </a:bodyPr>
          <a:lstStyle/>
          <a:p>
            <a:r>
              <a:rPr lang="pt-BR" dirty="0" err="1" smtClean="0"/>
              <a:t>Precip</a:t>
            </a:r>
            <a:r>
              <a:rPr lang="pt-BR" dirty="0" smtClean="0"/>
              <a:t>. &gt; 95% percentil</a:t>
            </a:r>
            <a:endParaRPr lang="pt-BR" dirty="0"/>
          </a:p>
        </p:txBody>
      </p:sp>
    </p:spTree>
    <p:extLst>
      <p:ext uri="{BB962C8B-B14F-4D97-AF65-F5344CB8AC3E}">
        <p14:creationId xmlns:p14="http://schemas.microsoft.com/office/powerpoint/2010/main" val="293369941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493" y="914683"/>
            <a:ext cx="6430446" cy="532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3250" y="6387913"/>
            <a:ext cx="8305800" cy="369332"/>
          </a:xfrm>
          <a:prstGeom prst="rect">
            <a:avLst/>
          </a:prstGeom>
        </p:spPr>
        <p:txBody>
          <a:bodyPr wrap="square">
            <a:spAutoFit/>
          </a:bodyPr>
          <a:lstStyle/>
          <a:p>
            <a:r>
              <a:rPr lang="en-US" dirty="0" smtClean="0"/>
              <a:t>It was used four </a:t>
            </a:r>
            <a:r>
              <a:rPr lang="en-US" dirty="0"/>
              <a:t>RCP scenarios and scenario SRES A1B used in the AR4.</a:t>
            </a:r>
            <a:endParaRPr lang="pt-BR" dirty="0"/>
          </a:p>
        </p:txBody>
      </p:sp>
      <p:sp>
        <p:nvSpPr>
          <p:cNvPr id="5" name="Rectangle 4"/>
          <p:cNvSpPr/>
          <p:nvPr/>
        </p:nvSpPr>
        <p:spPr>
          <a:xfrm>
            <a:off x="9832" y="83686"/>
            <a:ext cx="8981768" cy="830997"/>
          </a:xfrm>
          <a:prstGeom prst="rect">
            <a:avLst/>
          </a:prstGeom>
        </p:spPr>
        <p:txBody>
          <a:bodyPr wrap="square">
            <a:spAutoFit/>
          </a:bodyPr>
          <a:lstStyle/>
          <a:p>
            <a:pPr algn="ctr"/>
            <a:r>
              <a:rPr lang="en-US" sz="2400" b="1" dirty="0" smtClean="0"/>
              <a:t>Global </a:t>
            </a:r>
            <a:r>
              <a:rPr lang="en-US" sz="2400" b="1" dirty="0"/>
              <a:t>mean sea level rise </a:t>
            </a:r>
            <a:r>
              <a:rPr lang="en-US" sz="2400" b="1" dirty="0" smtClean="0"/>
              <a:t> - Projections </a:t>
            </a:r>
            <a:r>
              <a:rPr lang="en-US" sz="2400" b="1" dirty="0"/>
              <a:t>with ranges </a:t>
            </a:r>
            <a:r>
              <a:rPr lang="en-US" sz="2400" b="1" dirty="0" smtClean="0"/>
              <a:t>for contributions (2081–2100 </a:t>
            </a:r>
            <a:r>
              <a:rPr lang="en-US" sz="2400" b="1" dirty="0"/>
              <a:t>relative to </a:t>
            </a:r>
            <a:r>
              <a:rPr lang="en-US" sz="2400" b="1" dirty="0" smtClean="0"/>
              <a:t>1986–2005 )</a:t>
            </a:r>
            <a:endParaRPr lang="pt-BR" sz="2400" b="1" dirty="0"/>
          </a:p>
        </p:txBody>
      </p:sp>
    </p:spTree>
    <p:extLst>
      <p:ext uri="{BB962C8B-B14F-4D97-AF65-F5344CB8AC3E}">
        <p14:creationId xmlns:p14="http://schemas.microsoft.com/office/powerpoint/2010/main" val="2596157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l="13476" t="13672" r="44336" b="10156"/>
          <a:stretch>
            <a:fillRect/>
          </a:stretch>
        </p:blipFill>
        <p:spPr bwMode="auto">
          <a:xfrm>
            <a:off x="0" y="1214422"/>
            <a:ext cx="4681937" cy="5072098"/>
          </a:xfrm>
          <a:prstGeom prst="rect">
            <a:avLst/>
          </a:prstGeom>
          <a:noFill/>
          <a:ln w="9525">
            <a:noFill/>
            <a:miter lim="800000"/>
            <a:headEnd/>
            <a:tailEnd/>
          </a:ln>
        </p:spPr>
      </p:pic>
      <p:pic>
        <p:nvPicPr>
          <p:cNvPr id="8195" name="Picture 3"/>
          <p:cNvPicPr>
            <a:picLocks noChangeAspect="1" noChangeArrowheads="1"/>
          </p:cNvPicPr>
          <p:nvPr/>
        </p:nvPicPr>
        <p:blipFill>
          <a:blip r:embed="rId4"/>
          <a:srcRect l="44141" t="12890" r="8398" b="8008"/>
          <a:stretch>
            <a:fillRect/>
          </a:stretch>
        </p:blipFill>
        <p:spPr bwMode="auto">
          <a:xfrm>
            <a:off x="4042763" y="1285860"/>
            <a:ext cx="5101237" cy="4786346"/>
          </a:xfrm>
          <a:prstGeom prst="rect">
            <a:avLst/>
          </a:prstGeom>
          <a:noFill/>
          <a:ln w="9525">
            <a:noFill/>
            <a:miter lim="800000"/>
            <a:headEnd/>
            <a:tailEnd/>
          </a:ln>
        </p:spPr>
      </p:pic>
    </p:spTree>
    <p:extLst>
      <p:ext uri="{BB962C8B-B14F-4D97-AF65-F5344CB8AC3E}">
        <p14:creationId xmlns:p14="http://schemas.microsoft.com/office/powerpoint/2010/main" val="103706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560519" cy="578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8196" y="159948"/>
            <a:ext cx="8520859" cy="600164"/>
          </a:xfrm>
          <a:prstGeom prst="rect">
            <a:avLst/>
          </a:prstGeom>
          <a:noFill/>
        </p:spPr>
        <p:txBody>
          <a:bodyPr wrap="none" rtlCol="0">
            <a:spAutoFit/>
          </a:bodyPr>
          <a:lstStyle/>
          <a:p>
            <a:pPr algn="ctr"/>
            <a:r>
              <a:rPr lang="en-US" sz="3300" b="1" dirty="0" smtClean="0">
                <a:effectLst>
                  <a:outerShdw blurRad="38100" dist="38100" dir="2700000" algn="tl">
                    <a:srgbClr val="000000">
                      <a:alpha val="43137"/>
                    </a:srgbClr>
                  </a:outerShdw>
                </a:effectLst>
              </a:rPr>
              <a:t>Northern Hemisphere Sea Ice Extent Anomalies</a:t>
            </a:r>
            <a:endParaRPr lang="en-US" sz="33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5952372"/>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32"/>
          <a:stretch/>
        </p:blipFill>
        <p:spPr bwMode="auto">
          <a:xfrm>
            <a:off x="-58260" y="0"/>
            <a:ext cx="92022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1910" y="315417"/>
            <a:ext cx="8261932" cy="509398"/>
          </a:xfrm>
          <a:prstGeom prst="rect">
            <a:avLst/>
          </a:prstGeom>
          <a:noFill/>
        </p:spPr>
        <p:txBody>
          <a:bodyPr wrap="none" lIns="77751" tIns="38876" rIns="77751" bIns="3887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C40 -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Megacidades</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e </a:t>
            </a:r>
            <a:r>
              <a:rPr lang="en-US" sz="280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missões</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de gases de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efeito</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estufa</a:t>
            </a:r>
            <a:endParaRPr lang="en-US" sz="2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1066800" y="907503"/>
            <a:ext cx="7364965" cy="523220"/>
          </a:xfrm>
          <a:prstGeom prst="rect">
            <a:avLst/>
          </a:prstGeom>
          <a:noFill/>
        </p:spPr>
        <p:txBody>
          <a:bodyPr wrap="none" rtlCol="0">
            <a:spAutoFit/>
          </a:bodyPr>
          <a:lstStyle/>
          <a:p>
            <a:r>
              <a:rPr lang="pt-BR" sz="2800" b="1" dirty="0" smtClean="0"/>
              <a:t>América Latina: 80% população urbana em 2012</a:t>
            </a:r>
            <a:endParaRPr lang="pt-BR" sz="2800" b="1" dirty="0"/>
          </a:p>
        </p:txBody>
      </p:sp>
    </p:spTree>
    <p:extLst>
      <p:ext uri="{BB962C8B-B14F-4D97-AF65-F5344CB8AC3E}">
        <p14:creationId xmlns:p14="http://schemas.microsoft.com/office/powerpoint/2010/main" val="2785697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4" name="Picture 24"/>
          <p:cNvPicPr>
            <a:picLocks noChangeAspect="1" noChangeArrowheads="1"/>
          </p:cNvPicPr>
          <p:nvPr/>
        </p:nvPicPr>
        <p:blipFill>
          <a:blip r:embed="rId3"/>
          <a:srcRect/>
          <a:stretch>
            <a:fillRect/>
          </a:stretch>
        </p:blipFill>
        <p:spPr bwMode="auto">
          <a:xfrm>
            <a:off x="384175" y="3841750"/>
            <a:ext cx="2830513" cy="183832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5143" name="Picture 23"/>
          <p:cNvPicPr>
            <a:picLocks noChangeAspect="1" noChangeArrowheads="1"/>
          </p:cNvPicPr>
          <p:nvPr/>
        </p:nvPicPr>
        <p:blipFill>
          <a:blip r:embed="rId4"/>
          <a:srcRect/>
          <a:stretch>
            <a:fillRect/>
          </a:stretch>
        </p:blipFill>
        <p:spPr bwMode="auto">
          <a:xfrm>
            <a:off x="374650" y="1247775"/>
            <a:ext cx="2844800" cy="1847850"/>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5142" name="Picture 22"/>
          <p:cNvPicPr>
            <a:picLocks noChangeAspect="1" noChangeArrowheads="1"/>
          </p:cNvPicPr>
          <p:nvPr/>
        </p:nvPicPr>
        <p:blipFill>
          <a:blip r:embed="rId5"/>
          <a:srcRect/>
          <a:stretch>
            <a:fillRect/>
          </a:stretch>
        </p:blipFill>
        <p:spPr bwMode="auto">
          <a:xfrm>
            <a:off x="6221413" y="2608263"/>
            <a:ext cx="2430462" cy="166687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5141" name="Picture 21"/>
          <p:cNvPicPr>
            <a:picLocks noChangeAspect="1" noChangeArrowheads="1"/>
          </p:cNvPicPr>
          <p:nvPr/>
        </p:nvPicPr>
        <p:blipFill>
          <a:blip r:embed="rId6"/>
          <a:srcRect/>
          <a:stretch>
            <a:fillRect/>
          </a:stretch>
        </p:blipFill>
        <p:spPr bwMode="auto">
          <a:xfrm>
            <a:off x="6203950" y="833438"/>
            <a:ext cx="2447925" cy="159067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sp>
        <p:nvSpPr>
          <p:cNvPr id="23558" name="Text Box 2"/>
          <p:cNvSpPr txBox="1">
            <a:spLocks noChangeArrowheads="1"/>
          </p:cNvSpPr>
          <p:nvPr/>
        </p:nvSpPr>
        <p:spPr bwMode="auto">
          <a:xfrm>
            <a:off x="466952" y="85385"/>
            <a:ext cx="8245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AU" sz="3600" b="1" dirty="0">
                <a:latin typeface="Arial Narrow" pitchFamily="34" charset="0"/>
              </a:rPr>
              <a:t>Fate of Anthropogenic CO</a:t>
            </a:r>
            <a:r>
              <a:rPr lang="en-AU" sz="3600" b="1" baseline="-25000" dirty="0">
                <a:latin typeface="Arial Narrow" pitchFamily="34" charset="0"/>
              </a:rPr>
              <a:t>2</a:t>
            </a:r>
            <a:r>
              <a:rPr lang="en-AU" sz="3600" b="1" dirty="0">
                <a:latin typeface="Arial Narrow" pitchFamily="34" charset="0"/>
              </a:rPr>
              <a:t> Emissions (</a:t>
            </a:r>
            <a:r>
              <a:rPr lang="en-AU" sz="3600" b="1" dirty="0">
                <a:solidFill>
                  <a:srgbClr val="FF0000"/>
                </a:solidFill>
                <a:latin typeface="Arial Narrow" pitchFamily="34" charset="0"/>
              </a:rPr>
              <a:t>2010</a:t>
            </a:r>
            <a:r>
              <a:rPr lang="en-AU" sz="3600" b="1" dirty="0">
                <a:latin typeface="Arial Narrow" pitchFamily="34" charset="0"/>
              </a:rPr>
              <a:t>)</a:t>
            </a:r>
          </a:p>
        </p:txBody>
      </p:sp>
      <p:sp>
        <p:nvSpPr>
          <p:cNvPr id="23559" name="Text Box 5"/>
          <p:cNvSpPr txBox="1">
            <a:spLocks noChangeArrowheads="1"/>
          </p:cNvSpPr>
          <p:nvPr/>
        </p:nvSpPr>
        <p:spPr bwMode="auto">
          <a:xfrm>
            <a:off x="277813" y="785813"/>
            <a:ext cx="1949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sz="2400">
                <a:latin typeface="Arial Narrow" pitchFamily="34" charset="0"/>
              </a:rPr>
              <a:t>9.1±0.5 PgC y</a:t>
            </a:r>
            <a:r>
              <a:rPr lang="en-AU" sz="2400" baseline="30000">
                <a:latin typeface="Arial Narrow" pitchFamily="34" charset="0"/>
              </a:rPr>
              <a:t>-1</a:t>
            </a:r>
          </a:p>
        </p:txBody>
      </p:sp>
      <p:sp>
        <p:nvSpPr>
          <p:cNvPr id="23560" name="Text Box 6"/>
          <p:cNvSpPr txBox="1">
            <a:spLocks noChangeArrowheads="1"/>
          </p:cNvSpPr>
          <p:nvPr/>
        </p:nvSpPr>
        <p:spPr bwMode="auto">
          <a:xfrm>
            <a:off x="450850" y="3570288"/>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3200">
              <a:latin typeface="Arial Narrow" pitchFamily="34" charset="0"/>
            </a:endParaRPr>
          </a:p>
        </p:txBody>
      </p:sp>
      <p:sp>
        <p:nvSpPr>
          <p:cNvPr id="23561" name="Text Box 7"/>
          <p:cNvSpPr txBox="1">
            <a:spLocks noChangeArrowheads="1"/>
          </p:cNvSpPr>
          <p:nvPr/>
        </p:nvSpPr>
        <p:spPr bwMode="auto">
          <a:xfrm>
            <a:off x="2333625" y="2892425"/>
            <a:ext cx="5857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sz="6600">
                <a:latin typeface="Arial Narrow" pitchFamily="34" charset="0"/>
              </a:rPr>
              <a:t>+</a:t>
            </a:r>
          </a:p>
        </p:txBody>
      </p:sp>
      <p:sp>
        <p:nvSpPr>
          <p:cNvPr id="23562" name="Text Box 8"/>
          <p:cNvSpPr txBox="1">
            <a:spLocks noChangeArrowheads="1"/>
          </p:cNvSpPr>
          <p:nvPr/>
        </p:nvSpPr>
        <p:spPr bwMode="auto">
          <a:xfrm>
            <a:off x="277813" y="3378200"/>
            <a:ext cx="1949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sz="2400">
                <a:latin typeface="Arial Narrow" pitchFamily="34" charset="0"/>
              </a:rPr>
              <a:t>0.9±0.7 PgC y</a:t>
            </a:r>
            <a:r>
              <a:rPr lang="en-AU" sz="2400" baseline="30000">
                <a:latin typeface="Arial Narrow" pitchFamily="34" charset="0"/>
              </a:rPr>
              <a:t>-1</a:t>
            </a:r>
          </a:p>
        </p:txBody>
      </p:sp>
      <p:sp>
        <p:nvSpPr>
          <p:cNvPr id="23563" name="Text Box 12"/>
          <p:cNvSpPr txBox="1">
            <a:spLocks noChangeArrowheads="1"/>
          </p:cNvSpPr>
          <p:nvPr/>
        </p:nvSpPr>
        <p:spPr bwMode="auto">
          <a:xfrm>
            <a:off x="4241800" y="2808288"/>
            <a:ext cx="1949450"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AU" sz="2400">
                <a:latin typeface="Arial Narrow" pitchFamily="34" charset="0"/>
              </a:rPr>
              <a:t>2.6±1.0 PgC y</a:t>
            </a:r>
            <a:r>
              <a:rPr lang="en-AU" sz="2400" baseline="30000">
                <a:latin typeface="Arial Narrow" pitchFamily="34" charset="0"/>
              </a:rPr>
              <a:t>-1</a:t>
            </a:r>
          </a:p>
          <a:p>
            <a:pPr algn="r" eaLnBrk="1" hangingPunct="1"/>
            <a:r>
              <a:rPr lang="en-AU" sz="3200">
                <a:latin typeface="Arial Narrow" pitchFamily="34" charset="0"/>
              </a:rPr>
              <a:t>26%</a:t>
            </a:r>
          </a:p>
          <a:p>
            <a:pPr algn="r" eaLnBrk="1" hangingPunct="1"/>
            <a:r>
              <a:rPr lang="en-US" sz="1000">
                <a:latin typeface="Arial Narrow" pitchFamily="34" charset="0"/>
              </a:rPr>
              <a:t>Calculated as the residual</a:t>
            </a:r>
          </a:p>
          <a:p>
            <a:pPr algn="r" eaLnBrk="1" hangingPunct="1"/>
            <a:r>
              <a:rPr lang="en-US" sz="1000">
                <a:latin typeface="Arial Narrow" pitchFamily="34" charset="0"/>
              </a:rPr>
              <a:t>of all other flux components</a:t>
            </a:r>
            <a:endParaRPr lang="en-AU" sz="1000">
              <a:latin typeface="Arial Narrow" pitchFamily="34" charset="0"/>
            </a:endParaRPr>
          </a:p>
        </p:txBody>
      </p:sp>
      <p:sp>
        <p:nvSpPr>
          <p:cNvPr id="23564" name="Line 13"/>
          <p:cNvSpPr>
            <a:spLocks noChangeShapeType="1"/>
          </p:cNvSpPr>
          <p:nvPr/>
        </p:nvSpPr>
        <p:spPr bwMode="auto">
          <a:xfrm flipV="1">
            <a:off x="3233738" y="3462338"/>
            <a:ext cx="1781175" cy="142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sp>
        <p:nvSpPr>
          <p:cNvPr id="23565" name="Text Box 16"/>
          <p:cNvSpPr txBox="1">
            <a:spLocks noChangeArrowheads="1"/>
          </p:cNvSpPr>
          <p:nvPr/>
        </p:nvSpPr>
        <p:spPr bwMode="auto">
          <a:xfrm>
            <a:off x="4233863" y="831850"/>
            <a:ext cx="1949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AU" sz="2400">
                <a:latin typeface="Arial Narrow" pitchFamily="34" charset="0"/>
              </a:rPr>
              <a:t>5.0±0.2 PgC y</a:t>
            </a:r>
            <a:r>
              <a:rPr lang="en-AU" sz="2400" baseline="30000">
                <a:latin typeface="Arial Narrow" pitchFamily="34" charset="0"/>
              </a:rPr>
              <a:t>-1</a:t>
            </a:r>
          </a:p>
          <a:p>
            <a:pPr algn="r" eaLnBrk="1" hangingPunct="1"/>
            <a:r>
              <a:rPr lang="en-AU" sz="3200">
                <a:latin typeface="Arial Narrow" pitchFamily="34" charset="0"/>
              </a:rPr>
              <a:t>50%</a:t>
            </a:r>
          </a:p>
        </p:txBody>
      </p:sp>
      <p:sp>
        <p:nvSpPr>
          <p:cNvPr id="23566" name="Line 17"/>
          <p:cNvSpPr>
            <a:spLocks noChangeShapeType="1"/>
          </p:cNvSpPr>
          <p:nvPr/>
        </p:nvSpPr>
        <p:spPr bwMode="auto">
          <a:xfrm flipV="1">
            <a:off x="3246438" y="1592263"/>
            <a:ext cx="1768475" cy="173513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sp>
        <p:nvSpPr>
          <p:cNvPr id="23567" name="Text Box 20"/>
          <p:cNvSpPr txBox="1">
            <a:spLocks noChangeArrowheads="1"/>
          </p:cNvSpPr>
          <p:nvPr/>
        </p:nvSpPr>
        <p:spPr bwMode="auto">
          <a:xfrm>
            <a:off x="4243388" y="5005388"/>
            <a:ext cx="194945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AU" sz="3200">
                <a:latin typeface="Arial Narrow" pitchFamily="34" charset="0"/>
              </a:rPr>
              <a:t>24%</a:t>
            </a:r>
            <a:endParaRPr lang="en-AU" sz="2400">
              <a:latin typeface="Arial Narrow" pitchFamily="34" charset="0"/>
            </a:endParaRPr>
          </a:p>
          <a:p>
            <a:pPr algn="r" eaLnBrk="1" hangingPunct="1"/>
            <a:r>
              <a:rPr lang="en-AU" sz="2400">
                <a:latin typeface="Arial Narrow" pitchFamily="34" charset="0"/>
              </a:rPr>
              <a:t>2.4±0.5 PgC y</a:t>
            </a:r>
            <a:r>
              <a:rPr lang="en-AU" sz="2400" baseline="30000">
                <a:latin typeface="Arial Narrow" pitchFamily="34" charset="0"/>
              </a:rPr>
              <a:t>-1</a:t>
            </a:r>
          </a:p>
          <a:p>
            <a:pPr algn="r" eaLnBrk="1" hangingPunct="1"/>
            <a:r>
              <a:rPr lang="en-US" sz="1000">
                <a:latin typeface="Arial Narrow" pitchFamily="34" charset="0"/>
              </a:rPr>
              <a:t>Average of 5 models</a:t>
            </a:r>
            <a:endParaRPr lang="en-AU" sz="1000">
              <a:latin typeface="Arial Narrow" pitchFamily="34" charset="0"/>
            </a:endParaRPr>
          </a:p>
        </p:txBody>
      </p:sp>
      <p:sp>
        <p:nvSpPr>
          <p:cNvPr id="23568" name="Line 21"/>
          <p:cNvSpPr>
            <a:spLocks noChangeShapeType="1"/>
          </p:cNvSpPr>
          <p:nvPr/>
        </p:nvSpPr>
        <p:spPr bwMode="auto">
          <a:xfrm>
            <a:off x="3249613" y="3595688"/>
            <a:ext cx="1765300" cy="184943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sp>
        <p:nvSpPr>
          <p:cNvPr id="23569" name="Text Box 55"/>
          <p:cNvSpPr txBox="1">
            <a:spLocks noChangeArrowheads="1"/>
          </p:cNvSpPr>
          <p:nvPr/>
        </p:nvSpPr>
        <p:spPr bwMode="auto">
          <a:xfrm>
            <a:off x="682625" y="6526213"/>
            <a:ext cx="53705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sz="1000">
                <a:latin typeface="Arial Narrow" pitchFamily="34" charset="0"/>
                <a:ea typeface="ＭＳ Ｐゴシック" pitchFamily="34" charset="-128"/>
              </a:rPr>
              <a:t>Global Carbon Project 2010; Updated from </a:t>
            </a:r>
            <a:r>
              <a:rPr lang="en-GB" sz="1000">
                <a:latin typeface="Arial Narrow" pitchFamily="34" charset="0"/>
              </a:rPr>
              <a:t>Le Quéré et al. 2009, Nature Geoscience; Canadell et al. 2007, PNAS</a:t>
            </a:r>
            <a:endParaRPr lang="en-US" sz="1000">
              <a:latin typeface="Arial Narrow" pitchFamily="34" charset="0"/>
            </a:endParaRPr>
          </a:p>
        </p:txBody>
      </p:sp>
      <p:pic>
        <p:nvPicPr>
          <p:cNvPr id="5145" name="Picture 25"/>
          <p:cNvPicPr>
            <a:picLocks noChangeAspect="1" noChangeArrowheads="1"/>
          </p:cNvPicPr>
          <p:nvPr/>
        </p:nvPicPr>
        <p:blipFill>
          <a:blip r:embed="rId7"/>
          <a:srcRect/>
          <a:stretch>
            <a:fillRect/>
          </a:stretch>
        </p:blipFill>
        <p:spPr bwMode="auto">
          <a:xfrm>
            <a:off x="6213475" y="4446588"/>
            <a:ext cx="2473325" cy="1611312"/>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spTree>
    <p:extLst>
      <p:ext uri="{BB962C8B-B14F-4D97-AF65-F5344CB8AC3E}">
        <p14:creationId xmlns:p14="http://schemas.microsoft.com/office/powerpoint/2010/main" val="383293423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973"/>
            <a:ext cx="4191000" cy="649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95800" y="2667000"/>
            <a:ext cx="4572000" cy="2862322"/>
          </a:xfrm>
          <a:prstGeom prst="rect">
            <a:avLst/>
          </a:prstGeom>
        </p:spPr>
        <p:txBody>
          <a:bodyPr>
            <a:spAutoFit/>
          </a:bodyPr>
          <a:lstStyle/>
          <a:p>
            <a:pPr marL="342900" indent="-342900">
              <a:buAutoNum type="alphaLcParenR"/>
            </a:pPr>
            <a:r>
              <a:rPr lang="en-US" b="1" dirty="0"/>
              <a:t>C</a:t>
            </a:r>
            <a:r>
              <a:rPr lang="en-US" b="1" dirty="0" smtClean="0"/>
              <a:t>ompatible </a:t>
            </a:r>
            <a:r>
              <a:rPr lang="en-US" b="1" dirty="0"/>
              <a:t>anthropogenic CO2 emissions</a:t>
            </a:r>
            <a:r>
              <a:rPr lang="en-US" b="1" dirty="0" smtClean="0"/>
              <a:t>,</a:t>
            </a:r>
          </a:p>
          <a:p>
            <a:pPr marL="342900" indent="-342900">
              <a:buAutoNum type="alphaLcParenR"/>
            </a:pPr>
            <a:endParaRPr lang="en-US" b="1" dirty="0" smtClean="0"/>
          </a:p>
          <a:p>
            <a:pPr marL="342900" indent="-342900">
              <a:buAutoNum type="alphaLcParenR"/>
            </a:pPr>
            <a:endParaRPr lang="en-US" b="1" dirty="0"/>
          </a:p>
          <a:p>
            <a:pPr marL="342900" indent="-342900">
              <a:buAutoNum type="alphaLcParenR"/>
            </a:pPr>
            <a:r>
              <a:rPr lang="en-US" b="1" dirty="0" smtClean="0"/>
              <a:t>Projected </a:t>
            </a:r>
            <a:r>
              <a:rPr lang="en-US" b="1" dirty="0"/>
              <a:t>atmospheric CO2 concentration</a:t>
            </a:r>
            <a:r>
              <a:rPr lang="en-US" b="1" dirty="0" smtClean="0"/>
              <a:t>,</a:t>
            </a:r>
            <a:endParaRPr lang="en-US" b="1" dirty="0"/>
          </a:p>
          <a:p>
            <a:pPr marL="342900" indent="-342900">
              <a:buAutoNum type="alphaLcParenR"/>
            </a:pPr>
            <a:endParaRPr lang="en-US" b="1" dirty="0" smtClean="0"/>
          </a:p>
          <a:p>
            <a:pPr marL="342900" indent="-342900">
              <a:buAutoNum type="alphaLcParenR"/>
            </a:pPr>
            <a:endParaRPr lang="en-US" b="1" dirty="0"/>
          </a:p>
          <a:p>
            <a:pPr marL="342900" indent="-342900">
              <a:buAutoNum type="alphaLcParenR"/>
            </a:pPr>
            <a:r>
              <a:rPr lang="en-US" b="1" dirty="0" smtClean="0"/>
              <a:t>Global mean </a:t>
            </a:r>
            <a:r>
              <a:rPr lang="en-US" b="1" dirty="0"/>
              <a:t>surface temperature change .</a:t>
            </a:r>
          </a:p>
          <a:p>
            <a:pPr marL="342900" indent="-342900">
              <a:buAutoNum type="alphaLcParenR"/>
            </a:pPr>
            <a:endParaRPr lang="en-US" b="1" dirty="0" smtClean="0"/>
          </a:p>
          <a:p>
            <a:pPr marL="342900" indent="-342900">
              <a:buAutoNum type="alphaLcParenR"/>
            </a:pPr>
            <a:endParaRPr lang="en-US" b="1" dirty="0" smtClean="0"/>
          </a:p>
          <a:p>
            <a:pPr marL="342900" indent="-342900">
              <a:buAutoNum type="alphaLcParenR"/>
            </a:pPr>
            <a:r>
              <a:rPr lang="en-US" b="1" dirty="0" smtClean="0"/>
              <a:t>Ocean </a:t>
            </a:r>
            <a:r>
              <a:rPr lang="en-US" b="1" dirty="0"/>
              <a:t>thermal </a:t>
            </a:r>
            <a:r>
              <a:rPr lang="en-US" b="1" dirty="0" smtClean="0"/>
              <a:t>expansion.</a:t>
            </a:r>
            <a:endParaRPr lang="pt-BR" b="1" dirty="0"/>
          </a:p>
        </p:txBody>
      </p:sp>
      <p:sp>
        <p:nvSpPr>
          <p:cNvPr id="5" name="TextBox 4"/>
          <p:cNvSpPr txBox="1"/>
          <p:nvPr/>
        </p:nvSpPr>
        <p:spPr>
          <a:xfrm>
            <a:off x="4419600" y="213973"/>
            <a:ext cx="4724400" cy="2031325"/>
          </a:xfrm>
          <a:prstGeom prst="rect">
            <a:avLst/>
          </a:prstGeom>
          <a:noFill/>
        </p:spPr>
        <p:txBody>
          <a:bodyPr wrap="square" rtlCol="0">
            <a:spAutoFit/>
          </a:bodyPr>
          <a:lstStyle/>
          <a:p>
            <a:r>
              <a:rPr lang="pt-BR" sz="3600" b="1" dirty="0" smtClean="0"/>
              <a:t>Efeitos até o ano 3.000</a:t>
            </a:r>
          </a:p>
          <a:p>
            <a:endParaRPr lang="pt-BR" dirty="0"/>
          </a:p>
          <a:p>
            <a:r>
              <a:rPr lang="en-US" dirty="0" smtClean="0"/>
              <a:t>As </a:t>
            </a:r>
            <a:r>
              <a:rPr lang="en-US" dirty="0"/>
              <a:t>simulated by 6 EMICs (Bern3D, CLIMBER 2,CLIMBER 3-alpha, DCESS, MESMO and </a:t>
            </a:r>
            <a:r>
              <a:rPr lang="en-US" dirty="0" err="1"/>
              <a:t>UVic</a:t>
            </a:r>
            <a:r>
              <a:rPr lang="en-US" dirty="0"/>
              <a:t>) for the 4 RCPs, </a:t>
            </a:r>
            <a:r>
              <a:rPr lang="en-US" b="1" dirty="0"/>
              <a:t>assuming zero anthropogenic emissions after 2300</a:t>
            </a:r>
            <a:endParaRPr lang="pt-BR" b="1" dirty="0"/>
          </a:p>
        </p:txBody>
      </p:sp>
    </p:spTree>
    <p:extLst>
      <p:ext uri="{BB962C8B-B14F-4D97-AF65-F5344CB8AC3E}">
        <p14:creationId xmlns:p14="http://schemas.microsoft.com/office/powerpoint/2010/main" val="106805309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784" t="4330" r="980" b="12222"/>
          <a:stretch>
            <a:fillRect/>
          </a:stretch>
        </p:blipFill>
        <p:spPr bwMode="auto">
          <a:xfrm>
            <a:off x="304800" y="677107"/>
            <a:ext cx="8596840" cy="6072997"/>
          </a:xfrm>
          <a:prstGeom prst="rect">
            <a:avLst/>
          </a:prstGeom>
          <a:noFill/>
          <a:ln w="9525">
            <a:noFill/>
            <a:miter lim="800000"/>
            <a:headEnd/>
            <a:tailEnd/>
          </a:ln>
        </p:spPr>
      </p:pic>
      <p:sp>
        <p:nvSpPr>
          <p:cNvPr id="3" name="TextBox 2"/>
          <p:cNvSpPr txBox="1"/>
          <p:nvPr/>
        </p:nvSpPr>
        <p:spPr>
          <a:xfrm>
            <a:off x="152400" y="0"/>
            <a:ext cx="8839200" cy="677108"/>
          </a:xfrm>
          <a:prstGeom prst="rect">
            <a:avLst/>
          </a:prstGeom>
          <a:noFill/>
        </p:spPr>
        <p:txBody>
          <a:bodyPr wrap="square" rtlCol="0">
            <a:spAutoFit/>
          </a:bodyPr>
          <a:lstStyle/>
          <a:p>
            <a:pPr algn="ctr"/>
            <a:r>
              <a:rPr lang="en-US" sz="3800" b="1" dirty="0" err="1" smtClean="0">
                <a:effectLst>
                  <a:outerShdw blurRad="38100" dist="38100" dir="2700000" algn="tl">
                    <a:srgbClr val="C0C0C0"/>
                  </a:outerShdw>
                </a:effectLst>
              </a:rPr>
              <a:t>Balanço</a:t>
            </a:r>
            <a:r>
              <a:rPr lang="en-US" sz="3800" b="1" dirty="0" smtClean="0">
                <a:effectLst>
                  <a:outerShdw blurRad="38100" dist="38100" dir="2700000" algn="tl">
                    <a:srgbClr val="C0C0C0"/>
                  </a:outerShdw>
                </a:effectLst>
              </a:rPr>
              <a:t> de </a:t>
            </a:r>
            <a:r>
              <a:rPr lang="en-US" sz="3800" b="1" dirty="0" err="1" smtClean="0">
                <a:effectLst>
                  <a:outerShdw blurRad="38100" dist="38100" dir="2700000" algn="tl">
                    <a:srgbClr val="C0C0C0"/>
                  </a:outerShdw>
                </a:effectLst>
              </a:rPr>
              <a:t>radiação</a:t>
            </a:r>
            <a:r>
              <a:rPr lang="en-US" sz="3800" b="1" dirty="0" smtClean="0">
                <a:effectLst>
                  <a:outerShdw blurRad="38100" dist="38100" dir="2700000" algn="tl">
                    <a:srgbClr val="C0C0C0"/>
                  </a:outerShdw>
                </a:effectLst>
              </a:rPr>
              <a:t> </a:t>
            </a:r>
            <a:r>
              <a:rPr lang="en-US" sz="3800" b="1" dirty="0" err="1" smtClean="0">
                <a:effectLst>
                  <a:outerShdw blurRad="38100" dist="38100" dir="2700000" algn="tl">
                    <a:srgbClr val="C0C0C0"/>
                  </a:outerShdw>
                </a:effectLst>
              </a:rPr>
              <a:t>terrestre</a:t>
            </a:r>
            <a:r>
              <a:rPr lang="en-US" sz="3800" b="1" dirty="0" smtClean="0">
                <a:effectLst>
                  <a:outerShdw blurRad="38100" dist="38100" dir="2700000" algn="tl">
                    <a:srgbClr val="C0C0C0"/>
                  </a:outerShdw>
                </a:effectLst>
              </a:rPr>
              <a:t> </a:t>
            </a:r>
            <a:r>
              <a:rPr lang="en-US" sz="3800" b="1" dirty="0" smtClean="0">
                <a:effectLst>
                  <a:outerShdw blurRad="38100" dist="38100" dir="2700000" algn="tl">
                    <a:srgbClr val="000000">
                      <a:alpha val="43137"/>
                    </a:srgbClr>
                  </a:outerShdw>
                </a:effectLst>
              </a:rPr>
              <a:t>(Wm</a:t>
            </a:r>
            <a:r>
              <a:rPr lang="en-US" sz="3800" b="1" baseline="30000" dirty="0" smtClean="0">
                <a:effectLst>
                  <a:outerShdw blurRad="38100" dist="38100" dir="2700000" algn="tl">
                    <a:srgbClr val="000000">
                      <a:alpha val="43137"/>
                    </a:srgbClr>
                  </a:outerShdw>
                </a:effectLst>
              </a:rPr>
              <a:t>-</a:t>
            </a:r>
            <a:r>
              <a:rPr lang="en-US" sz="3800" b="1" dirty="0" smtClean="0">
                <a:effectLst>
                  <a:outerShdw blurRad="38100" dist="38100" dir="2700000" algn="tl">
                    <a:srgbClr val="000000">
                      <a:alpha val="43137"/>
                    </a:srgbClr>
                  </a:outerShdw>
                </a:effectLst>
              </a:rPr>
              <a:t>²)</a:t>
            </a:r>
            <a:endParaRPr lang="en-US" sz="3800" b="1" dirty="0">
              <a:effectLst>
                <a:outerShdw blurRad="38100" dist="38100" dir="2700000" algn="tl">
                  <a:srgbClr val="000000">
                    <a:alpha val="43137"/>
                  </a:srgbClr>
                </a:outerShdw>
              </a:effectLst>
            </a:endParaRPr>
          </a:p>
        </p:txBody>
      </p:sp>
      <p:sp>
        <p:nvSpPr>
          <p:cNvPr id="4" name="Rectangle 3"/>
          <p:cNvSpPr/>
          <p:nvPr/>
        </p:nvSpPr>
        <p:spPr>
          <a:xfrm>
            <a:off x="7010400" y="6414073"/>
            <a:ext cx="1797287" cy="276999"/>
          </a:xfrm>
          <a:prstGeom prst="rect">
            <a:avLst/>
          </a:prstGeom>
        </p:spPr>
        <p:txBody>
          <a:bodyPr wrap="none">
            <a:spAutoFit/>
          </a:bodyPr>
          <a:lstStyle/>
          <a:p>
            <a:r>
              <a:rPr lang="pt-BR" sz="1200" i="1" dirty="0" smtClean="0">
                <a:effectLst>
                  <a:outerShdw blurRad="38100" dist="38100" dir="2700000" algn="tl">
                    <a:srgbClr val="000000">
                      <a:alpha val="43137"/>
                    </a:srgbClr>
                  </a:outerShdw>
                </a:effectLst>
              </a:rPr>
              <a:t>Threnberg, BAMS 2009</a:t>
            </a:r>
            <a:endParaRPr lang="en-US" sz="1200" i="1" dirty="0"/>
          </a:p>
        </p:txBody>
      </p:sp>
    </p:spTree>
    <p:extLst>
      <p:ext uri="{BB962C8B-B14F-4D97-AF65-F5344CB8AC3E}">
        <p14:creationId xmlns:p14="http://schemas.microsoft.com/office/powerpoint/2010/main" val="3617296103"/>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067322"/>
            <a:ext cx="8728351" cy="573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598" y="0"/>
            <a:ext cx="8728351" cy="1077218"/>
          </a:xfrm>
          <a:prstGeom prst="rect">
            <a:avLst/>
          </a:prstGeom>
        </p:spPr>
        <p:txBody>
          <a:bodyPr wrap="square">
            <a:spAutoFit/>
          </a:bodyPr>
          <a:lstStyle/>
          <a:p>
            <a:r>
              <a:rPr lang="en-US" sz="3200" b="1" dirty="0"/>
              <a:t>Mean sea-level trend over the period 1993–2010 (mm/year), derived from satellite altimeter </a:t>
            </a:r>
            <a:r>
              <a:rPr lang="en-US" sz="3200" b="1" dirty="0" smtClean="0"/>
              <a:t>data.</a:t>
            </a:r>
            <a:endParaRPr lang="en-US" sz="3200" b="1" dirty="0"/>
          </a:p>
        </p:txBody>
      </p:sp>
      <p:sp>
        <p:nvSpPr>
          <p:cNvPr id="5" name="Rectangle 4"/>
          <p:cNvSpPr/>
          <p:nvPr/>
        </p:nvSpPr>
        <p:spPr>
          <a:xfrm>
            <a:off x="381000" y="6401734"/>
            <a:ext cx="1640064" cy="369332"/>
          </a:xfrm>
          <a:prstGeom prst="rect">
            <a:avLst/>
          </a:prstGeom>
        </p:spPr>
        <p:txBody>
          <a:bodyPr wrap="none">
            <a:spAutoFit/>
          </a:bodyPr>
          <a:lstStyle/>
          <a:p>
            <a:r>
              <a:rPr lang="en-US" b="1" dirty="0"/>
              <a:t>(</a:t>
            </a:r>
            <a:r>
              <a:rPr lang="en-US" b="1" i="1" dirty="0"/>
              <a:t>source: CSIRO</a:t>
            </a:r>
            <a:r>
              <a:rPr lang="en-US" b="1" dirty="0"/>
              <a:t>)</a:t>
            </a:r>
          </a:p>
        </p:txBody>
      </p:sp>
    </p:spTree>
    <p:extLst>
      <p:ext uri="{BB962C8B-B14F-4D97-AF65-F5344CB8AC3E}">
        <p14:creationId xmlns:p14="http://schemas.microsoft.com/office/powerpoint/2010/main" val="7462192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0239"/>
            <a:ext cx="4343400" cy="6429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0" y="409515"/>
            <a:ext cx="4572000" cy="3508653"/>
          </a:xfrm>
          <a:prstGeom prst="rect">
            <a:avLst/>
          </a:prstGeom>
        </p:spPr>
        <p:txBody>
          <a:bodyPr wrap="square">
            <a:spAutoFit/>
          </a:bodyPr>
          <a:lstStyle/>
          <a:p>
            <a:r>
              <a:rPr lang="pt-BR" sz="2400" b="1" dirty="0" err="1"/>
              <a:t>Intensities</a:t>
            </a:r>
            <a:r>
              <a:rPr lang="pt-BR" sz="2400" b="1" dirty="0"/>
              <a:t> </a:t>
            </a:r>
            <a:r>
              <a:rPr lang="pt-BR" sz="2400" b="1" dirty="0" err="1"/>
              <a:t>of</a:t>
            </a:r>
            <a:r>
              <a:rPr lang="pt-BR" sz="2400" b="1" dirty="0"/>
              <a:t> El </a:t>
            </a:r>
            <a:r>
              <a:rPr lang="pt-BR" sz="2400" b="1" dirty="0" err="1"/>
              <a:t>Niño</a:t>
            </a:r>
            <a:r>
              <a:rPr lang="pt-BR" sz="2400" b="1" dirty="0"/>
              <a:t> </a:t>
            </a:r>
            <a:r>
              <a:rPr lang="pt-BR" sz="2400" b="1" dirty="0" err="1"/>
              <a:t>and</a:t>
            </a:r>
            <a:r>
              <a:rPr lang="pt-BR" sz="2400" b="1" dirty="0"/>
              <a:t> La </a:t>
            </a:r>
            <a:r>
              <a:rPr lang="pt-BR" sz="2400" b="1" dirty="0" err="1"/>
              <a:t>Niña</a:t>
            </a:r>
            <a:r>
              <a:rPr lang="pt-BR" sz="2400" b="1" dirty="0"/>
              <a:t> </a:t>
            </a:r>
            <a:r>
              <a:rPr lang="pt-BR" sz="2400" b="1" dirty="0" err="1"/>
              <a:t>events</a:t>
            </a:r>
            <a:r>
              <a:rPr lang="pt-BR" sz="2400" b="1" dirty="0"/>
              <a:t> </a:t>
            </a:r>
            <a:r>
              <a:rPr lang="pt-BR" sz="2400" b="1" dirty="0" smtClean="0"/>
              <a:t>in </a:t>
            </a:r>
            <a:r>
              <a:rPr lang="en-US" sz="2400" b="1" dirty="0" smtClean="0"/>
              <a:t>the </a:t>
            </a:r>
            <a:r>
              <a:rPr lang="en-US" sz="2400" b="1" dirty="0"/>
              <a:t>central equatorial Pacific (Niño4 region) and the estimated linear trends, which is 0.20(±0.18)°C/decade for El </a:t>
            </a:r>
            <a:r>
              <a:rPr lang="en-US" sz="2400" b="1" dirty="0" smtClean="0"/>
              <a:t>Niño and  −0.01</a:t>
            </a:r>
            <a:r>
              <a:rPr lang="en-US" sz="2400" b="1" dirty="0"/>
              <a:t>(±0.75)°C/decade for La Niña events</a:t>
            </a:r>
            <a:r>
              <a:rPr lang="en-US" sz="2400" b="1" dirty="0" smtClean="0"/>
              <a:t>. </a:t>
            </a:r>
          </a:p>
          <a:p>
            <a:endParaRPr lang="en-US" dirty="0"/>
          </a:p>
          <a:p>
            <a:endParaRPr lang="en-US" dirty="0" smtClean="0"/>
          </a:p>
          <a:p>
            <a:r>
              <a:rPr lang="en-US" i="1" dirty="0" smtClean="0"/>
              <a:t>(</a:t>
            </a:r>
            <a:r>
              <a:rPr lang="en-US" i="1" dirty="0"/>
              <a:t>Lee and </a:t>
            </a:r>
            <a:r>
              <a:rPr lang="en-US" i="1" dirty="0" err="1"/>
              <a:t>McPhaden</a:t>
            </a:r>
            <a:r>
              <a:rPr lang="en-US" i="1" dirty="0"/>
              <a:t>, 2010).</a:t>
            </a:r>
            <a:endParaRPr lang="pt-BR" i="1" dirty="0"/>
          </a:p>
        </p:txBody>
      </p:sp>
    </p:spTree>
    <p:extLst>
      <p:ext uri="{BB962C8B-B14F-4D97-AF65-F5344CB8AC3E}">
        <p14:creationId xmlns:p14="http://schemas.microsoft.com/office/powerpoint/2010/main" val="63529801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0"/>
            <a:ext cx="87630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48" charset="-128"/>
              </a:defRPr>
            </a:lvl1pPr>
            <a:lvl2pPr>
              <a:defRPr sz="2400">
                <a:solidFill>
                  <a:schemeClr val="tx1"/>
                </a:solidFill>
                <a:latin typeface="Arial" charset="0"/>
                <a:ea typeface="ＭＳ Ｐゴシック" pitchFamily="48" charset="-128"/>
              </a:defRPr>
            </a:lvl2pPr>
            <a:lvl3pPr>
              <a:defRPr sz="2400">
                <a:solidFill>
                  <a:schemeClr val="tx1"/>
                </a:solidFill>
                <a:latin typeface="Arial" charset="0"/>
                <a:ea typeface="ＭＳ Ｐゴシック" pitchFamily="48" charset="-128"/>
              </a:defRPr>
            </a:lvl3pPr>
            <a:lvl4pPr marL="1600200" indent="-228600">
              <a:defRPr sz="2400">
                <a:solidFill>
                  <a:schemeClr val="tx1"/>
                </a:solidFill>
                <a:latin typeface="Arial" charset="0"/>
                <a:ea typeface="ＭＳ Ｐゴシック" pitchFamily="48" charset="-128"/>
              </a:defRPr>
            </a:lvl4pPr>
            <a:lvl5pPr marL="2057400" indent="-22860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pPr>
              <a:spcBef>
                <a:spcPct val="50000"/>
              </a:spcBef>
              <a:buFontTx/>
              <a:buChar char="•"/>
            </a:pPr>
            <a:r>
              <a:rPr lang="en-US" sz="2800" b="1" dirty="0" err="1"/>
              <a:t>Mudan</a:t>
            </a:r>
            <a:r>
              <a:rPr lang="en-US" altLang="ja-JP" sz="2800" b="1" dirty="0" err="1"/>
              <a:t>ças</a:t>
            </a:r>
            <a:r>
              <a:rPr lang="en-US" altLang="ja-JP" sz="2800" b="1" dirty="0"/>
              <a:t> </a:t>
            </a:r>
            <a:r>
              <a:rPr lang="en-US" altLang="ja-JP" sz="2800" b="1" dirty="0" err="1"/>
              <a:t>climáticas</a:t>
            </a:r>
            <a:r>
              <a:rPr lang="en-US" altLang="ja-JP" sz="2800" b="1" dirty="0"/>
              <a:t> </a:t>
            </a:r>
            <a:r>
              <a:rPr lang="en-US" altLang="ja-JP" sz="2800" b="1" dirty="0" err="1"/>
              <a:t>devido</a:t>
            </a:r>
            <a:r>
              <a:rPr lang="en-US" altLang="ja-JP" sz="2800" b="1" dirty="0"/>
              <a:t> a </a:t>
            </a:r>
            <a:r>
              <a:rPr lang="en-US" altLang="ja-JP" sz="2800" b="1" dirty="0" err="1"/>
              <a:t>causas</a:t>
            </a:r>
            <a:r>
              <a:rPr lang="en-US" altLang="ja-JP" sz="2800" b="1" dirty="0"/>
              <a:t> </a:t>
            </a:r>
            <a:r>
              <a:rPr lang="en-US" altLang="ja-JP" sz="2800" b="1" dirty="0" err="1"/>
              <a:t>naturais</a:t>
            </a:r>
            <a:r>
              <a:rPr lang="en-US" altLang="ja-JP" sz="2800" b="1" dirty="0"/>
              <a:t>:</a:t>
            </a:r>
            <a:endParaRPr lang="en-US" sz="2800" b="1" dirty="0"/>
          </a:p>
          <a:p>
            <a:pPr lvl="1">
              <a:spcBef>
                <a:spcPct val="50000"/>
              </a:spcBef>
              <a:buFontTx/>
              <a:buChar char="•"/>
            </a:pPr>
            <a:r>
              <a:rPr lang="en-US" i="1" dirty="0" err="1"/>
              <a:t>For</a:t>
            </a:r>
            <a:r>
              <a:rPr lang="en-US" altLang="ja-JP" i="1" dirty="0" err="1"/>
              <a:t>çante</a:t>
            </a:r>
            <a:r>
              <a:rPr lang="en-US" altLang="ja-JP" i="1" dirty="0"/>
              <a:t> solar</a:t>
            </a:r>
            <a:r>
              <a:rPr lang="en-US" i="1" dirty="0"/>
              <a:t> </a:t>
            </a:r>
            <a:r>
              <a:rPr lang="en-US" altLang="ja-JP" i="1" dirty="0"/>
              <a:t>:</a:t>
            </a:r>
          </a:p>
          <a:p>
            <a:pPr lvl="2">
              <a:spcBef>
                <a:spcPct val="50000"/>
              </a:spcBef>
              <a:buFontTx/>
              <a:buChar char="•"/>
            </a:pPr>
            <a:r>
              <a:rPr lang="en-US" altLang="ja-JP" i="1" dirty="0"/>
              <a:t> </a:t>
            </a:r>
            <a:r>
              <a:rPr lang="en-US" altLang="ja-JP" i="1" dirty="0" err="1"/>
              <a:t>Mudanças</a:t>
            </a:r>
            <a:r>
              <a:rPr lang="en-US" altLang="ja-JP" i="1" dirty="0"/>
              <a:t> </a:t>
            </a:r>
            <a:r>
              <a:rPr lang="en-US" altLang="ja-JP" i="1" dirty="0" err="1"/>
              <a:t>orbitais</a:t>
            </a:r>
            <a:r>
              <a:rPr lang="en-US" altLang="ja-JP" i="1" dirty="0"/>
              <a:t> da Terra: </a:t>
            </a:r>
            <a:r>
              <a:rPr lang="en-US" altLang="ja-JP" i="1" dirty="0" err="1"/>
              <a:t>Ciclos</a:t>
            </a:r>
            <a:r>
              <a:rPr lang="en-US" altLang="ja-JP" i="1" dirty="0"/>
              <a:t> de </a:t>
            </a:r>
            <a:r>
              <a:rPr lang="en-US" altLang="ja-JP" i="1" dirty="0" err="1"/>
              <a:t>Milancovitch</a:t>
            </a:r>
            <a:endParaRPr lang="en-US" altLang="ja-JP" i="1" dirty="0"/>
          </a:p>
          <a:p>
            <a:pPr lvl="2">
              <a:spcBef>
                <a:spcPct val="50000"/>
              </a:spcBef>
              <a:buFontTx/>
              <a:buChar char="•"/>
            </a:pPr>
            <a:r>
              <a:rPr lang="en-US" altLang="ja-JP" i="1" dirty="0"/>
              <a:t> </a:t>
            </a:r>
            <a:r>
              <a:rPr lang="en-US" altLang="ja-JP" i="1" dirty="0" err="1"/>
              <a:t>Variações</a:t>
            </a:r>
            <a:r>
              <a:rPr lang="en-US" altLang="ja-JP" i="1" dirty="0"/>
              <a:t> </a:t>
            </a:r>
            <a:r>
              <a:rPr lang="en-US" altLang="ja-JP" i="1" dirty="0" err="1"/>
              <a:t>na</a:t>
            </a:r>
            <a:r>
              <a:rPr lang="en-US" altLang="ja-JP" i="1" dirty="0"/>
              <a:t> </a:t>
            </a:r>
            <a:r>
              <a:rPr lang="en-US" altLang="ja-JP" i="1" dirty="0" err="1"/>
              <a:t>emissão</a:t>
            </a:r>
            <a:r>
              <a:rPr lang="en-US" altLang="ja-JP" i="1" dirty="0"/>
              <a:t> de </a:t>
            </a:r>
            <a:r>
              <a:rPr lang="en-US" altLang="ja-JP" i="1" dirty="0" err="1"/>
              <a:t>energia</a:t>
            </a:r>
            <a:r>
              <a:rPr lang="en-US" altLang="ja-JP" i="1" dirty="0"/>
              <a:t> solar</a:t>
            </a:r>
          </a:p>
          <a:p>
            <a:pPr lvl="2">
              <a:spcBef>
                <a:spcPct val="50000"/>
              </a:spcBef>
              <a:buFontTx/>
              <a:buChar char="•"/>
            </a:pPr>
            <a:r>
              <a:rPr lang="en-US" altLang="ja-JP" i="1" dirty="0" err="1"/>
              <a:t>Vulcanismo</a:t>
            </a:r>
            <a:r>
              <a:rPr lang="en-US" altLang="ja-JP" i="1" dirty="0"/>
              <a:t>, </a:t>
            </a:r>
            <a:r>
              <a:rPr lang="en-US" altLang="ja-JP" i="1" dirty="0" err="1"/>
              <a:t>choques</a:t>
            </a:r>
            <a:r>
              <a:rPr lang="en-US" altLang="ja-JP" i="1" dirty="0"/>
              <a:t> de </a:t>
            </a:r>
            <a:r>
              <a:rPr lang="en-US" altLang="ja-JP" i="1" dirty="0" err="1"/>
              <a:t>cometas</a:t>
            </a:r>
            <a:r>
              <a:rPr lang="en-US" altLang="ja-JP" i="1" dirty="0"/>
              <a:t>….</a:t>
            </a:r>
            <a:endParaRPr lang="en-US" dirty="0"/>
          </a:p>
        </p:txBody>
      </p:sp>
      <p:pic>
        <p:nvPicPr>
          <p:cNvPr id="10243" name="Picture 3"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667000"/>
            <a:ext cx="38195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343400"/>
            <a:ext cx="6477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897721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41401"/>
            <a:ext cx="6849474" cy="522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019800"/>
            <a:ext cx="8991600" cy="646331"/>
          </a:xfrm>
          <a:prstGeom prst="rect">
            <a:avLst/>
          </a:prstGeom>
        </p:spPr>
        <p:txBody>
          <a:bodyPr wrap="square">
            <a:spAutoFit/>
          </a:bodyPr>
          <a:lstStyle/>
          <a:p>
            <a:r>
              <a:rPr lang="en-US" i="1" dirty="0"/>
              <a:t>Source: </a:t>
            </a:r>
            <a:r>
              <a:rPr lang="en-US" dirty="0"/>
              <a:t>NASA 2012. Credits (right panel): NSIDC (2012) and M. </a:t>
            </a:r>
            <a:r>
              <a:rPr lang="en-US" dirty="0" err="1"/>
              <a:t>Tschudi</a:t>
            </a:r>
            <a:r>
              <a:rPr lang="en-US" dirty="0"/>
              <a:t> and J. </a:t>
            </a:r>
            <a:r>
              <a:rPr lang="en-US" dirty="0" err="1"/>
              <a:t>Maslanik</a:t>
            </a:r>
            <a:r>
              <a:rPr lang="en-US" dirty="0"/>
              <a:t>, University of Colorado Boulder</a:t>
            </a:r>
          </a:p>
        </p:txBody>
      </p:sp>
      <p:sp>
        <p:nvSpPr>
          <p:cNvPr id="3" name="Rectangle 2"/>
          <p:cNvSpPr/>
          <p:nvPr/>
        </p:nvSpPr>
        <p:spPr>
          <a:xfrm>
            <a:off x="32657" y="228600"/>
            <a:ext cx="8958943" cy="430887"/>
          </a:xfrm>
          <a:prstGeom prst="rect">
            <a:avLst/>
          </a:prstGeom>
        </p:spPr>
        <p:txBody>
          <a:bodyPr wrap="square">
            <a:spAutoFit/>
          </a:bodyPr>
          <a:lstStyle/>
          <a:p>
            <a:pPr algn="ctr"/>
            <a:r>
              <a:rPr lang="en-US" sz="2200" b="1" dirty="0" smtClean="0">
                <a:effectLst>
                  <a:outerShdw blurRad="38100" dist="38100" dir="2700000" algn="tl">
                    <a:srgbClr val="000000">
                      <a:alpha val="43137"/>
                    </a:srgbClr>
                  </a:outerShdw>
                </a:effectLst>
              </a:rPr>
              <a:t>Arctic </a:t>
            </a:r>
            <a:r>
              <a:rPr lang="en-US" sz="2200" b="1" dirty="0">
                <a:effectLst>
                  <a:outerShdw blurRad="38100" dist="38100" dir="2700000" algn="tl">
                    <a:srgbClr val="000000">
                      <a:alpha val="43137"/>
                    </a:srgbClr>
                  </a:outerShdw>
                </a:effectLst>
              </a:rPr>
              <a:t>sea ice extent for 2007–12, with the 1979–2000 average in dark </a:t>
            </a:r>
            <a:r>
              <a:rPr lang="en-US" sz="2200" b="1" dirty="0" smtClean="0">
                <a:effectLst>
                  <a:outerShdw blurRad="38100" dist="38100" dir="2700000" algn="tl">
                    <a:srgbClr val="000000">
                      <a:alpha val="43137"/>
                    </a:srgbClr>
                  </a:outerShdw>
                </a:effectLst>
              </a:rPr>
              <a:t>grey</a:t>
            </a:r>
            <a:endParaRPr lang="en-US" sz="2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1239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542171"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5997" y="4923242"/>
            <a:ext cx="2674771" cy="1200329"/>
          </a:xfrm>
          <a:prstGeom prst="rect">
            <a:avLst/>
          </a:prstGeom>
        </p:spPr>
        <p:txBody>
          <a:bodyPr wrap="square">
            <a:spAutoFit/>
          </a:bodyPr>
          <a:lstStyle/>
          <a:p>
            <a:r>
              <a:rPr lang="en-US" i="1" dirty="0"/>
              <a:t>Globally averaged N2O mole fraction (a) and its growth rate (b) from 1980 to 2011. </a:t>
            </a:r>
            <a:endParaRPr lang="en-US" dirty="0"/>
          </a:p>
        </p:txBody>
      </p:sp>
      <p:sp>
        <p:nvSpPr>
          <p:cNvPr id="5" name="Rectangle 4"/>
          <p:cNvSpPr/>
          <p:nvPr/>
        </p:nvSpPr>
        <p:spPr>
          <a:xfrm>
            <a:off x="3013785" y="4913810"/>
            <a:ext cx="2971799" cy="1754326"/>
          </a:xfrm>
          <a:prstGeom prst="rect">
            <a:avLst/>
          </a:prstGeom>
        </p:spPr>
        <p:txBody>
          <a:bodyPr wrap="square">
            <a:spAutoFit/>
          </a:bodyPr>
          <a:lstStyle/>
          <a:p>
            <a:r>
              <a:rPr lang="en-US" i="1" dirty="0"/>
              <a:t>Globally averaged CH4 mole fraction (a) and its growth rate (b) from 1984 to 2011. Annually averaged growth rate is shown by columns at (b).</a:t>
            </a:r>
            <a:endParaRPr lang="en-US" dirty="0"/>
          </a:p>
        </p:txBody>
      </p:sp>
      <p:sp>
        <p:nvSpPr>
          <p:cNvPr id="6" name="Rectangle 5"/>
          <p:cNvSpPr/>
          <p:nvPr/>
        </p:nvSpPr>
        <p:spPr>
          <a:xfrm>
            <a:off x="265611" y="4913810"/>
            <a:ext cx="2785185" cy="1754326"/>
          </a:xfrm>
          <a:prstGeom prst="rect">
            <a:avLst/>
          </a:prstGeom>
        </p:spPr>
        <p:txBody>
          <a:bodyPr wrap="square">
            <a:spAutoFit/>
          </a:bodyPr>
          <a:lstStyle/>
          <a:p>
            <a:r>
              <a:rPr lang="en-US" i="1" dirty="0"/>
              <a:t>Globally averaged CO2 mole fraction (a) and its growth rate (b) from 1984 to 2011. Annually averaged growth rate is shown by columns at (b).</a:t>
            </a:r>
            <a:endParaRPr lang="en-US" dirty="0"/>
          </a:p>
        </p:txBody>
      </p:sp>
      <p:sp>
        <p:nvSpPr>
          <p:cNvPr id="7" name="Rectangle 6"/>
          <p:cNvSpPr/>
          <p:nvPr/>
        </p:nvSpPr>
        <p:spPr>
          <a:xfrm>
            <a:off x="5890333" y="981557"/>
            <a:ext cx="3086101" cy="276999"/>
          </a:xfrm>
          <a:prstGeom prst="rect">
            <a:avLst/>
          </a:prstGeom>
        </p:spPr>
        <p:txBody>
          <a:bodyPr wrap="square">
            <a:spAutoFit/>
          </a:bodyPr>
          <a:lstStyle/>
          <a:p>
            <a:r>
              <a:rPr lang="en-US" sz="1200" i="1" dirty="0" smtClean="0"/>
              <a:t> WMO GREENHOUSE GAS BULLETIN Oct 2012</a:t>
            </a:r>
            <a:endParaRPr lang="en-US" sz="1200" i="1" dirty="0"/>
          </a:p>
        </p:txBody>
      </p:sp>
      <p:sp>
        <p:nvSpPr>
          <p:cNvPr id="8" name="TextBox 7"/>
          <p:cNvSpPr txBox="1"/>
          <p:nvPr/>
        </p:nvSpPr>
        <p:spPr>
          <a:xfrm>
            <a:off x="228600" y="212116"/>
            <a:ext cx="8542171" cy="769441"/>
          </a:xfrm>
          <a:prstGeom prst="rect">
            <a:avLst/>
          </a:prstGeom>
          <a:noFill/>
        </p:spPr>
        <p:txBody>
          <a:bodyPr wrap="square" rtlCol="0">
            <a:spAutoFit/>
          </a:bodyPr>
          <a:lstStyle/>
          <a:p>
            <a:pPr algn="ctr"/>
            <a:r>
              <a:rPr lang="en-US" sz="4400" b="1" dirty="0" smtClean="0">
                <a:effectLst>
                  <a:outerShdw blurRad="38100" dist="38100" dir="2700000" algn="tl">
                    <a:srgbClr val="000000">
                      <a:alpha val="43137"/>
                    </a:srgbClr>
                  </a:outerShdw>
                </a:effectLst>
              </a:rPr>
              <a:t>CO</a:t>
            </a:r>
            <a:r>
              <a:rPr lang="en-US" sz="4400" b="1" baseline="-25000" dirty="0" smtClean="0">
                <a:effectLst>
                  <a:outerShdw blurRad="38100" dist="38100" dir="2700000" algn="tl">
                    <a:srgbClr val="000000">
                      <a:alpha val="43137"/>
                    </a:srgbClr>
                  </a:outerShdw>
                </a:effectLst>
              </a:rPr>
              <a:t>2</a:t>
            </a:r>
            <a:r>
              <a:rPr lang="en-US" sz="4400" b="1" dirty="0" smtClean="0">
                <a:effectLst>
                  <a:outerShdw blurRad="38100" dist="38100" dir="2700000" algn="tl">
                    <a:srgbClr val="000000">
                      <a:alpha val="43137"/>
                    </a:srgbClr>
                  </a:outerShdw>
                </a:effectLst>
              </a:rPr>
              <a:t>, CH</a:t>
            </a:r>
            <a:r>
              <a:rPr lang="en-US" sz="4400" b="1" baseline="-25000" dirty="0" smtClean="0">
                <a:effectLst>
                  <a:outerShdw blurRad="38100" dist="38100" dir="2700000" algn="tl">
                    <a:srgbClr val="000000">
                      <a:alpha val="43137"/>
                    </a:srgbClr>
                  </a:outerShdw>
                </a:effectLst>
              </a:rPr>
              <a:t>4</a:t>
            </a:r>
            <a:r>
              <a:rPr lang="en-US" sz="4400" b="1" dirty="0" smtClean="0">
                <a:effectLst>
                  <a:outerShdw blurRad="38100" dist="38100" dir="2700000" algn="tl">
                    <a:srgbClr val="000000">
                      <a:alpha val="43137"/>
                    </a:srgbClr>
                  </a:outerShdw>
                </a:effectLst>
              </a:rPr>
              <a:t> e N</a:t>
            </a:r>
            <a:r>
              <a:rPr lang="en-US" sz="4400" b="1" baseline="-25000" dirty="0" smtClean="0">
                <a:effectLst>
                  <a:outerShdw blurRad="38100" dist="38100" dir="2700000" algn="tl">
                    <a:srgbClr val="000000">
                      <a:alpha val="43137"/>
                    </a:srgbClr>
                  </a:outerShdw>
                </a:effectLst>
              </a:rPr>
              <a:t>2</a:t>
            </a:r>
            <a:r>
              <a:rPr lang="en-US" sz="4400" b="1" dirty="0" smtClean="0">
                <a:effectLst>
                  <a:outerShdw blurRad="38100" dist="38100" dir="2700000" algn="tl">
                    <a:srgbClr val="000000">
                      <a:alpha val="43137"/>
                    </a:srgbClr>
                  </a:outerShdw>
                </a:effectLst>
              </a:rPr>
              <a:t>O de 1985 a 2011</a:t>
            </a:r>
            <a:endParaRPr lang="en-US"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49287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091863"/>
            <a:ext cx="744855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50823" y="5943600"/>
            <a:ext cx="8001000" cy="646331"/>
          </a:xfrm>
          <a:prstGeom prst="rect">
            <a:avLst/>
          </a:prstGeom>
        </p:spPr>
        <p:txBody>
          <a:bodyPr wrap="square">
            <a:spAutoFit/>
          </a:bodyPr>
          <a:lstStyle/>
          <a:p>
            <a:r>
              <a:rPr lang="en-US" i="1" dirty="0" smtClean="0"/>
              <a:t>Since </a:t>
            </a:r>
            <a:r>
              <a:rPr lang="en-US" i="1" dirty="0"/>
              <a:t>the industrial revolution, about 375 billion </a:t>
            </a:r>
            <a:r>
              <a:rPr lang="en-US" i="1" dirty="0" err="1"/>
              <a:t>tonnes</a:t>
            </a:r>
            <a:r>
              <a:rPr lang="en-US" i="1" dirty="0"/>
              <a:t> of carbon have been emitted by humans into the atmosphere as carbon dioxide (CO</a:t>
            </a:r>
            <a:r>
              <a:rPr lang="en-US" i="1" baseline="-25000" dirty="0"/>
              <a:t>2</a:t>
            </a:r>
            <a:r>
              <a:rPr lang="en-US" i="1" dirty="0"/>
              <a:t>).</a:t>
            </a:r>
            <a:endParaRPr lang="en-US" dirty="0"/>
          </a:p>
        </p:txBody>
      </p:sp>
      <p:sp>
        <p:nvSpPr>
          <p:cNvPr id="5" name="Rectangle 4"/>
          <p:cNvSpPr/>
          <p:nvPr/>
        </p:nvSpPr>
        <p:spPr>
          <a:xfrm>
            <a:off x="337457" y="76200"/>
            <a:ext cx="8267700" cy="1015663"/>
          </a:xfrm>
          <a:prstGeom prst="rect">
            <a:avLst/>
          </a:prstGeom>
        </p:spPr>
        <p:txBody>
          <a:bodyPr wrap="square">
            <a:spAutoFit/>
          </a:bodyPr>
          <a:lstStyle/>
          <a:p>
            <a:r>
              <a:rPr lang="en-US" sz="2000" dirty="0"/>
              <a:t>Global abundances (as mole fractions) of key greenhouse gases averaged over the 12 months of 2011 as well as changes relative to 2010 and 1750 from the WMO/GAW global greenhouse gas monitoring network</a:t>
            </a:r>
          </a:p>
        </p:txBody>
      </p:sp>
      <p:sp>
        <p:nvSpPr>
          <p:cNvPr id="2" name="Rectangle 1"/>
          <p:cNvSpPr/>
          <p:nvPr/>
        </p:nvSpPr>
        <p:spPr>
          <a:xfrm>
            <a:off x="766762" y="5511463"/>
            <a:ext cx="7610475" cy="276999"/>
          </a:xfrm>
          <a:prstGeom prst="rect">
            <a:avLst/>
          </a:prstGeom>
        </p:spPr>
        <p:txBody>
          <a:bodyPr wrap="square">
            <a:spAutoFit/>
          </a:bodyPr>
          <a:lstStyle/>
          <a:p>
            <a:r>
              <a:rPr lang="en-US" sz="1200" dirty="0" smtClean="0"/>
              <a:t>(*) Assuming </a:t>
            </a:r>
            <a:r>
              <a:rPr lang="en-US" sz="1200" dirty="0"/>
              <a:t>a pre-industrial mole fraction of 280 ppm for CO</a:t>
            </a:r>
            <a:r>
              <a:rPr lang="en-US" sz="1200" baseline="-25000" dirty="0"/>
              <a:t>2</a:t>
            </a:r>
            <a:r>
              <a:rPr lang="en-US" sz="1200" dirty="0"/>
              <a:t>, 700 ppb for CH</a:t>
            </a:r>
            <a:r>
              <a:rPr lang="en-US" sz="1200" baseline="-25000" dirty="0"/>
              <a:t>4</a:t>
            </a:r>
            <a:r>
              <a:rPr lang="en-US" sz="1200" dirty="0"/>
              <a:t> and 270 ppb for N</a:t>
            </a:r>
            <a:r>
              <a:rPr lang="en-US" sz="1200" baseline="-25000" dirty="0"/>
              <a:t>2</a:t>
            </a:r>
            <a:r>
              <a:rPr lang="en-US" sz="1200" dirty="0"/>
              <a:t>O</a:t>
            </a:r>
            <a:endParaRPr lang="pt-BR" sz="1200" dirty="0"/>
          </a:p>
        </p:txBody>
      </p:sp>
    </p:spTree>
    <p:extLst>
      <p:ext uri="{BB962C8B-B14F-4D97-AF65-F5344CB8AC3E}">
        <p14:creationId xmlns:p14="http://schemas.microsoft.com/office/powerpoint/2010/main" val="4018714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79770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8130" y="0"/>
            <a:ext cx="8771978" cy="707886"/>
          </a:xfrm>
          <a:prstGeom prst="rect">
            <a:avLst/>
          </a:prstGeom>
        </p:spPr>
        <p:txBody>
          <a:bodyPr wrap="square">
            <a:spAutoFit/>
          </a:bodyPr>
          <a:lstStyle/>
          <a:p>
            <a:pPr algn="ctr"/>
            <a:r>
              <a:rPr lang="en-US" sz="2000" b="1" dirty="0"/>
              <a:t>Atmospheric </a:t>
            </a:r>
            <a:r>
              <a:rPr lang="en-US" sz="2000" b="1" dirty="0" err="1"/>
              <a:t>radiative</a:t>
            </a:r>
            <a:r>
              <a:rPr lang="en-US" sz="2000" b="1" dirty="0"/>
              <a:t> forcing, relative to 1750, of all LLGHGs and the 2010 update of the NOAA AGGI. The reference year for the index is 1990 (AGGI = 1) </a:t>
            </a:r>
          </a:p>
        </p:txBody>
      </p:sp>
    </p:spTree>
    <p:extLst>
      <p:ext uri="{BB962C8B-B14F-4D97-AF65-F5344CB8AC3E}">
        <p14:creationId xmlns:p14="http://schemas.microsoft.com/office/powerpoint/2010/main" val="1206377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20" name="Picture 4"/>
          <p:cNvPicPr>
            <a:picLocks noChangeArrowheads="1"/>
          </p:cNvPicPr>
          <p:nvPr/>
        </p:nvPicPr>
        <p:blipFill>
          <a:blip r:embed="rId3" cstate="print"/>
          <a:srcRect/>
          <a:stretch>
            <a:fillRect/>
          </a:stretch>
        </p:blipFill>
        <p:spPr bwMode="auto">
          <a:xfrm>
            <a:off x="219558" y="1600200"/>
            <a:ext cx="5876441" cy="5130692"/>
          </a:xfrm>
          <a:prstGeom prst="rect">
            <a:avLst/>
          </a:prstGeom>
          <a:noFill/>
          <a:ln w="9525">
            <a:noFill/>
            <a:miter lim="800000"/>
            <a:headEnd/>
            <a:tailEnd/>
          </a:ln>
          <a:effectLst/>
        </p:spPr>
      </p:pic>
      <p:sp>
        <p:nvSpPr>
          <p:cNvPr id="393221" name="Rectangle 5"/>
          <p:cNvSpPr>
            <a:spLocks noChangeArrowheads="1"/>
          </p:cNvSpPr>
          <p:nvPr/>
        </p:nvSpPr>
        <p:spPr bwMode="auto">
          <a:xfrm>
            <a:off x="515318" y="841392"/>
            <a:ext cx="8247682" cy="533400"/>
          </a:xfrm>
          <a:prstGeom prst="rect">
            <a:avLst/>
          </a:prstGeom>
          <a:noFill/>
          <a:ln w="9525">
            <a:noFill/>
            <a:miter lim="800000"/>
            <a:headEnd/>
            <a:tailEnd/>
          </a:ln>
          <a:effectLst/>
        </p:spPr>
        <p:txBody>
          <a:bodyPr anchor="ctr"/>
          <a:lstStyle/>
          <a:p>
            <a:pPr algn="ctr" eaLnBrk="0" fontAlgn="auto" hangingPunct="0">
              <a:spcBef>
                <a:spcPts val="0"/>
              </a:spcBef>
              <a:spcAft>
                <a:spcPts val="0"/>
              </a:spcAft>
            </a:pPr>
            <a:r>
              <a:rPr lang="pt-BR" sz="2000" b="1" dirty="0" smtClean="0">
                <a:solidFill>
                  <a:prstClr val="black"/>
                </a:solidFill>
                <a:latin typeface="Calibri"/>
                <a:cs typeface="+mn-cs"/>
              </a:rPr>
              <a:t>Isótopos de carbono e oxigênio mostram fontes antropogênicas</a:t>
            </a:r>
            <a:endParaRPr lang="pt-BR" sz="2000" b="1" dirty="0">
              <a:solidFill>
                <a:prstClr val="black"/>
              </a:solidFill>
              <a:latin typeface="Calibri"/>
              <a:cs typeface="+mn-cs"/>
            </a:endParaRPr>
          </a:p>
        </p:txBody>
      </p:sp>
      <p:sp>
        <p:nvSpPr>
          <p:cNvPr id="393222" name="Text Box 6"/>
          <p:cNvSpPr txBox="1">
            <a:spLocks noChangeArrowheads="1"/>
          </p:cNvSpPr>
          <p:nvPr/>
        </p:nvSpPr>
        <p:spPr bwMode="auto">
          <a:xfrm>
            <a:off x="152400" y="292387"/>
            <a:ext cx="8839200" cy="523220"/>
          </a:xfrm>
          <a:prstGeom prst="rect">
            <a:avLst/>
          </a:prstGeom>
          <a:noFill/>
          <a:ln w="9525">
            <a:noFill/>
            <a:miter lim="800000"/>
            <a:headEnd/>
            <a:tailEnd/>
          </a:ln>
          <a:effectLst/>
        </p:spPr>
        <p:txBody>
          <a:bodyPr>
            <a:spAutoFit/>
          </a:bodyPr>
          <a:lstStyle/>
          <a:p>
            <a:pPr algn="ctr" eaLnBrk="0" fontAlgn="auto" hangingPunct="0">
              <a:spcBef>
                <a:spcPct val="50000"/>
              </a:spcBef>
              <a:spcAft>
                <a:spcPts val="0"/>
              </a:spcAft>
            </a:pPr>
            <a:r>
              <a:rPr lang="pt-BR" sz="2800" b="1" smtClean="0">
                <a:solidFill>
                  <a:prstClr val="black"/>
                </a:solidFill>
                <a:effectLst>
                  <a:outerShdw blurRad="38100" dist="38100" dir="2700000" algn="tl">
                    <a:srgbClr val="C0C0C0"/>
                  </a:outerShdw>
                </a:effectLst>
                <a:latin typeface="Calibri"/>
                <a:cs typeface="+mn-cs"/>
              </a:rPr>
              <a:t>O aumento de CO</a:t>
            </a:r>
            <a:r>
              <a:rPr lang="pt-BR" sz="2800" b="1" baseline="-25000" smtClean="0">
                <a:solidFill>
                  <a:prstClr val="black"/>
                </a:solidFill>
                <a:effectLst>
                  <a:outerShdw blurRad="38100" dist="38100" dir="2700000" algn="tl">
                    <a:srgbClr val="C0C0C0"/>
                  </a:outerShdw>
                </a:effectLst>
                <a:latin typeface="Calibri"/>
                <a:cs typeface="+mn-cs"/>
              </a:rPr>
              <a:t>2</a:t>
            </a:r>
            <a:r>
              <a:rPr lang="pt-BR" sz="2800" b="1" smtClean="0">
                <a:solidFill>
                  <a:prstClr val="black"/>
                </a:solidFill>
                <a:effectLst>
                  <a:outerShdw blurRad="38100" dist="38100" dir="2700000" algn="tl">
                    <a:srgbClr val="C0C0C0"/>
                  </a:outerShdw>
                </a:effectLst>
                <a:latin typeface="Calibri"/>
                <a:cs typeface="+mn-cs"/>
              </a:rPr>
              <a:t> é devido às emissões antropogênicas</a:t>
            </a:r>
            <a:endParaRPr lang="pt-BR" sz="2800" b="1">
              <a:solidFill>
                <a:prstClr val="black"/>
              </a:solidFill>
              <a:effectLst>
                <a:outerShdw blurRad="38100" dist="38100" dir="2700000" algn="tl">
                  <a:srgbClr val="C0C0C0"/>
                </a:outerShdw>
              </a:effectLst>
              <a:latin typeface="Calibri"/>
              <a:cs typeface="+mn-cs"/>
            </a:endParaRPr>
          </a:p>
        </p:txBody>
      </p:sp>
      <p:sp>
        <p:nvSpPr>
          <p:cNvPr id="393223" name="Text Box 7"/>
          <p:cNvSpPr txBox="1">
            <a:spLocks noChangeArrowheads="1"/>
          </p:cNvSpPr>
          <p:nvPr/>
        </p:nvSpPr>
        <p:spPr bwMode="auto">
          <a:xfrm>
            <a:off x="5105400" y="6019800"/>
            <a:ext cx="3657600" cy="366713"/>
          </a:xfrm>
          <a:prstGeom prst="rect">
            <a:avLst/>
          </a:prstGeom>
          <a:noFill/>
          <a:ln w="9525">
            <a:noFill/>
            <a:miter lim="800000"/>
            <a:headEnd/>
            <a:tailEnd/>
          </a:ln>
          <a:effectLst/>
        </p:spPr>
        <p:txBody>
          <a:bodyPr>
            <a:spAutoFit/>
          </a:bodyPr>
          <a:lstStyle/>
          <a:p>
            <a:pPr eaLnBrk="0" fontAlgn="auto" hangingPunct="0">
              <a:spcBef>
                <a:spcPct val="50000"/>
              </a:spcBef>
              <a:spcAft>
                <a:spcPts val="0"/>
              </a:spcAft>
            </a:pPr>
            <a:endParaRPr lang="en-GB">
              <a:solidFill>
                <a:prstClr val="black"/>
              </a:solidFill>
              <a:latin typeface="Calibri"/>
              <a:cs typeface="+mn-cs"/>
            </a:endParaRPr>
          </a:p>
        </p:txBody>
      </p:sp>
      <p:sp>
        <p:nvSpPr>
          <p:cNvPr id="2" name="TextBox 1"/>
          <p:cNvSpPr txBox="1"/>
          <p:nvPr/>
        </p:nvSpPr>
        <p:spPr>
          <a:xfrm>
            <a:off x="6095999" y="2286000"/>
            <a:ext cx="2895601" cy="1200329"/>
          </a:xfrm>
          <a:prstGeom prst="rect">
            <a:avLst/>
          </a:prstGeom>
          <a:noFill/>
        </p:spPr>
        <p:txBody>
          <a:bodyPr wrap="square" rtlCol="0">
            <a:spAutoFit/>
          </a:bodyPr>
          <a:lstStyle/>
          <a:p>
            <a:r>
              <a:rPr lang="pt-BR" sz="2400" smtClean="0"/>
              <a:t>A concentração de oxigênio está diminuindo</a:t>
            </a:r>
            <a:endParaRPr lang="pt-BR" sz="2400"/>
          </a:p>
        </p:txBody>
      </p:sp>
      <p:sp>
        <p:nvSpPr>
          <p:cNvPr id="11" name="TextBox 10"/>
          <p:cNvSpPr txBox="1"/>
          <p:nvPr/>
        </p:nvSpPr>
        <p:spPr>
          <a:xfrm>
            <a:off x="6095999" y="4450140"/>
            <a:ext cx="2895601" cy="1569660"/>
          </a:xfrm>
          <a:prstGeom prst="rect">
            <a:avLst/>
          </a:prstGeom>
          <a:noFill/>
        </p:spPr>
        <p:txBody>
          <a:bodyPr wrap="square" rtlCol="0">
            <a:spAutoFit/>
          </a:bodyPr>
          <a:lstStyle/>
          <a:p>
            <a:r>
              <a:rPr lang="pt-BR" sz="2400" dirty="0" smtClean="0"/>
              <a:t>Composição isotópica mostra aumento de carbono fóssil</a:t>
            </a:r>
            <a:endParaRPr lang="pt-BR" sz="2400" dirty="0"/>
          </a:p>
        </p:txBody>
      </p:sp>
    </p:spTree>
    <p:extLst>
      <p:ext uri="{BB962C8B-B14F-4D97-AF65-F5344CB8AC3E}">
        <p14:creationId xmlns:p14="http://schemas.microsoft.com/office/powerpoint/2010/main" val="255175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4992"/>
          <a:stretch/>
        </p:blipFill>
        <p:spPr bwMode="auto">
          <a:xfrm>
            <a:off x="914400" y="557726"/>
            <a:ext cx="6477000" cy="611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7984" y="15815"/>
            <a:ext cx="8727416" cy="553998"/>
          </a:xfrm>
          <a:prstGeom prst="rect">
            <a:avLst/>
          </a:prstGeom>
        </p:spPr>
        <p:txBody>
          <a:bodyPr wrap="square">
            <a:spAutoFit/>
          </a:bodyPr>
          <a:lstStyle/>
          <a:p>
            <a:pPr algn="ctr"/>
            <a:r>
              <a:rPr lang="en-US" sz="3000" b="1" dirty="0" err="1" smtClean="0">
                <a:effectLst>
                  <a:outerShdw blurRad="38100" dist="38100" dir="2700000" algn="tl">
                    <a:srgbClr val="000000">
                      <a:alpha val="43137"/>
                    </a:srgbClr>
                  </a:outerShdw>
                </a:effectLst>
              </a:rPr>
              <a:t>Concentração</a:t>
            </a:r>
            <a:r>
              <a:rPr lang="en-US" sz="3000" b="1" dirty="0" smtClean="0">
                <a:effectLst>
                  <a:outerShdw blurRad="38100" dist="38100" dir="2700000" algn="tl">
                    <a:srgbClr val="000000">
                      <a:alpha val="43137"/>
                    </a:srgbClr>
                  </a:outerShdw>
                </a:effectLst>
              </a:rPr>
              <a:t> de CO2 </a:t>
            </a:r>
            <a:r>
              <a:rPr lang="en-US" sz="3000" b="1" dirty="0" err="1" smtClean="0">
                <a:effectLst>
                  <a:outerShdw blurRad="38100" dist="38100" dir="2700000" algn="tl">
                    <a:srgbClr val="000000">
                      <a:alpha val="43137"/>
                    </a:srgbClr>
                  </a:outerShdw>
                </a:effectLst>
              </a:rPr>
              <a:t>na</a:t>
            </a:r>
            <a:r>
              <a:rPr lang="en-US" sz="3000" b="1" dirty="0" smtClean="0">
                <a:effectLst>
                  <a:outerShdw blurRad="38100" dist="38100" dir="2700000" algn="tl">
                    <a:srgbClr val="000000">
                      <a:alpha val="43137"/>
                    </a:srgbClr>
                  </a:outerShdw>
                </a:effectLst>
              </a:rPr>
              <a:t> </a:t>
            </a:r>
            <a:r>
              <a:rPr lang="en-US" sz="3000" b="1" dirty="0" err="1" smtClean="0">
                <a:effectLst>
                  <a:outerShdw blurRad="38100" dist="38100" dir="2700000" algn="tl">
                    <a:srgbClr val="000000">
                      <a:alpha val="43137"/>
                    </a:srgbClr>
                  </a:outerShdw>
                </a:effectLst>
              </a:rPr>
              <a:t>água</a:t>
            </a:r>
            <a:r>
              <a:rPr lang="en-US" sz="3000" b="1" dirty="0" smtClean="0">
                <a:effectLst>
                  <a:outerShdw blurRad="38100" dist="38100" dir="2700000" algn="tl">
                    <a:srgbClr val="000000">
                      <a:alpha val="43137"/>
                    </a:srgbClr>
                  </a:outerShdw>
                </a:effectLst>
              </a:rPr>
              <a:t> do mar (</a:t>
            </a:r>
            <a:r>
              <a:rPr lang="en-US" sz="3000" b="1" i="1" dirty="0" smtClean="0">
                <a:effectLst>
                  <a:outerShdw blurRad="38100" dist="38100" dir="2700000" algn="tl">
                    <a:srgbClr val="000000">
                      <a:alpha val="43137"/>
                    </a:srgbClr>
                  </a:outerShdw>
                </a:effectLst>
              </a:rPr>
              <a:t>p</a:t>
            </a:r>
            <a:r>
              <a:rPr lang="en-US" sz="3000" b="1" dirty="0" smtClean="0">
                <a:effectLst>
                  <a:outerShdw blurRad="38100" dist="38100" dir="2700000" algn="tl">
                    <a:srgbClr val="000000">
                      <a:alpha val="43137"/>
                    </a:srgbClr>
                  </a:outerShdw>
                </a:effectLst>
              </a:rPr>
              <a:t>CO2) e pH</a:t>
            </a:r>
            <a:endParaRPr lang="en-US" sz="3000" b="1" dirty="0">
              <a:effectLst>
                <a:outerShdw blurRad="38100" dist="38100" dir="2700000" algn="tl">
                  <a:srgbClr val="000000">
                    <a:alpha val="43137"/>
                  </a:srgbClr>
                </a:outerShdw>
              </a:effectLst>
            </a:endParaRPr>
          </a:p>
        </p:txBody>
      </p:sp>
      <p:sp>
        <p:nvSpPr>
          <p:cNvPr id="3" name="TextBox 2"/>
          <p:cNvSpPr txBox="1"/>
          <p:nvPr/>
        </p:nvSpPr>
        <p:spPr>
          <a:xfrm>
            <a:off x="7543801" y="3642462"/>
            <a:ext cx="1371600" cy="1015663"/>
          </a:xfrm>
          <a:prstGeom prst="rect">
            <a:avLst/>
          </a:prstGeom>
          <a:noFill/>
        </p:spPr>
        <p:txBody>
          <a:bodyPr wrap="square" rtlCol="0">
            <a:spAutoFit/>
          </a:bodyPr>
          <a:lstStyle/>
          <a:p>
            <a:pPr algn="ctr"/>
            <a:r>
              <a:rPr lang="en-US" sz="2000" b="1" dirty="0" smtClean="0"/>
              <a:t>Acidity increased by 30%</a:t>
            </a:r>
            <a:endParaRPr lang="en-US" sz="2000" b="1" dirty="0"/>
          </a:p>
        </p:txBody>
      </p:sp>
    </p:spTree>
    <p:extLst>
      <p:ext uri="{BB962C8B-B14F-4D97-AF65-F5344CB8AC3E}">
        <p14:creationId xmlns:p14="http://schemas.microsoft.com/office/powerpoint/2010/main" val="362482772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228600" y="762000"/>
            <a:ext cx="6530975" cy="5791200"/>
          </a:xfrm>
          <a:prstGeom prst="rect">
            <a:avLst/>
          </a:prstGeom>
          <a:noFill/>
          <a:ln w="9525">
            <a:noFill/>
            <a:miter lim="800000"/>
            <a:headEnd/>
            <a:tailEnd/>
          </a:ln>
        </p:spPr>
      </p:pic>
      <p:sp>
        <p:nvSpPr>
          <p:cNvPr id="15363" name="Text Box 3"/>
          <p:cNvSpPr txBox="1">
            <a:spLocks noChangeArrowheads="1"/>
          </p:cNvSpPr>
          <p:nvPr/>
        </p:nvSpPr>
        <p:spPr bwMode="auto">
          <a:xfrm>
            <a:off x="6781800" y="914400"/>
            <a:ext cx="2209800" cy="5508625"/>
          </a:xfrm>
          <a:prstGeom prst="rect">
            <a:avLst/>
          </a:prstGeom>
          <a:noFill/>
          <a:ln w="9525">
            <a:noFill/>
            <a:miter lim="800000"/>
            <a:headEnd/>
            <a:tailEnd/>
          </a:ln>
        </p:spPr>
        <p:txBody>
          <a:bodyPr>
            <a:spAutoFit/>
          </a:bodyPr>
          <a:lstStyle/>
          <a:p>
            <a:pPr>
              <a:spcBef>
                <a:spcPct val="50000"/>
              </a:spcBef>
            </a:pPr>
            <a:r>
              <a:rPr lang="pt-BR" sz="1600" b="1" dirty="0"/>
              <a:t>(a) </a:t>
            </a:r>
            <a:r>
              <a:rPr lang="pt-BR" sz="1600" dirty="0"/>
              <a:t>CO</a:t>
            </a:r>
            <a:r>
              <a:rPr lang="pt-BR" sz="1600" baseline="-25000" dirty="0"/>
              <a:t>2</a:t>
            </a:r>
            <a:r>
              <a:rPr lang="pt-BR" sz="1600" dirty="0"/>
              <a:t>, CH</a:t>
            </a:r>
            <a:r>
              <a:rPr lang="pt-BR" sz="1600" baseline="-25000" dirty="0"/>
              <a:t>4</a:t>
            </a:r>
            <a:r>
              <a:rPr lang="pt-BR" sz="1600" dirty="0"/>
              <a:t> e nivel do mar nos últimos 800.000 anos</a:t>
            </a:r>
            <a:r>
              <a:rPr lang="pt-BR" sz="1600" b="1" dirty="0"/>
              <a:t>  </a:t>
            </a:r>
          </a:p>
          <a:p>
            <a:pPr>
              <a:spcBef>
                <a:spcPct val="50000"/>
              </a:spcBef>
            </a:pPr>
            <a:endParaRPr lang="pt-BR" sz="1600" b="1" dirty="0"/>
          </a:p>
          <a:p>
            <a:pPr>
              <a:spcBef>
                <a:spcPct val="50000"/>
              </a:spcBef>
            </a:pPr>
            <a:endParaRPr lang="pt-BR" sz="1600" b="1" dirty="0" smtClean="0"/>
          </a:p>
          <a:p>
            <a:pPr>
              <a:spcBef>
                <a:spcPct val="50000"/>
              </a:spcBef>
            </a:pPr>
            <a:endParaRPr lang="pt-BR" sz="1600" b="1" dirty="0"/>
          </a:p>
          <a:p>
            <a:pPr>
              <a:spcBef>
                <a:spcPct val="50000"/>
              </a:spcBef>
            </a:pPr>
            <a:r>
              <a:rPr lang="pt-BR" sz="1600" b="1" dirty="0"/>
              <a:t>(b) </a:t>
            </a:r>
            <a:r>
              <a:rPr lang="pt-BR" sz="1600" dirty="0"/>
              <a:t>Forçantes climáticas devido a mudanças nos gases de efeito estufa  e áreas congeladas.</a:t>
            </a:r>
          </a:p>
          <a:p>
            <a:pPr>
              <a:spcBef>
                <a:spcPct val="50000"/>
              </a:spcBef>
            </a:pPr>
            <a:endParaRPr lang="pt-BR" sz="1600" b="1" dirty="0"/>
          </a:p>
          <a:p>
            <a:pPr>
              <a:spcBef>
                <a:spcPct val="50000"/>
              </a:spcBef>
            </a:pPr>
            <a:endParaRPr lang="pt-BR" sz="1600" b="1" dirty="0"/>
          </a:p>
          <a:p>
            <a:pPr>
              <a:spcBef>
                <a:spcPct val="50000"/>
              </a:spcBef>
            </a:pPr>
            <a:r>
              <a:rPr lang="pt-BR" sz="1600" b="1" dirty="0"/>
              <a:t>(c) </a:t>
            </a:r>
            <a:r>
              <a:rPr lang="pt-BR" sz="1600" dirty="0"/>
              <a:t>Temperatura global calculada baseada nas forçantes acima e em uma </a:t>
            </a:r>
            <a:r>
              <a:rPr lang="pt-BR" sz="1600" dirty="0" smtClean="0"/>
              <a:t>sensibilidade </a:t>
            </a:r>
            <a:r>
              <a:rPr lang="pt-BR" sz="1600" dirty="0"/>
              <a:t>climática de ¾°C por W/m</a:t>
            </a:r>
            <a:r>
              <a:rPr lang="pt-BR" sz="1600" baseline="30000" dirty="0"/>
              <a:t>2</a:t>
            </a:r>
            <a:r>
              <a:rPr lang="pt-BR" sz="1600" dirty="0"/>
              <a:t>.</a:t>
            </a:r>
          </a:p>
        </p:txBody>
      </p:sp>
      <p:sp>
        <p:nvSpPr>
          <p:cNvPr id="4" name="TextBox 3"/>
          <p:cNvSpPr txBox="1"/>
          <p:nvPr/>
        </p:nvSpPr>
        <p:spPr>
          <a:xfrm>
            <a:off x="533399" y="60960"/>
            <a:ext cx="8199681" cy="707886"/>
          </a:xfrm>
          <a:prstGeom prst="rect">
            <a:avLst/>
          </a:prstGeom>
          <a:noFill/>
        </p:spPr>
        <p:txBody>
          <a:bodyPr wrap="none">
            <a:spAutoFit/>
          </a:bodyPr>
          <a:lstStyle/>
          <a:p>
            <a:pPr>
              <a:defRPr/>
            </a:pPr>
            <a:r>
              <a:rPr lang="en-US" sz="4000" dirty="0" smtClean="0">
                <a:effectLst>
                  <a:outerShdw blurRad="38100" dist="38100" dir="2700000" algn="tl">
                    <a:srgbClr val="000000">
                      <a:alpha val="43137"/>
                    </a:srgbClr>
                  </a:outerShdw>
                </a:effectLst>
                <a:latin typeface="Arial" charset="0"/>
                <a:cs typeface="+mn-cs"/>
              </a:rPr>
              <a:t>800.000 </a:t>
            </a:r>
            <a:r>
              <a:rPr lang="en-US" sz="4000" dirty="0" err="1" smtClean="0">
                <a:effectLst>
                  <a:outerShdw blurRad="38100" dist="38100" dir="2700000" algn="tl">
                    <a:srgbClr val="000000">
                      <a:alpha val="43137"/>
                    </a:srgbClr>
                  </a:outerShdw>
                </a:effectLst>
                <a:latin typeface="Arial" charset="0"/>
                <a:cs typeface="+mn-cs"/>
              </a:rPr>
              <a:t>anos</a:t>
            </a:r>
            <a:r>
              <a:rPr lang="en-US" sz="4000" dirty="0" smtClean="0">
                <a:effectLst>
                  <a:outerShdw blurRad="38100" dist="38100" dir="2700000" algn="tl">
                    <a:srgbClr val="000000">
                      <a:alpha val="43137"/>
                    </a:srgbClr>
                  </a:outerShdw>
                </a:effectLst>
                <a:latin typeface="Arial" charset="0"/>
                <a:cs typeface="+mn-cs"/>
              </a:rPr>
              <a:t> de </a:t>
            </a:r>
            <a:r>
              <a:rPr lang="en-US" sz="4000" dirty="0" err="1" smtClean="0">
                <a:effectLst>
                  <a:outerShdw blurRad="38100" dist="38100" dir="2700000" algn="tl">
                    <a:srgbClr val="000000">
                      <a:alpha val="43137"/>
                    </a:srgbClr>
                  </a:outerShdw>
                </a:effectLst>
                <a:latin typeface="Arial" charset="0"/>
                <a:cs typeface="+mn-cs"/>
              </a:rPr>
              <a:t>história</a:t>
            </a:r>
            <a:r>
              <a:rPr lang="en-US" sz="4000" dirty="0" smtClean="0">
                <a:effectLst>
                  <a:outerShdw blurRad="38100" dist="38100" dir="2700000" algn="tl">
                    <a:srgbClr val="000000">
                      <a:alpha val="43137"/>
                    </a:srgbClr>
                  </a:outerShdw>
                </a:effectLst>
                <a:latin typeface="Arial" charset="0"/>
                <a:cs typeface="+mn-cs"/>
              </a:rPr>
              <a:t> </a:t>
            </a:r>
            <a:r>
              <a:rPr lang="en-US" sz="4000" dirty="0" err="1" smtClean="0">
                <a:effectLst>
                  <a:outerShdw blurRad="38100" dist="38100" dir="2700000" algn="tl">
                    <a:srgbClr val="000000">
                      <a:alpha val="43137"/>
                    </a:srgbClr>
                  </a:outerShdw>
                </a:effectLst>
                <a:latin typeface="Arial" charset="0"/>
                <a:cs typeface="+mn-cs"/>
              </a:rPr>
              <a:t>climática</a:t>
            </a:r>
            <a:endParaRPr lang="en-US" sz="4000" dirty="0">
              <a:effectLst>
                <a:outerShdw blurRad="38100" dist="38100" dir="2700000" algn="tl">
                  <a:srgbClr val="000000">
                    <a:alpha val="43137"/>
                  </a:srgbClr>
                </a:outerShdw>
              </a:effectLst>
              <a:latin typeface="Arial" charset="0"/>
              <a:cs typeface="+mn-cs"/>
            </a:endParaRPr>
          </a:p>
        </p:txBody>
      </p:sp>
      <p:sp>
        <p:nvSpPr>
          <p:cNvPr id="5" name="TextBox 4"/>
          <p:cNvSpPr txBox="1"/>
          <p:nvPr/>
        </p:nvSpPr>
        <p:spPr>
          <a:xfrm>
            <a:off x="6934200" y="6248400"/>
            <a:ext cx="1691938" cy="276999"/>
          </a:xfrm>
          <a:prstGeom prst="rect">
            <a:avLst/>
          </a:prstGeom>
          <a:noFill/>
        </p:spPr>
        <p:txBody>
          <a:bodyPr wrap="none" rtlCol="0">
            <a:spAutoFit/>
          </a:bodyPr>
          <a:lstStyle/>
          <a:p>
            <a:r>
              <a:rPr lang="en-US" sz="1200" i="1" dirty="0" smtClean="0"/>
              <a:t>Jim </a:t>
            </a:r>
            <a:r>
              <a:rPr lang="en-US" sz="1200" i="1" dirty="0" err="1" smtClean="0"/>
              <a:t>Hanssen</a:t>
            </a:r>
            <a:r>
              <a:rPr lang="en-US" sz="1200" i="1" dirty="0" smtClean="0"/>
              <a:t>, NASA GISS</a:t>
            </a:r>
            <a:endParaRPr lang="en-US" sz="1200" i="1" dirty="0"/>
          </a:p>
        </p:txBody>
      </p:sp>
    </p:spTree>
    <p:extLst>
      <p:ext uri="{BB962C8B-B14F-4D97-AF65-F5344CB8AC3E}">
        <p14:creationId xmlns:p14="http://schemas.microsoft.com/office/powerpoint/2010/main" val="427638733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213086" y="119359"/>
            <a:ext cx="8839200" cy="648512"/>
          </a:xfrm>
          <a:prstGeom prst="rect">
            <a:avLst/>
          </a:prstGeom>
          <a:noFill/>
          <a:ln w="9525">
            <a:noFill/>
            <a:miter lim="800000"/>
            <a:headEnd/>
            <a:tailEnd/>
          </a:ln>
        </p:spPr>
        <p:txBody>
          <a:bodyPr lIns="90000" tIns="46800" rIns="90000" bIns="46800">
            <a:spAutoFit/>
          </a:bodyPr>
          <a:lstStyle/>
          <a:p>
            <a:pPr algn="ctr" eaLnBrk="1" hangingPunct="1">
              <a:spcBef>
                <a:spcPts val="1500"/>
              </a:spcBef>
              <a:buClr>
                <a:srgbClr val="FF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dirty="0" smtClean="0">
                <a:effectLst>
                  <a:outerShdw blurRad="38100" dist="38100" dir="2700000" algn="tl">
                    <a:srgbClr val="000000">
                      <a:alpha val="43137"/>
                    </a:srgbClr>
                  </a:outerShdw>
                </a:effectLst>
              </a:rPr>
              <a:t>Infrared absorption by greenhouse gases</a:t>
            </a:r>
            <a:endParaRPr lang="en-GB" sz="3600" b="1" dirty="0">
              <a:effectLst>
                <a:outerShdw blurRad="38100" dist="38100" dir="2700000" algn="tl">
                  <a:srgbClr val="000000">
                    <a:alpha val="43137"/>
                  </a:srgbClr>
                </a:outerShdw>
              </a:effectLst>
            </a:endParaRPr>
          </a:p>
        </p:txBody>
      </p:sp>
      <p:pic>
        <p:nvPicPr>
          <p:cNvPr id="18434" name="Picture 2"/>
          <p:cNvPicPr>
            <a:picLocks noChangeAspect="1" noChangeArrowheads="1"/>
          </p:cNvPicPr>
          <p:nvPr/>
        </p:nvPicPr>
        <p:blipFill>
          <a:blip r:embed="rId3" cstate="print"/>
          <a:srcRect/>
          <a:stretch>
            <a:fillRect/>
          </a:stretch>
        </p:blipFill>
        <p:spPr bwMode="auto">
          <a:xfrm>
            <a:off x="4876801" y="767871"/>
            <a:ext cx="3951965" cy="5892662"/>
          </a:xfrm>
          <a:prstGeom prst="rect">
            <a:avLst/>
          </a:prstGeom>
          <a:noFill/>
        </p:spPr>
      </p:pic>
      <p:pic>
        <p:nvPicPr>
          <p:cNvPr id="18438" name="Picture 6"/>
          <p:cNvPicPr>
            <a:picLocks noChangeAspect="1" noChangeArrowheads="1"/>
          </p:cNvPicPr>
          <p:nvPr/>
        </p:nvPicPr>
        <p:blipFill>
          <a:blip r:embed="rId4" cstate="print"/>
          <a:srcRect t="2312" r="3375" b="5620"/>
          <a:stretch>
            <a:fillRect/>
          </a:stretch>
        </p:blipFill>
        <p:spPr bwMode="auto">
          <a:xfrm>
            <a:off x="55708" y="3481755"/>
            <a:ext cx="4670642" cy="2975417"/>
          </a:xfrm>
          <a:prstGeom prst="rect">
            <a:avLst/>
          </a:prstGeom>
          <a:noFill/>
        </p:spPr>
      </p:pic>
      <p:pic>
        <p:nvPicPr>
          <p:cNvPr id="18439" name="Picture 7"/>
          <p:cNvPicPr>
            <a:picLocks noChangeAspect="1" noChangeArrowheads="1"/>
          </p:cNvPicPr>
          <p:nvPr/>
        </p:nvPicPr>
        <p:blipFill>
          <a:blip r:embed="rId5" cstate="print"/>
          <a:srcRect l="3738" t="7860" r="3276"/>
          <a:stretch>
            <a:fillRect/>
          </a:stretch>
        </p:blipFill>
        <p:spPr bwMode="auto">
          <a:xfrm>
            <a:off x="381145" y="877112"/>
            <a:ext cx="3789363" cy="2308170"/>
          </a:xfrm>
          <a:prstGeom prst="rect">
            <a:avLst/>
          </a:prstGeom>
          <a:noFill/>
        </p:spPr>
      </p:pic>
      <p:sp>
        <p:nvSpPr>
          <p:cNvPr id="18440" name="Oval 8"/>
          <p:cNvSpPr>
            <a:spLocks noChangeArrowheads="1"/>
          </p:cNvSpPr>
          <p:nvPr/>
        </p:nvSpPr>
        <p:spPr bwMode="auto">
          <a:xfrm>
            <a:off x="2756477" y="4907712"/>
            <a:ext cx="533400" cy="838200"/>
          </a:xfrm>
          <a:prstGeom prst="ellipse">
            <a:avLst/>
          </a:prstGeom>
          <a:noFill/>
          <a:ln w="25560">
            <a:solidFill>
              <a:srgbClr val="FF00FF"/>
            </a:solidFill>
            <a:round/>
            <a:headEnd/>
            <a:tailEnd/>
          </a:ln>
        </p:spPr>
        <p:txBody>
          <a:bodyPr wrap="none" anchor="ctr"/>
          <a:lstStyle/>
          <a:p>
            <a:endParaRPr lang="pt-BR"/>
          </a:p>
        </p:txBody>
      </p:sp>
      <p:sp>
        <p:nvSpPr>
          <p:cNvPr id="18441" name="Text Box 9"/>
          <p:cNvSpPr txBox="1">
            <a:spLocks noChangeArrowheads="1"/>
          </p:cNvSpPr>
          <p:nvPr/>
        </p:nvSpPr>
        <p:spPr bwMode="auto">
          <a:xfrm>
            <a:off x="2786063" y="6308725"/>
            <a:ext cx="2362200" cy="402291"/>
          </a:xfrm>
          <a:prstGeom prst="rect">
            <a:avLst/>
          </a:prstGeom>
          <a:noFill/>
          <a:ln w="9525">
            <a:noFill/>
            <a:miter lim="800000"/>
            <a:headEnd/>
            <a:tailEnd/>
          </a:ln>
        </p:spPr>
        <p:txBody>
          <a:bodyPr lIns="90000" tIns="46800" rIns="90000" bIns="46800">
            <a:spAutoFit/>
          </a:bodyPr>
          <a:lstStyle/>
          <a:p>
            <a:pPr eaLnBrk="1" hangingPunct="1">
              <a:spcBef>
                <a:spcPts val="1250"/>
              </a:spcBef>
              <a:buClr>
                <a:srgbClr val="FF0066"/>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smtClean="0">
                <a:solidFill>
                  <a:srgbClr val="FF0066"/>
                </a:solidFill>
              </a:rPr>
              <a:t>Trace gases</a:t>
            </a:r>
            <a:endParaRPr lang="en-GB" sz="2000" b="1" dirty="0">
              <a:solidFill>
                <a:srgbClr val="FF0066"/>
              </a:solidFill>
            </a:endParaRPr>
          </a:p>
        </p:txBody>
      </p:sp>
      <p:sp>
        <p:nvSpPr>
          <p:cNvPr id="18442" name="Line 10"/>
          <p:cNvSpPr>
            <a:spLocks noChangeShapeType="1"/>
          </p:cNvSpPr>
          <p:nvPr/>
        </p:nvSpPr>
        <p:spPr bwMode="auto">
          <a:xfrm flipH="1" flipV="1">
            <a:off x="3023177" y="5833946"/>
            <a:ext cx="79375" cy="460375"/>
          </a:xfrm>
          <a:prstGeom prst="line">
            <a:avLst/>
          </a:prstGeom>
          <a:noFill/>
          <a:ln w="50760">
            <a:solidFill>
              <a:srgbClr val="FF0066"/>
            </a:solidFill>
            <a:round/>
            <a:headEnd/>
            <a:tailEnd type="triangle" w="med" len="med"/>
          </a:ln>
        </p:spPr>
        <p:txBody>
          <a:bodyPr/>
          <a:lstStyle/>
          <a:p>
            <a:endParaRPr lang="pt-BR"/>
          </a:p>
        </p:txBody>
      </p:sp>
      <p:sp>
        <p:nvSpPr>
          <p:cNvPr id="2" name="TextBox 1"/>
          <p:cNvSpPr txBox="1"/>
          <p:nvPr/>
        </p:nvSpPr>
        <p:spPr>
          <a:xfrm>
            <a:off x="5766433" y="895989"/>
            <a:ext cx="570990" cy="369332"/>
          </a:xfrm>
          <a:prstGeom prst="rect">
            <a:avLst/>
          </a:prstGeom>
          <a:noFill/>
        </p:spPr>
        <p:txBody>
          <a:bodyPr wrap="none" rtlCol="0">
            <a:spAutoFit/>
          </a:bodyPr>
          <a:lstStyle/>
          <a:p>
            <a:r>
              <a:rPr lang="en-US" b="1" dirty="0" smtClean="0"/>
              <a:t>N</a:t>
            </a:r>
            <a:r>
              <a:rPr lang="en-US" b="1" baseline="-25000" dirty="0" smtClean="0"/>
              <a:t>2</a:t>
            </a:r>
            <a:r>
              <a:rPr lang="en-US" b="1" dirty="0" smtClean="0"/>
              <a:t>O</a:t>
            </a:r>
            <a:endParaRPr lang="en-US" b="1" dirty="0"/>
          </a:p>
        </p:txBody>
      </p:sp>
      <p:sp>
        <p:nvSpPr>
          <p:cNvPr id="10" name="TextBox 9"/>
          <p:cNvSpPr txBox="1"/>
          <p:nvPr/>
        </p:nvSpPr>
        <p:spPr>
          <a:xfrm>
            <a:off x="5806508" y="1774138"/>
            <a:ext cx="530915" cy="369332"/>
          </a:xfrm>
          <a:prstGeom prst="rect">
            <a:avLst/>
          </a:prstGeom>
          <a:noFill/>
        </p:spPr>
        <p:txBody>
          <a:bodyPr wrap="none" rtlCol="0">
            <a:spAutoFit/>
          </a:bodyPr>
          <a:lstStyle/>
          <a:p>
            <a:r>
              <a:rPr lang="en-US" b="1" dirty="0" smtClean="0"/>
              <a:t>CH</a:t>
            </a:r>
            <a:r>
              <a:rPr lang="en-US" b="1" baseline="-25000" dirty="0" smtClean="0"/>
              <a:t>4</a:t>
            </a:r>
            <a:endParaRPr lang="en-US" b="1" dirty="0"/>
          </a:p>
        </p:txBody>
      </p:sp>
      <p:sp>
        <p:nvSpPr>
          <p:cNvPr id="11" name="TextBox 10"/>
          <p:cNvSpPr txBox="1"/>
          <p:nvPr/>
        </p:nvSpPr>
        <p:spPr>
          <a:xfrm>
            <a:off x="6248613" y="2617775"/>
            <a:ext cx="418704" cy="369332"/>
          </a:xfrm>
          <a:prstGeom prst="rect">
            <a:avLst/>
          </a:prstGeom>
          <a:noFill/>
        </p:spPr>
        <p:txBody>
          <a:bodyPr wrap="none" rtlCol="0">
            <a:spAutoFit/>
          </a:bodyPr>
          <a:lstStyle/>
          <a:p>
            <a:r>
              <a:rPr lang="en-US" b="1" dirty="0" smtClean="0"/>
              <a:t>O</a:t>
            </a:r>
            <a:r>
              <a:rPr lang="en-US" b="1" baseline="-25000" dirty="0" smtClean="0"/>
              <a:t>3</a:t>
            </a:r>
            <a:endParaRPr lang="en-US" b="1" dirty="0"/>
          </a:p>
        </p:txBody>
      </p:sp>
      <p:sp>
        <p:nvSpPr>
          <p:cNvPr id="12" name="TextBox 11"/>
          <p:cNvSpPr txBox="1"/>
          <p:nvPr/>
        </p:nvSpPr>
        <p:spPr>
          <a:xfrm>
            <a:off x="5750516" y="4452655"/>
            <a:ext cx="538865" cy="369332"/>
          </a:xfrm>
          <a:prstGeom prst="rect">
            <a:avLst/>
          </a:prstGeom>
          <a:noFill/>
        </p:spPr>
        <p:txBody>
          <a:bodyPr wrap="none" rtlCol="0">
            <a:spAutoFit/>
          </a:bodyPr>
          <a:lstStyle/>
          <a:p>
            <a:r>
              <a:rPr lang="en-US" b="1" dirty="0" smtClean="0"/>
              <a:t>CO</a:t>
            </a:r>
            <a:r>
              <a:rPr lang="en-US" b="1" baseline="-25000" dirty="0" smtClean="0"/>
              <a:t>2</a:t>
            </a:r>
            <a:endParaRPr lang="en-US" b="1" dirty="0"/>
          </a:p>
        </p:txBody>
      </p:sp>
      <p:sp>
        <p:nvSpPr>
          <p:cNvPr id="13" name="TextBox 12"/>
          <p:cNvSpPr txBox="1"/>
          <p:nvPr/>
        </p:nvSpPr>
        <p:spPr>
          <a:xfrm>
            <a:off x="5744620" y="3545393"/>
            <a:ext cx="564578" cy="369332"/>
          </a:xfrm>
          <a:prstGeom prst="rect">
            <a:avLst/>
          </a:prstGeom>
          <a:noFill/>
        </p:spPr>
        <p:txBody>
          <a:bodyPr wrap="none" rtlCol="0">
            <a:spAutoFit/>
          </a:bodyPr>
          <a:lstStyle/>
          <a:p>
            <a:r>
              <a:rPr lang="en-US" b="1" dirty="0" smtClean="0"/>
              <a:t>H</a:t>
            </a:r>
            <a:r>
              <a:rPr lang="en-US" b="1" baseline="-25000" dirty="0" smtClean="0"/>
              <a:t>2</a:t>
            </a:r>
            <a:r>
              <a:rPr lang="en-US" b="1" dirty="0" smtClean="0"/>
              <a:t>O</a:t>
            </a:r>
            <a:endParaRPr lang="en-US" b="1" dirty="0"/>
          </a:p>
        </p:txBody>
      </p:sp>
    </p:spTree>
    <p:extLst>
      <p:ext uri="{BB962C8B-B14F-4D97-AF65-F5344CB8AC3E}">
        <p14:creationId xmlns:p14="http://schemas.microsoft.com/office/powerpoint/2010/main" val="296827184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28600"/>
            <a:ext cx="7772400" cy="1371600"/>
          </a:xfrm>
        </p:spPr>
        <p:txBody>
          <a:bodyPr>
            <a:noAutofit/>
          </a:bodyPr>
          <a:lstStyle/>
          <a:p>
            <a:pPr eaLnBrk="1" hangingPunct="1"/>
            <a:r>
              <a:rPr lang="sv-SE" dirty="0" err="1" smtClean="0">
                <a:effectLst>
                  <a:outerShdw blurRad="38100" dist="38100" dir="2700000" algn="tl">
                    <a:srgbClr val="000000">
                      <a:alpha val="43137"/>
                    </a:srgbClr>
                  </a:outerShdw>
                </a:effectLst>
                <a:latin typeface="+mn-lt"/>
              </a:rPr>
              <a:t>Em</a:t>
            </a:r>
            <a:r>
              <a:rPr lang="sv-SE" dirty="0" smtClean="0">
                <a:effectLst>
                  <a:outerShdw blurRad="38100" dist="38100" dir="2700000" algn="tl">
                    <a:srgbClr val="000000">
                      <a:alpha val="43137"/>
                    </a:srgbClr>
                  </a:outerShdw>
                </a:effectLst>
                <a:latin typeface="+mn-lt"/>
              </a:rPr>
              <a:t> 1896, a </a:t>
            </a:r>
            <a:r>
              <a:rPr lang="sv-SE" dirty="0" err="1" smtClean="0">
                <a:effectLst>
                  <a:outerShdw blurRad="38100" dist="38100" dir="2700000" algn="tl">
                    <a:srgbClr val="000000">
                      <a:alpha val="43137"/>
                    </a:srgbClr>
                  </a:outerShdw>
                </a:effectLst>
                <a:latin typeface="+mn-lt"/>
              </a:rPr>
              <a:t>primeira</a:t>
            </a:r>
            <a:r>
              <a:rPr lang="sv-SE" dirty="0" smtClean="0">
                <a:effectLst>
                  <a:outerShdw blurRad="38100" dist="38100" dir="2700000" algn="tl">
                    <a:srgbClr val="000000">
                      <a:alpha val="43137"/>
                    </a:srgbClr>
                  </a:outerShdw>
                </a:effectLst>
                <a:latin typeface="+mn-lt"/>
              </a:rPr>
              <a:t> </a:t>
            </a:r>
            <a:r>
              <a:rPr lang="sv-SE" dirty="0" err="1" smtClean="0">
                <a:effectLst>
                  <a:outerShdw blurRad="38100" dist="38100" dir="2700000" algn="tl">
                    <a:srgbClr val="000000">
                      <a:alpha val="43137"/>
                    </a:srgbClr>
                  </a:outerShdw>
                </a:effectLst>
                <a:latin typeface="+mn-lt"/>
              </a:rPr>
              <a:t>previsão</a:t>
            </a:r>
            <a:r>
              <a:rPr lang="sv-SE" dirty="0" smtClean="0">
                <a:effectLst>
                  <a:outerShdw blurRad="38100" dist="38100" dir="2700000" algn="tl">
                    <a:srgbClr val="000000">
                      <a:alpha val="43137"/>
                    </a:srgbClr>
                  </a:outerShdw>
                </a:effectLst>
                <a:latin typeface="+mn-lt"/>
              </a:rPr>
              <a:t> </a:t>
            </a:r>
            <a:r>
              <a:rPr lang="sv-SE" dirty="0" err="1" smtClean="0">
                <a:effectLst>
                  <a:outerShdw blurRad="38100" dist="38100" dir="2700000" algn="tl">
                    <a:srgbClr val="000000">
                      <a:alpha val="43137"/>
                    </a:srgbClr>
                  </a:outerShdw>
                </a:effectLst>
                <a:latin typeface="+mn-lt"/>
              </a:rPr>
              <a:t>climática</a:t>
            </a:r>
            <a:r>
              <a:rPr lang="sv-SE" dirty="0" smtClean="0">
                <a:effectLst>
                  <a:outerShdw blurRad="38100" dist="38100" dir="2700000" algn="tl">
                    <a:srgbClr val="000000">
                      <a:alpha val="43137"/>
                    </a:srgbClr>
                  </a:outerShdw>
                </a:effectLst>
                <a:latin typeface="+mn-lt"/>
              </a:rPr>
              <a:t> de Svante Arrhenius</a:t>
            </a:r>
          </a:p>
        </p:txBody>
      </p:sp>
      <p:sp>
        <p:nvSpPr>
          <p:cNvPr id="12291" name="Rectangle 3"/>
          <p:cNvSpPr>
            <a:spLocks noGrp="1" noChangeArrowheads="1"/>
          </p:cNvSpPr>
          <p:nvPr>
            <p:ph type="body" sz="half" idx="2"/>
          </p:nvPr>
        </p:nvSpPr>
        <p:spPr>
          <a:xfrm>
            <a:off x="4419600" y="1752600"/>
            <a:ext cx="4343400" cy="4724400"/>
          </a:xfrm>
        </p:spPr>
        <p:txBody>
          <a:bodyPr>
            <a:noAutofit/>
          </a:bodyPr>
          <a:lstStyle/>
          <a:p>
            <a:pPr eaLnBrk="1" hangingPunct="1">
              <a:lnSpc>
                <a:spcPct val="90000"/>
              </a:lnSpc>
            </a:pPr>
            <a:r>
              <a:rPr lang="sv-SE" dirty="0" smtClean="0"/>
              <a:t>Arrhenius </a:t>
            </a:r>
            <a:r>
              <a:rPr lang="sv-SE" dirty="0" err="1" smtClean="0"/>
              <a:t>quantifies</a:t>
            </a:r>
            <a:r>
              <a:rPr lang="sv-SE" dirty="0" smtClean="0"/>
              <a:t> in 1896 the </a:t>
            </a:r>
            <a:r>
              <a:rPr lang="sv-SE" dirty="0" err="1" smtClean="0"/>
              <a:t>changes</a:t>
            </a:r>
            <a:r>
              <a:rPr lang="sv-SE" dirty="0" smtClean="0"/>
              <a:t> in </a:t>
            </a:r>
            <a:r>
              <a:rPr lang="sv-SE" dirty="0" err="1" smtClean="0"/>
              <a:t>surface</a:t>
            </a:r>
            <a:r>
              <a:rPr lang="sv-SE" dirty="0" smtClean="0"/>
              <a:t> </a:t>
            </a:r>
            <a:r>
              <a:rPr lang="sv-SE" dirty="0" err="1" smtClean="0"/>
              <a:t>temperature</a:t>
            </a:r>
            <a:r>
              <a:rPr lang="sv-SE" dirty="0" smtClean="0"/>
              <a:t> (approx. 5 C) </a:t>
            </a:r>
            <a:r>
              <a:rPr lang="sv-SE" dirty="0" err="1" smtClean="0"/>
              <a:t>to</a:t>
            </a:r>
            <a:r>
              <a:rPr lang="sv-SE" dirty="0" smtClean="0"/>
              <a:t> be </a:t>
            </a:r>
            <a:r>
              <a:rPr lang="sv-SE" dirty="0" err="1" smtClean="0"/>
              <a:t>expected</a:t>
            </a:r>
            <a:r>
              <a:rPr lang="sv-SE" dirty="0" smtClean="0"/>
              <a:t> from a </a:t>
            </a:r>
            <a:r>
              <a:rPr lang="sv-SE" dirty="0" err="1" smtClean="0"/>
              <a:t>doubling</a:t>
            </a:r>
            <a:r>
              <a:rPr lang="sv-SE" dirty="0" smtClean="0"/>
              <a:t> in CO</a:t>
            </a:r>
            <a:r>
              <a:rPr lang="sv-SE" baseline="-25000" dirty="0" smtClean="0"/>
              <a:t>2</a:t>
            </a:r>
            <a:r>
              <a:rPr lang="sv-SE" dirty="0" smtClean="0"/>
              <a:t>, </a:t>
            </a:r>
            <a:r>
              <a:rPr lang="sv-SE" dirty="0" err="1" smtClean="0"/>
              <a:t>based</a:t>
            </a:r>
            <a:r>
              <a:rPr lang="sv-SE" dirty="0" smtClean="0"/>
              <a:t> on the </a:t>
            </a:r>
            <a:r>
              <a:rPr lang="sv-SE" dirty="0" err="1" smtClean="0"/>
              <a:t>concept</a:t>
            </a:r>
            <a:r>
              <a:rPr lang="sv-SE" dirty="0" smtClean="0"/>
              <a:t> </a:t>
            </a:r>
            <a:r>
              <a:rPr lang="sv-SE" dirty="0" err="1" smtClean="0"/>
              <a:t>of</a:t>
            </a:r>
            <a:r>
              <a:rPr lang="sv-SE" dirty="0" smtClean="0"/>
              <a:t> ”glass </a:t>
            </a:r>
            <a:r>
              <a:rPr lang="sv-SE" dirty="0" err="1" smtClean="0"/>
              <a:t>bowl</a:t>
            </a:r>
            <a:r>
              <a:rPr lang="sv-SE" dirty="0" smtClean="0"/>
              <a:t>” </a:t>
            </a:r>
            <a:r>
              <a:rPr lang="sv-SE" dirty="0" err="1" smtClean="0"/>
              <a:t>effect</a:t>
            </a:r>
            <a:r>
              <a:rPr lang="sv-SE" dirty="0" smtClean="0"/>
              <a:t> </a:t>
            </a:r>
            <a:r>
              <a:rPr lang="sv-SE" dirty="0" err="1" smtClean="0"/>
              <a:t>introduced</a:t>
            </a:r>
            <a:r>
              <a:rPr lang="sv-SE" dirty="0" smtClean="0"/>
              <a:t> in 1824 by Joseph </a:t>
            </a:r>
            <a:r>
              <a:rPr lang="sv-SE" dirty="0" err="1" smtClean="0"/>
              <a:t>Fourier</a:t>
            </a:r>
            <a:endParaRPr lang="sv-SE" dirty="0" smtClean="0"/>
          </a:p>
        </p:txBody>
      </p:sp>
      <p:pic>
        <p:nvPicPr>
          <p:cNvPr id="12293" name="Picture 5" descr="C:\Documents and Settings\m219001\Desktop\arrheni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3733800" cy="451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094968"/>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4589"/>
          <a:stretch/>
        </p:blipFill>
        <p:spPr>
          <a:xfrm>
            <a:off x="2564023" y="-5281"/>
            <a:ext cx="6579978" cy="6863281"/>
          </a:xfrm>
          <a:prstGeom prst="rect">
            <a:avLst/>
          </a:prstGeom>
        </p:spPr>
      </p:pic>
      <p:sp>
        <p:nvSpPr>
          <p:cNvPr id="3" name="TextBox 2"/>
          <p:cNvSpPr txBox="1"/>
          <p:nvPr/>
        </p:nvSpPr>
        <p:spPr>
          <a:xfrm>
            <a:off x="121721" y="609600"/>
            <a:ext cx="2442301" cy="4493538"/>
          </a:xfrm>
          <a:prstGeom prst="rect">
            <a:avLst/>
          </a:prstGeom>
          <a:noFill/>
        </p:spPr>
        <p:txBody>
          <a:bodyPr wrap="square" rtlCol="0">
            <a:spAutoFit/>
          </a:bodyPr>
          <a:lstStyle/>
          <a:p>
            <a:r>
              <a:rPr lang="pt-BR" sz="2400" b="1" dirty="0" smtClean="0"/>
              <a:t>Nosso planeta em mudança, nos compartimentos:</a:t>
            </a:r>
          </a:p>
          <a:p>
            <a:endParaRPr lang="pt-BR" sz="2400" b="1" dirty="0"/>
          </a:p>
          <a:p>
            <a:r>
              <a:rPr lang="pt-BR" sz="3800" b="1" dirty="0" smtClean="0"/>
              <a:t>Atmosfera</a:t>
            </a:r>
          </a:p>
          <a:p>
            <a:r>
              <a:rPr lang="pt-BR" sz="3800" b="1" dirty="0" err="1" smtClean="0"/>
              <a:t>Criosfera</a:t>
            </a:r>
            <a:endParaRPr lang="pt-BR" sz="3800" b="1" dirty="0" smtClean="0"/>
          </a:p>
          <a:p>
            <a:r>
              <a:rPr lang="pt-BR" sz="3800" b="1" dirty="0" smtClean="0"/>
              <a:t>Biosfera</a:t>
            </a:r>
          </a:p>
          <a:p>
            <a:r>
              <a:rPr lang="pt-BR" sz="3800" b="1" dirty="0" err="1" smtClean="0"/>
              <a:t>Geosfera</a:t>
            </a:r>
            <a:endParaRPr lang="pt-BR" sz="3800" b="1" dirty="0" smtClean="0"/>
          </a:p>
          <a:p>
            <a:r>
              <a:rPr lang="pt-BR" sz="3800" b="1" dirty="0" smtClean="0"/>
              <a:t>Hidrosfera</a:t>
            </a:r>
            <a:endParaRPr lang="en-US" sz="3800" b="1" dirty="0"/>
          </a:p>
        </p:txBody>
      </p:sp>
    </p:spTree>
    <p:extLst>
      <p:ext uri="{BB962C8B-B14F-4D97-AF65-F5344CB8AC3E}">
        <p14:creationId xmlns:p14="http://schemas.microsoft.com/office/powerpoint/2010/main" val="27502133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021442071"/>
              </p:ext>
            </p:extLst>
          </p:nvPr>
        </p:nvGraphicFramePr>
        <p:xfrm>
          <a:off x="717173" y="850351"/>
          <a:ext cx="7614027" cy="5044829"/>
        </p:xfrm>
        <a:graphic>
          <a:graphicData uri="http://schemas.openxmlformats.org/drawingml/2006/chart">
            <c:chart xmlns:c="http://schemas.openxmlformats.org/drawingml/2006/chart" xmlns:r="http://schemas.openxmlformats.org/officeDocument/2006/relationships" r:id="rId2"/>
          </a:graphicData>
        </a:graphic>
      </p:graphicFrame>
      <p:sp>
        <p:nvSpPr>
          <p:cNvPr id="925699" name="Text Box 3"/>
          <p:cNvSpPr txBox="1">
            <a:spLocks noChangeArrowheads="1"/>
          </p:cNvSpPr>
          <p:nvPr/>
        </p:nvSpPr>
        <p:spPr bwMode="auto">
          <a:xfrm>
            <a:off x="3794125" y="2901950"/>
            <a:ext cx="962025" cy="1006475"/>
          </a:xfrm>
          <a:prstGeom prst="rect">
            <a:avLst/>
          </a:prstGeom>
          <a:noFill/>
          <a:ln w="9525">
            <a:noFill/>
            <a:miter lim="800000"/>
            <a:headEnd/>
            <a:tailEnd/>
          </a:ln>
          <a:effectLst/>
        </p:spPr>
        <p:txBody>
          <a:bodyPr wrap="none">
            <a:spAutoFit/>
          </a:bodyPr>
          <a:lstStyle/>
          <a:p>
            <a:r>
              <a:rPr lang="en-US" sz="2000" b="1" dirty="0">
                <a:latin typeface="Tahoma" pitchFamily="34" charset="0"/>
              </a:rPr>
              <a:t>Water</a:t>
            </a:r>
          </a:p>
          <a:p>
            <a:r>
              <a:rPr lang="en-US" sz="2000" b="1" dirty="0">
                <a:latin typeface="Tahoma" pitchFamily="34" charset="0"/>
              </a:rPr>
              <a:t>Vapor</a:t>
            </a:r>
          </a:p>
          <a:p>
            <a:r>
              <a:rPr lang="en-US" sz="2000" b="1" dirty="0">
                <a:latin typeface="Tahoma" pitchFamily="34" charset="0"/>
              </a:rPr>
              <a:t>60%</a:t>
            </a:r>
          </a:p>
        </p:txBody>
      </p:sp>
      <p:sp>
        <p:nvSpPr>
          <p:cNvPr id="925700" name="Text Box 4"/>
          <p:cNvSpPr txBox="1">
            <a:spLocks noChangeArrowheads="1"/>
          </p:cNvSpPr>
          <p:nvPr/>
        </p:nvSpPr>
        <p:spPr bwMode="auto">
          <a:xfrm>
            <a:off x="1464602" y="2978150"/>
            <a:ext cx="1150938" cy="1006475"/>
          </a:xfrm>
          <a:prstGeom prst="rect">
            <a:avLst/>
          </a:prstGeom>
          <a:noFill/>
          <a:ln w="9525">
            <a:noFill/>
            <a:miter lim="800000"/>
            <a:headEnd/>
            <a:tailEnd/>
          </a:ln>
          <a:effectLst/>
        </p:spPr>
        <p:txBody>
          <a:bodyPr wrap="none">
            <a:spAutoFit/>
          </a:bodyPr>
          <a:lstStyle/>
          <a:p>
            <a:r>
              <a:rPr lang="en-US" sz="2000" b="1" dirty="0">
                <a:effectLst>
                  <a:outerShdw blurRad="38100" dist="38100" dir="2700000" algn="tl">
                    <a:srgbClr val="FFFFFF"/>
                  </a:outerShdw>
                </a:effectLst>
                <a:latin typeface="Tahoma" pitchFamily="34" charset="0"/>
              </a:rPr>
              <a:t>Carbon</a:t>
            </a:r>
          </a:p>
          <a:p>
            <a:r>
              <a:rPr lang="en-US" sz="2000" b="1" dirty="0">
                <a:effectLst>
                  <a:outerShdw blurRad="38100" dist="38100" dir="2700000" algn="tl">
                    <a:srgbClr val="FFFFFF"/>
                  </a:outerShdw>
                </a:effectLst>
                <a:latin typeface="Tahoma" pitchFamily="34" charset="0"/>
              </a:rPr>
              <a:t>Dioxide</a:t>
            </a:r>
          </a:p>
          <a:p>
            <a:r>
              <a:rPr lang="en-US" sz="2000" b="1" dirty="0">
                <a:effectLst>
                  <a:outerShdw blurRad="38100" dist="38100" dir="2700000" algn="tl">
                    <a:srgbClr val="FFFFFF"/>
                  </a:outerShdw>
                </a:effectLst>
                <a:latin typeface="Tahoma" pitchFamily="34" charset="0"/>
              </a:rPr>
              <a:t>26%</a:t>
            </a:r>
            <a:endParaRPr lang="en-US" sz="2000" b="1" dirty="0">
              <a:latin typeface="Tahoma" pitchFamily="34" charset="0"/>
            </a:endParaRPr>
          </a:p>
        </p:txBody>
      </p:sp>
      <p:sp>
        <p:nvSpPr>
          <p:cNvPr id="925701" name="Text Box 5"/>
          <p:cNvSpPr txBox="1">
            <a:spLocks noChangeArrowheads="1"/>
          </p:cNvSpPr>
          <p:nvPr/>
        </p:nvSpPr>
        <p:spPr bwMode="auto">
          <a:xfrm>
            <a:off x="2044349" y="1831120"/>
            <a:ext cx="604838" cy="671512"/>
          </a:xfrm>
          <a:prstGeom prst="rect">
            <a:avLst/>
          </a:prstGeom>
          <a:noFill/>
          <a:ln w="9525">
            <a:noFill/>
            <a:miter lim="800000"/>
            <a:headEnd/>
            <a:tailEnd/>
          </a:ln>
          <a:effectLst/>
        </p:spPr>
        <p:txBody>
          <a:bodyPr wrap="none">
            <a:spAutoFit/>
          </a:bodyPr>
          <a:lstStyle/>
          <a:p>
            <a:r>
              <a:rPr lang="en-US" sz="2000" b="1" dirty="0">
                <a:effectLst>
                  <a:outerShdw blurRad="38100" dist="38100" dir="2700000" algn="tl">
                    <a:srgbClr val="FFFFFF"/>
                  </a:outerShdw>
                </a:effectLst>
                <a:latin typeface="Tahoma" pitchFamily="34" charset="0"/>
              </a:rPr>
              <a:t>O</a:t>
            </a:r>
            <a:r>
              <a:rPr lang="en-US" sz="2000" b="1" baseline="-25000" dirty="0">
                <a:effectLst>
                  <a:outerShdw blurRad="38100" dist="38100" dir="2700000" algn="tl">
                    <a:srgbClr val="FFFFFF"/>
                  </a:outerShdw>
                </a:effectLst>
                <a:latin typeface="Tahoma" pitchFamily="34" charset="0"/>
              </a:rPr>
              <a:t>3</a:t>
            </a:r>
            <a:endParaRPr lang="en-US" sz="2000" b="1" dirty="0">
              <a:effectLst>
                <a:outerShdw blurRad="38100" dist="38100" dir="2700000" algn="tl">
                  <a:srgbClr val="FFFFFF"/>
                </a:outerShdw>
              </a:effectLst>
              <a:latin typeface="Tahoma" pitchFamily="34" charset="0"/>
            </a:endParaRPr>
          </a:p>
          <a:p>
            <a:r>
              <a:rPr lang="en-US" sz="1800" b="1" dirty="0">
                <a:effectLst>
                  <a:outerShdw blurRad="38100" dist="38100" dir="2700000" algn="tl">
                    <a:srgbClr val="FFFFFF"/>
                  </a:outerShdw>
                </a:effectLst>
                <a:latin typeface="Tahoma" pitchFamily="34" charset="0"/>
              </a:rPr>
              <a:t>8%</a:t>
            </a:r>
            <a:endParaRPr lang="en-US" dirty="0">
              <a:latin typeface="Times New Roman" pitchFamily="18" charset="0"/>
            </a:endParaRPr>
          </a:p>
        </p:txBody>
      </p:sp>
      <p:sp>
        <p:nvSpPr>
          <p:cNvPr id="925702" name="Text Box 6"/>
          <p:cNvSpPr txBox="1">
            <a:spLocks noChangeArrowheads="1"/>
          </p:cNvSpPr>
          <p:nvPr/>
        </p:nvSpPr>
        <p:spPr bwMode="auto">
          <a:xfrm>
            <a:off x="2763043" y="1341376"/>
            <a:ext cx="569913" cy="825500"/>
          </a:xfrm>
          <a:prstGeom prst="rect">
            <a:avLst/>
          </a:prstGeom>
          <a:noFill/>
          <a:ln w="9525">
            <a:noFill/>
            <a:miter lim="800000"/>
            <a:headEnd/>
            <a:tailEnd/>
          </a:ln>
          <a:effectLst/>
        </p:spPr>
        <p:txBody>
          <a:bodyPr wrap="none">
            <a:spAutoFit/>
          </a:bodyPr>
          <a:lstStyle/>
          <a:p>
            <a:r>
              <a:rPr lang="en-US" sz="1600" b="1" dirty="0">
                <a:latin typeface="Tahoma" pitchFamily="34" charset="0"/>
              </a:rPr>
              <a:t>CH</a:t>
            </a:r>
            <a:r>
              <a:rPr lang="en-US" sz="1600" b="1" baseline="-25000" dirty="0">
                <a:latin typeface="Tahoma" pitchFamily="34" charset="0"/>
              </a:rPr>
              <a:t>4</a:t>
            </a:r>
            <a:endParaRPr lang="en-US" sz="1600" b="1" dirty="0">
              <a:latin typeface="Tahoma" pitchFamily="34" charset="0"/>
            </a:endParaRPr>
          </a:p>
          <a:p>
            <a:r>
              <a:rPr lang="en-US" sz="1600" b="1" dirty="0">
                <a:latin typeface="Tahoma" pitchFamily="34" charset="0"/>
              </a:rPr>
              <a:t>N</a:t>
            </a:r>
            <a:r>
              <a:rPr lang="en-US" sz="1600" b="1" baseline="-25000" dirty="0">
                <a:latin typeface="Tahoma" pitchFamily="34" charset="0"/>
              </a:rPr>
              <a:t>2</a:t>
            </a:r>
            <a:r>
              <a:rPr lang="en-US" sz="1600" b="1" dirty="0">
                <a:latin typeface="Tahoma" pitchFamily="34" charset="0"/>
              </a:rPr>
              <a:t>0</a:t>
            </a:r>
          </a:p>
          <a:p>
            <a:r>
              <a:rPr lang="en-US" sz="1600" b="1" dirty="0">
                <a:latin typeface="Tahoma" pitchFamily="34" charset="0"/>
              </a:rPr>
              <a:t> </a:t>
            </a:r>
            <a:r>
              <a:rPr lang="en-US" sz="1400" b="1" dirty="0">
                <a:latin typeface="Tahoma" pitchFamily="34" charset="0"/>
              </a:rPr>
              <a:t>6%</a:t>
            </a:r>
            <a:endParaRPr lang="en-US" dirty="0">
              <a:latin typeface="Times New Roman" pitchFamily="18" charset="0"/>
            </a:endParaRPr>
          </a:p>
        </p:txBody>
      </p:sp>
      <p:sp>
        <p:nvSpPr>
          <p:cNvPr id="925703" name="Text Box 7"/>
          <p:cNvSpPr txBox="1">
            <a:spLocks noChangeArrowheads="1"/>
          </p:cNvSpPr>
          <p:nvPr/>
        </p:nvSpPr>
        <p:spPr bwMode="auto">
          <a:xfrm>
            <a:off x="228600" y="276331"/>
            <a:ext cx="8801064" cy="707886"/>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sz="4000" b="1" dirty="0"/>
              <a:t>The Natural Greenhouse Effect: clear sky</a:t>
            </a:r>
            <a:endParaRPr lang="en-US" sz="2800" dirty="0"/>
          </a:p>
        </p:txBody>
      </p:sp>
      <p:sp>
        <p:nvSpPr>
          <p:cNvPr id="925704" name="Text Box 8"/>
          <p:cNvSpPr txBox="1">
            <a:spLocks noChangeArrowheads="1"/>
          </p:cNvSpPr>
          <p:nvPr/>
        </p:nvSpPr>
        <p:spPr bwMode="auto">
          <a:xfrm>
            <a:off x="948890" y="6036855"/>
            <a:ext cx="5690469" cy="523220"/>
          </a:xfrm>
          <a:prstGeom prst="rect">
            <a:avLst/>
          </a:prstGeom>
          <a:noFill/>
          <a:ln w="9525">
            <a:noFill/>
            <a:miter lim="800000"/>
            <a:headEnd/>
            <a:tailEnd/>
          </a:ln>
          <a:effectLst/>
        </p:spPr>
        <p:txBody>
          <a:bodyPr wrap="none">
            <a:spAutoFit/>
          </a:bodyPr>
          <a:lstStyle/>
          <a:p>
            <a:r>
              <a:rPr lang="en-US" sz="2800" b="1" dirty="0"/>
              <a:t>Clouds also have a greenhouse </a:t>
            </a:r>
            <a:r>
              <a:rPr lang="en-US" sz="2800" b="1" dirty="0" smtClean="0"/>
              <a:t>effect</a:t>
            </a:r>
            <a:endParaRPr lang="en-US" sz="2800" b="1" dirty="0"/>
          </a:p>
        </p:txBody>
      </p:sp>
      <p:sp>
        <p:nvSpPr>
          <p:cNvPr id="2" name="Rectangle 1"/>
          <p:cNvSpPr/>
          <p:nvPr/>
        </p:nvSpPr>
        <p:spPr>
          <a:xfrm>
            <a:off x="6497122" y="6298465"/>
            <a:ext cx="2646878" cy="369332"/>
          </a:xfrm>
          <a:prstGeom prst="rect">
            <a:avLst/>
          </a:prstGeom>
        </p:spPr>
        <p:txBody>
          <a:bodyPr wrap="none">
            <a:spAutoFit/>
          </a:bodyPr>
          <a:lstStyle/>
          <a:p>
            <a:r>
              <a:rPr lang="en-US" i="1" dirty="0"/>
              <a:t> </a:t>
            </a:r>
            <a:r>
              <a:rPr lang="en-US" i="1" dirty="0" err="1"/>
              <a:t>Kiehl</a:t>
            </a:r>
            <a:r>
              <a:rPr lang="en-US" i="1" dirty="0"/>
              <a:t> and </a:t>
            </a:r>
            <a:r>
              <a:rPr lang="en-US" i="1" dirty="0" err="1"/>
              <a:t>Trenberth</a:t>
            </a:r>
            <a:r>
              <a:rPr lang="en-US" i="1" dirty="0"/>
              <a:t> 1997</a:t>
            </a:r>
          </a:p>
        </p:txBody>
      </p:sp>
    </p:spTree>
    <p:extLst>
      <p:ext uri="{BB962C8B-B14F-4D97-AF65-F5344CB8AC3E}">
        <p14:creationId xmlns:p14="http://schemas.microsoft.com/office/powerpoint/2010/main" val="1472875744"/>
      </p:ext>
    </p:extLst>
  </p:cSld>
  <p:clrMapOvr>
    <a:masterClrMapping/>
  </p:clrMapOvr>
  <p:transition>
    <p:push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439045"/>
            <a:ext cx="7991475" cy="5960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 y="6399103"/>
            <a:ext cx="2767745" cy="369332"/>
          </a:xfrm>
          <a:prstGeom prst="rect">
            <a:avLst/>
          </a:prstGeom>
        </p:spPr>
        <p:txBody>
          <a:bodyPr wrap="none">
            <a:spAutoFit/>
          </a:bodyPr>
          <a:lstStyle/>
          <a:p>
            <a:r>
              <a:rPr lang="en-US" i="1" dirty="0"/>
              <a:t>Figure source: NOAA NCDC </a:t>
            </a:r>
          </a:p>
        </p:txBody>
      </p:sp>
    </p:spTree>
    <p:extLst>
      <p:ext uri="{BB962C8B-B14F-4D97-AF65-F5344CB8AC3E}">
        <p14:creationId xmlns:p14="http://schemas.microsoft.com/office/powerpoint/2010/main" val="3356166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1" y="914400"/>
            <a:ext cx="8867775"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8112" y="5404948"/>
            <a:ext cx="8867775" cy="1200329"/>
          </a:xfrm>
          <a:prstGeom prst="rect">
            <a:avLst/>
          </a:prstGeom>
        </p:spPr>
        <p:txBody>
          <a:bodyPr wrap="square">
            <a:spAutoFit/>
          </a:bodyPr>
          <a:lstStyle/>
          <a:p>
            <a:r>
              <a:rPr lang="en-US" dirty="0"/>
              <a:t>The global annual mean energy budget of Earth for the approximate period 2000–2010. All fluxes are in </a:t>
            </a:r>
            <a:r>
              <a:rPr lang="en-US" dirty="0" err="1"/>
              <a:t>Wm</a:t>
            </a:r>
            <a:r>
              <a:rPr lang="en-US" dirty="0"/>
              <a:t>–2. Solar fluxes are in yellow and infrared fluxes in pink. The four flux quantities in purple-shaded boxes represent the principal components of the atmospheric energy balance</a:t>
            </a:r>
            <a:r>
              <a:rPr lang="en-US" dirty="0" smtClean="0"/>
              <a:t>. (Stephens, Nature 2012)</a:t>
            </a:r>
            <a:endParaRPr lang="en-US" dirty="0"/>
          </a:p>
        </p:txBody>
      </p:sp>
      <p:sp>
        <p:nvSpPr>
          <p:cNvPr id="5" name="Rectangle 4"/>
          <p:cNvSpPr/>
          <p:nvPr/>
        </p:nvSpPr>
        <p:spPr>
          <a:xfrm>
            <a:off x="73944" y="200254"/>
            <a:ext cx="8899859" cy="369332"/>
          </a:xfrm>
          <a:prstGeom prst="rect">
            <a:avLst/>
          </a:prstGeom>
        </p:spPr>
        <p:txBody>
          <a:bodyPr wrap="square">
            <a:spAutoFit/>
          </a:bodyPr>
          <a:lstStyle/>
          <a:p>
            <a:pPr algn="ctr"/>
            <a:r>
              <a:rPr lang="en-US" b="1" dirty="0" smtClean="0"/>
              <a:t> </a:t>
            </a:r>
            <a:r>
              <a:rPr lang="en-US" b="1" dirty="0"/>
              <a:t>An update on Earth’s energy balance in light of the latest global observations</a:t>
            </a:r>
          </a:p>
        </p:txBody>
      </p:sp>
    </p:spTree>
    <p:extLst>
      <p:ext uri="{BB962C8B-B14F-4D97-AF65-F5344CB8AC3E}">
        <p14:creationId xmlns:p14="http://schemas.microsoft.com/office/powerpoint/2010/main" val="42643590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98" t="3741"/>
          <a:stretch/>
        </p:blipFill>
        <p:spPr bwMode="auto">
          <a:xfrm>
            <a:off x="419680" y="1295400"/>
            <a:ext cx="842391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00200" y="294167"/>
            <a:ext cx="6062878" cy="830997"/>
          </a:xfrm>
          <a:prstGeom prst="rect">
            <a:avLst/>
          </a:prstGeom>
          <a:noFill/>
        </p:spPr>
        <p:txBody>
          <a:bodyPr wrap="none" rtlCol="0">
            <a:spAutoFit/>
          </a:bodyPr>
          <a:lstStyle/>
          <a:p>
            <a:r>
              <a:rPr lang="en-US" sz="4800" b="1" dirty="0" smtClean="0"/>
              <a:t>Solar radiation balance</a:t>
            </a:r>
            <a:endParaRPr lang="en-US" sz="4800" b="1" dirty="0"/>
          </a:p>
        </p:txBody>
      </p:sp>
    </p:spTree>
    <p:extLst>
      <p:ext uri="{BB962C8B-B14F-4D97-AF65-F5344CB8AC3E}">
        <p14:creationId xmlns:p14="http://schemas.microsoft.com/office/powerpoint/2010/main" val="1503999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50"/>
            <a:ext cx="9144000" cy="689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9200" y="-55589"/>
            <a:ext cx="7425494"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Interações e feedbacks entre solo, superfície e atmosfera</a:t>
            </a:r>
            <a:endParaRPr lang="en-US" sz="2400" b="1" dirty="0">
              <a:effectLst>
                <a:outerShdw blurRad="38100" dist="38100" dir="2700000" algn="tl">
                  <a:srgbClr val="000000">
                    <a:alpha val="43137"/>
                  </a:srgbClr>
                </a:outerShdw>
              </a:effectLst>
            </a:endParaRPr>
          </a:p>
        </p:txBody>
      </p:sp>
      <p:sp>
        <p:nvSpPr>
          <p:cNvPr id="2" name="TextBox 1"/>
          <p:cNvSpPr txBox="1"/>
          <p:nvPr/>
        </p:nvSpPr>
        <p:spPr>
          <a:xfrm>
            <a:off x="7391400" y="6478774"/>
            <a:ext cx="1542410" cy="369332"/>
          </a:xfrm>
          <a:prstGeom prst="rect">
            <a:avLst/>
          </a:prstGeom>
          <a:noFill/>
        </p:spPr>
        <p:txBody>
          <a:bodyPr wrap="none" rtlCol="0">
            <a:spAutoFit/>
          </a:bodyPr>
          <a:lstStyle/>
          <a:p>
            <a:r>
              <a:rPr lang="pt-BR" dirty="0" smtClean="0"/>
              <a:t>(GEWEX 2013)</a:t>
            </a:r>
            <a:endParaRPr lang="en-US" dirty="0"/>
          </a:p>
        </p:txBody>
      </p:sp>
    </p:spTree>
    <p:extLst>
      <p:ext uri="{BB962C8B-B14F-4D97-AF65-F5344CB8AC3E}">
        <p14:creationId xmlns:p14="http://schemas.microsoft.com/office/powerpoint/2010/main" val="2092845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3" descr="composite-total-solar-irradiance.gif"/>
          <p:cNvPicPr>
            <a:picLocks noChangeAspect="1"/>
          </p:cNvPicPr>
          <p:nvPr/>
        </p:nvPicPr>
        <p:blipFill>
          <a:blip r:embed="rId2">
            <a:extLst>
              <a:ext uri="{28A0092B-C50C-407E-A947-70E740481C1C}">
                <a14:useLocalDpi xmlns:a14="http://schemas.microsoft.com/office/drawing/2010/main" val="0"/>
              </a:ext>
            </a:extLst>
          </a:blip>
          <a:srcRect r="11017"/>
          <a:stretch>
            <a:fillRect/>
          </a:stretch>
        </p:blipFill>
        <p:spPr bwMode="auto">
          <a:xfrm>
            <a:off x="152400" y="1066800"/>
            <a:ext cx="87630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2" descr="sun_active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489450"/>
            <a:ext cx="7191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3" descr="sun_inactive2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4471988"/>
            <a:ext cx="70326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6"/>
          <p:cNvSpPr txBox="1">
            <a:spLocks noChangeArrowheads="1"/>
          </p:cNvSpPr>
          <p:nvPr/>
        </p:nvSpPr>
        <p:spPr bwMode="auto">
          <a:xfrm>
            <a:off x="838200" y="5791200"/>
            <a:ext cx="7620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b="1" dirty="0">
                <a:latin typeface="+mj-lt"/>
              </a:rPr>
              <a:t>The drop of 1.2 W m</a:t>
            </a:r>
            <a:r>
              <a:rPr lang="en-US" altLang="en-US" b="1" baseline="30000" dirty="0">
                <a:latin typeface="+mj-lt"/>
              </a:rPr>
              <a:t>-2</a:t>
            </a:r>
            <a:r>
              <a:rPr lang="en-US" altLang="en-US" b="1" dirty="0">
                <a:latin typeface="+mj-lt"/>
              </a:rPr>
              <a:t> since 2001 is equivalent to </a:t>
            </a:r>
          </a:p>
          <a:p>
            <a:r>
              <a:rPr lang="en-US" altLang="en-US" b="1" dirty="0">
                <a:latin typeface="+mj-lt"/>
              </a:rPr>
              <a:t>         -0.2 Wm</a:t>
            </a:r>
            <a:r>
              <a:rPr lang="en-US" altLang="en-US" b="1" baseline="30000" dirty="0">
                <a:latin typeface="+mj-lt"/>
              </a:rPr>
              <a:t>-2</a:t>
            </a:r>
            <a:r>
              <a:rPr lang="en-US" altLang="en-US" b="1" dirty="0">
                <a:latin typeface="+mj-lt"/>
              </a:rPr>
              <a:t> in </a:t>
            </a:r>
            <a:r>
              <a:rPr lang="en-US" altLang="en-US" b="1" dirty="0" err="1">
                <a:latin typeface="+mj-lt"/>
              </a:rPr>
              <a:t>radiative</a:t>
            </a:r>
            <a:r>
              <a:rPr lang="en-US" altLang="en-US" b="1" dirty="0">
                <a:latin typeface="+mj-lt"/>
              </a:rPr>
              <a:t> forcing</a:t>
            </a:r>
          </a:p>
        </p:txBody>
      </p:sp>
      <p:sp>
        <p:nvSpPr>
          <p:cNvPr id="2" name="Title 1"/>
          <p:cNvSpPr>
            <a:spLocks noGrp="1"/>
          </p:cNvSpPr>
          <p:nvPr>
            <p:ph type="title"/>
          </p:nvPr>
        </p:nvSpPr>
        <p:spPr>
          <a:xfrm>
            <a:off x="457200" y="274638"/>
            <a:ext cx="8229600" cy="639762"/>
          </a:xfrm>
        </p:spPr>
        <p:txBody>
          <a:bodyPr/>
          <a:lstStyle/>
          <a:p>
            <a:r>
              <a:rPr lang="en-US" b="1" dirty="0" err="1" smtClean="0">
                <a:effectLst>
                  <a:outerShdw blurRad="38100" dist="38100" dir="2700000" algn="tl">
                    <a:srgbClr val="000000">
                      <a:alpha val="43137"/>
                    </a:srgbClr>
                  </a:outerShdw>
                </a:effectLst>
              </a:rPr>
              <a:t>Irradiância</a:t>
            </a:r>
            <a:r>
              <a:rPr lang="en-US" b="1" dirty="0" smtClean="0">
                <a:effectLst>
                  <a:outerShdw blurRad="38100" dist="38100" dir="2700000" algn="tl">
                    <a:srgbClr val="000000">
                      <a:alpha val="43137"/>
                    </a:srgbClr>
                  </a:outerShdw>
                </a:effectLst>
              </a:rPr>
              <a:t> solar 1975-2012</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1783354"/>
      </p:ext>
    </p:extLst>
  </p:cSld>
  <p:clrMapOvr>
    <a:masterClrMapping/>
  </p:clrMapOvr>
  <p:transition>
    <p:cover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228600" y="4878982"/>
            <a:ext cx="8839200" cy="1261884"/>
          </a:xfrm>
          <a:prstGeom prst="rect">
            <a:avLst/>
          </a:prstGeom>
          <a:noFill/>
          <a:ln w="9525">
            <a:noFill/>
            <a:miter lim="800000"/>
            <a:headEnd/>
            <a:tailEnd/>
          </a:ln>
          <a:effectLst/>
        </p:spPr>
        <p:txBody>
          <a:bodyPr anchor="ctr">
            <a:spAutoFit/>
          </a:bodyPr>
          <a:lstStyle/>
          <a:p>
            <a:r>
              <a:rPr lang="en-US" dirty="0" smtClean="0">
                <a:ea typeface="Calibri" pitchFamily="34" charset="0"/>
              </a:rPr>
              <a:t>Global </a:t>
            </a:r>
            <a:r>
              <a:rPr lang="en-US" dirty="0">
                <a:ea typeface="Calibri" pitchFamily="34" charset="0"/>
              </a:rPr>
              <a:t>surface temperature anomalies relative to 1951-1980 average </a:t>
            </a:r>
            <a:r>
              <a:rPr lang="en-US" dirty="0" smtClean="0">
                <a:ea typeface="Calibri" pitchFamily="34" charset="0"/>
              </a:rPr>
              <a:t>for (</a:t>
            </a:r>
            <a:r>
              <a:rPr lang="en-US" dirty="0">
                <a:ea typeface="Calibri" pitchFamily="34" charset="0"/>
              </a:rPr>
              <a:t>a) annual and 5-year running means through 2010, and (b) 60-month and </a:t>
            </a:r>
            <a:r>
              <a:rPr lang="en-US" dirty="0" smtClean="0">
                <a:ea typeface="Calibri" pitchFamily="34" charset="0"/>
              </a:rPr>
              <a:t>132- month </a:t>
            </a:r>
            <a:r>
              <a:rPr lang="en-US" dirty="0">
                <a:ea typeface="Calibri" pitchFamily="34" charset="0"/>
              </a:rPr>
              <a:t>running means through July 2012</a:t>
            </a:r>
            <a:r>
              <a:rPr lang="en-US" dirty="0" smtClean="0">
                <a:ea typeface="Calibri" pitchFamily="34" charset="0"/>
              </a:rPr>
              <a:t>.</a:t>
            </a:r>
            <a:endParaRPr lang="en-US" dirty="0">
              <a:ea typeface="Calibri" pitchFamily="34" charset="0"/>
            </a:endParaRPr>
          </a:p>
          <a:p>
            <a:endParaRPr lang="en-US" sz="800" dirty="0">
              <a:ea typeface="Calibri" pitchFamily="34" charset="0"/>
            </a:endParaRPr>
          </a:p>
          <a:p>
            <a:r>
              <a:rPr lang="en-US" sz="1400" i="1" dirty="0"/>
              <a:t>(Hansen, J., </a:t>
            </a:r>
            <a:r>
              <a:rPr lang="en-US" sz="1400" i="1" dirty="0" err="1"/>
              <a:t>Ruedy</a:t>
            </a:r>
            <a:r>
              <a:rPr lang="en-US" sz="1400" i="1" dirty="0"/>
              <a:t>, R., Sato, M., and Lo, K., 2010: Global surface temperature change, Rev. </a:t>
            </a:r>
            <a:r>
              <a:rPr lang="en-US" sz="1400" i="1" dirty="0" err="1"/>
              <a:t>Geophys</a:t>
            </a:r>
            <a:r>
              <a:rPr lang="en-US" sz="1400" i="1" dirty="0"/>
              <a:t>. </a:t>
            </a:r>
            <a:r>
              <a:rPr lang="en-US" sz="1400" b="1" i="1" dirty="0"/>
              <a:t>48</a:t>
            </a:r>
            <a:r>
              <a:rPr lang="en-US" sz="1400" i="1" dirty="0"/>
              <a:t>,  RG4004.)</a:t>
            </a:r>
          </a:p>
        </p:txBody>
      </p:sp>
      <p:sp>
        <p:nvSpPr>
          <p:cNvPr id="6146" name="TextBox 3"/>
          <p:cNvSpPr txBox="1">
            <a:spLocks noChangeArrowheads="1"/>
          </p:cNvSpPr>
          <p:nvPr/>
        </p:nvSpPr>
        <p:spPr bwMode="auto">
          <a:xfrm>
            <a:off x="291059" y="184399"/>
            <a:ext cx="8839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r>
              <a:rPr lang="pt-BR" sz="3200" b="1" smtClean="0">
                <a:effectLst>
                  <a:outerShdw blurRad="38100" dist="38100" dir="2700000" algn="tl">
                    <a:srgbClr val="000000">
                      <a:alpha val="43137"/>
                    </a:srgbClr>
                  </a:outerShdw>
                </a:effectLst>
              </a:rPr>
              <a:t>As temperaturas globais variam, mas nosso planeta está se tornando mais quente</a:t>
            </a:r>
            <a:endParaRPr lang="pt-BR" sz="3200" b="1">
              <a:effectLst>
                <a:outerShdw blurRad="38100" dist="38100" dir="2700000" algn="tl">
                  <a:srgbClr val="000000">
                    <a:alpha val="43137"/>
                  </a:srgbClr>
                </a:outerShdw>
              </a:effectLst>
            </a:endParaRPr>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65" y="1371600"/>
            <a:ext cx="8832850" cy="332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2427" y="6270212"/>
            <a:ext cx="8895897" cy="400110"/>
          </a:xfrm>
          <a:prstGeom prst="rect">
            <a:avLst/>
          </a:prstGeom>
          <a:noFill/>
        </p:spPr>
        <p:txBody>
          <a:bodyPr wrap="none" rtlCol="0">
            <a:spAutoFit/>
          </a:bodyPr>
          <a:lstStyle/>
          <a:p>
            <a:r>
              <a:rPr lang="en-US" sz="2000" b="1" dirty="0" smtClean="0">
                <a:effectLst>
                  <a:outerShdw blurRad="38100" dist="38100" dir="2700000" algn="tl">
                    <a:srgbClr val="000000">
                      <a:alpha val="43137"/>
                    </a:srgbClr>
                  </a:outerShdw>
                </a:effectLst>
              </a:rPr>
              <a:t>Gases de </a:t>
            </a:r>
            <a:r>
              <a:rPr lang="en-US" sz="2000" b="1" dirty="0" err="1" smtClean="0">
                <a:effectLst>
                  <a:outerShdw blurRad="38100" dist="38100" dir="2700000" algn="tl">
                    <a:srgbClr val="000000">
                      <a:alpha val="43137"/>
                    </a:srgbClr>
                  </a:outerShdw>
                </a:effectLst>
              </a:rPr>
              <a:t>efeito</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estufa</a:t>
            </a:r>
            <a:r>
              <a:rPr lang="en-US" sz="2000" b="1" dirty="0" smtClean="0">
                <a:effectLst>
                  <a:outerShdw blurRad="38100" dist="38100" dir="2700000" algn="tl">
                    <a:srgbClr val="000000">
                      <a:alpha val="43137"/>
                    </a:srgbClr>
                  </a:outerShdw>
                </a:effectLst>
              </a:rPr>
              <a:t> e </a:t>
            </a:r>
            <a:r>
              <a:rPr lang="en-US" sz="2000" b="1" dirty="0" err="1" smtClean="0">
                <a:effectLst>
                  <a:outerShdw blurRad="38100" dist="38100" dir="2700000" algn="tl">
                    <a:srgbClr val="000000">
                      <a:alpha val="43137"/>
                    </a:srgbClr>
                  </a:outerShdw>
                </a:effectLst>
              </a:rPr>
              <a:t>aerossóis</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dominam</a:t>
            </a:r>
            <a:r>
              <a:rPr lang="en-US" sz="2000" b="1" dirty="0" smtClean="0">
                <a:effectLst>
                  <a:outerShdw blurRad="38100" dist="38100" dir="2700000" algn="tl">
                    <a:srgbClr val="000000">
                      <a:alpha val="43137"/>
                    </a:srgbClr>
                  </a:outerShdw>
                </a:effectLst>
              </a:rPr>
              <a:t> a </a:t>
            </a:r>
            <a:r>
              <a:rPr lang="en-US" sz="2000" b="1" dirty="0" err="1" smtClean="0">
                <a:effectLst>
                  <a:outerShdw blurRad="38100" dist="38100" dir="2700000" algn="tl">
                    <a:srgbClr val="000000">
                      <a:alpha val="43137"/>
                    </a:srgbClr>
                  </a:outerShdw>
                </a:effectLst>
              </a:rPr>
              <a:t>variabilidade</a:t>
            </a:r>
            <a:r>
              <a:rPr lang="en-US" sz="2000" b="1" dirty="0" smtClean="0">
                <a:effectLst>
                  <a:outerShdw blurRad="38100" dist="38100" dir="2700000" algn="tl">
                    <a:srgbClr val="000000">
                      <a:alpha val="43137"/>
                    </a:srgbClr>
                  </a:outerShdw>
                </a:effectLst>
              </a:rPr>
              <a:t> da </a:t>
            </a:r>
            <a:r>
              <a:rPr lang="en-US" sz="2000" b="1" dirty="0" err="1" smtClean="0">
                <a:effectLst>
                  <a:outerShdw blurRad="38100" dist="38100" dir="2700000" algn="tl">
                    <a:srgbClr val="000000">
                      <a:alpha val="43137"/>
                    </a:srgbClr>
                  </a:outerShdw>
                </a:effectLst>
              </a:rPr>
              <a:t>temperatura</a:t>
            </a:r>
            <a:r>
              <a:rPr lang="en-US" sz="2000" b="1" dirty="0" smtClean="0">
                <a:effectLst>
                  <a:outerShdw blurRad="38100" dist="38100" dir="2700000" algn="tl">
                    <a:srgbClr val="000000">
                      <a:alpha val="43137"/>
                    </a:srgbClr>
                  </a:outerShdw>
                </a:effectLst>
              </a:rPr>
              <a:t> global</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36181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16611"/>
            <a:ext cx="6105525" cy="5235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18834" y="93172"/>
            <a:ext cx="4572000" cy="1323439"/>
          </a:xfrm>
          <a:prstGeom prst="rect">
            <a:avLst/>
          </a:prstGeom>
        </p:spPr>
        <p:txBody>
          <a:bodyPr wrap="square">
            <a:spAutoFit/>
          </a:bodyPr>
          <a:lstStyle/>
          <a:p>
            <a:r>
              <a:rPr lang="en-US" sz="1600" dirty="0" smtClean="0"/>
              <a:t>GISS</a:t>
            </a:r>
            <a:r>
              <a:rPr lang="en-US" sz="1600" dirty="0"/>
              <a:t>: </a:t>
            </a:r>
            <a:r>
              <a:rPr lang="en-US" sz="1600" dirty="0" smtClean="0"/>
              <a:t>NASA Goddard </a:t>
            </a:r>
            <a:r>
              <a:rPr lang="en-US" sz="1600" dirty="0"/>
              <a:t>Institute for Space Studies GISS; NCDC: NOAA </a:t>
            </a:r>
            <a:r>
              <a:rPr lang="en-US" sz="1600" dirty="0" smtClean="0"/>
              <a:t>National Climate </a:t>
            </a:r>
            <a:r>
              <a:rPr lang="en-US" sz="1600" dirty="0"/>
              <a:t>Data Center</a:t>
            </a:r>
            <a:r>
              <a:rPr lang="en-US" sz="1600" dirty="0" smtClean="0"/>
              <a:t>;</a:t>
            </a:r>
          </a:p>
          <a:p>
            <a:r>
              <a:rPr lang="en-US" sz="1600" dirty="0" smtClean="0"/>
              <a:t>CRU</a:t>
            </a:r>
            <a:r>
              <a:rPr lang="en-US" sz="1600" dirty="0"/>
              <a:t>: Hadley Center/ Climate Research Unit UK</a:t>
            </a:r>
            <a:r>
              <a:rPr lang="en-US" sz="1600" dirty="0" smtClean="0"/>
              <a:t>;</a:t>
            </a:r>
          </a:p>
          <a:p>
            <a:r>
              <a:rPr lang="en-US" sz="1600" dirty="0" smtClean="0"/>
              <a:t>RSS</a:t>
            </a:r>
            <a:r>
              <a:rPr lang="en-US" sz="1600" dirty="0"/>
              <a:t>: data from Remote Sensing Systems</a:t>
            </a:r>
            <a:r>
              <a:rPr lang="en-US" sz="1600" dirty="0" smtClean="0"/>
              <a:t>;</a:t>
            </a:r>
          </a:p>
          <a:p>
            <a:r>
              <a:rPr lang="en-US" sz="1600" dirty="0" smtClean="0"/>
              <a:t>UAH</a:t>
            </a:r>
            <a:r>
              <a:rPr lang="en-US" sz="1600" dirty="0"/>
              <a:t>: University of </a:t>
            </a:r>
            <a:r>
              <a:rPr lang="en-US" sz="1600" dirty="0" smtClean="0"/>
              <a:t>Alabama at Huntsville.</a:t>
            </a:r>
            <a:endParaRPr lang="en-US" sz="1600" dirty="0"/>
          </a:p>
        </p:txBody>
      </p:sp>
      <p:sp>
        <p:nvSpPr>
          <p:cNvPr id="3" name="Rectangle 2"/>
          <p:cNvSpPr/>
          <p:nvPr/>
        </p:nvSpPr>
        <p:spPr>
          <a:xfrm>
            <a:off x="182880" y="210234"/>
            <a:ext cx="4061496" cy="1077218"/>
          </a:xfrm>
          <a:prstGeom prst="rect">
            <a:avLst/>
          </a:prstGeom>
        </p:spPr>
        <p:txBody>
          <a:bodyPr wrap="none">
            <a:spAutoFit/>
          </a:bodyPr>
          <a:lstStyle/>
          <a:p>
            <a:r>
              <a:rPr lang="en-US" sz="3200" b="1" dirty="0">
                <a:effectLst>
                  <a:outerShdw blurRad="38100" dist="38100" dir="2700000" algn="tl">
                    <a:srgbClr val="000000">
                      <a:alpha val="43137"/>
                    </a:srgbClr>
                  </a:outerShdw>
                </a:effectLst>
              </a:rPr>
              <a:t>Temperature data </a:t>
            </a:r>
            <a:r>
              <a:rPr lang="en-US" sz="3200" b="1" dirty="0" smtClean="0">
                <a:effectLst>
                  <a:outerShdw blurRad="38100" dist="38100" dir="2700000" algn="tl">
                    <a:srgbClr val="000000">
                      <a:alpha val="43137"/>
                    </a:srgbClr>
                  </a:outerShdw>
                </a:effectLst>
              </a:rPr>
              <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from </a:t>
            </a:r>
            <a:r>
              <a:rPr lang="en-US" sz="3200" b="1" dirty="0">
                <a:effectLst>
                  <a:outerShdw blurRad="38100" dist="38100" dir="2700000" algn="tl">
                    <a:srgbClr val="000000">
                      <a:alpha val="43137"/>
                    </a:srgbClr>
                  </a:outerShdw>
                </a:effectLst>
              </a:rPr>
              <a:t>different sources </a:t>
            </a:r>
          </a:p>
        </p:txBody>
      </p:sp>
      <p:sp>
        <p:nvSpPr>
          <p:cNvPr id="4" name="Rectangle 3"/>
          <p:cNvSpPr/>
          <p:nvPr/>
        </p:nvSpPr>
        <p:spPr>
          <a:xfrm>
            <a:off x="6400800" y="5728890"/>
            <a:ext cx="2514600" cy="646331"/>
          </a:xfrm>
          <a:prstGeom prst="rect">
            <a:avLst/>
          </a:prstGeom>
        </p:spPr>
        <p:txBody>
          <a:bodyPr wrap="square">
            <a:spAutoFit/>
          </a:bodyPr>
          <a:lstStyle/>
          <a:p>
            <a:r>
              <a:rPr lang="en-US" i="1" dirty="0"/>
              <a:t>Source: </a:t>
            </a:r>
            <a:r>
              <a:rPr lang="en-US" dirty="0"/>
              <a:t>Foster and </a:t>
            </a:r>
            <a:r>
              <a:rPr lang="en-US" dirty="0" err="1"/>
              <a:t>Rahmstorf</a:t>
            </a:r>
            <a:r>
              <a:rPr lang="en-US" dirty="0"/>
              <a:t> 2012.</a:t>
            </a:r>
          </a:p>
        </p:txBody>
      </p:sp>
    </p:spTree>
    <p:extLst>
      <p:ext uri="{BB962C8B-B14F-4D97-AF65-F5344CB8AC3E}">
        <p14:creationId xmlns:p14="http://schemas.microsoft.com/office/powerpoint/2010/main" val="545169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304800" y="1295400"/>
            <a:ext cx="8386763" cy="5141913"/>
          </a:xfrm>
          <a:prstGeom prst="rect">
            <a:avLst/>
          </a:prstGeom>
          <a:noFill/>
          <a:ln w="9525">
            <a:noFill/>
            <a:miter lim="800000"/>
            <a:headEnd/>
            <a:tailEnd/>
          </a:ln>
        </p:spPr>
      </p:pic>
      <p:sp>
        <p:nvSpPr>
          <p:cNvPr id="28675" name="Text Box 3"/>
          <p:cNvSpPr txBox="1">
            <a:spLocks noChangeArrowheads="1"/>
          </p:cNvSpPr>
          <p:nvPr/>
        </p:nvSpPr>
        <p:spPr bwMode="auto">
          <a:xfrm>
            <a:off x="762000" y="304800"/>
            <a:ext cx="7924800" cy="523220"/>
          </a:xfrm>
          <a:prstGeom prst="rect">
            <a:avLst/>
          </a:prstGeom>
          <a:noFill/>
          <a:ln w="9525">
            <a:noFill/>
            <a:miter lim="800000"/>
            <a:headEnd/>
            <a:tailEnd/>
          </a:ln>
        </p:spPr>
        <p:txBody>
          <a:bodyPr wrap="square">
            <a:spAutoFit/>
          </a:bodyPr>
          <a:lstStyle/>
          <a:p>
            <a:pPr fontAlgn="auto">
              <a:spcBef>
                <a:spcPct val="50000"/>
              </a:spcBef>
              <a:spcAft>
                <a:spcPts val="0"/>
              </a:spcAft>
            </a:pPr>
            <a:r>
              <a:rPr lang="en-US" sz="2800" b="1" dirty="0">
                <a:solidFill>
                  <a:prstClr val="black"/>
                </a:solidFill>
                <a:latin typeface="Calibri"/>
                <a:cs typeface="+mn-cs"/>
              </a:rPr>
              <a:t>2001-2007 Mean Surface Temperature Anomaly (</a:t>
            </a:r>
            <a:r>
              <a:rPr lang="en-US" sz="2800" b="1" dirty="0">
                <a:solidFill>
                  <a:prstClr val="black"/>
                </a:solidFill>
                <a:latin typeface="Calibri"/>
                <a:cs typeface="Arial" charset="0"/>
              </a:rPr>
              <a:t>◦C)</a:t>
            </a:r>
          </a:p>
        </p:txBody>
      </p:sp>
      <p:sp>
        <p:nvSpPr>
          <p:cNvPr id="28676" name="Text Box 4"/>
          <p:cNvSpPr txBox="1">
            <a:spLocks noChangeArrowheads="1"/>
          </p:cNvSpPr>
          <p:nvPr/>
        </p:nvSpPr>
        <p:spPr bwMode="auto">
          <a:xfrm>
            <a:off x="1506538" y="889000"/>
            <a:ext cx="5148262" cy="396875"/>
          </a:xfrm>
          <a:prstGeom prst="rect">
            <a:avLst/>
          </a:prstGeom>
          <a:noFill/>
          <a:ln w="9525">
            <a:noFill/>
            <a:miter lim="800000"/>
            <a:headEnd/>
            <a:tailEnd/>
          </a:ln>
        </p:spPr>
        <p:txBody>
          <a:bodyPr wrap="none">
            <a:spAutoFit/>
          </a:bodyPr>
          <a:lstStyle/>
          <a:p>
            <a:pPr algn="ctr" fontAlgn="auto">
              <a:spcBef>
                <a:spcPts val="0"/>
              </a:spcBef>
              <a:spcAft>
                <a:spcPts val="0"/>
              </a:spcAft>
            </a:pPr>
            <a:r>
              <a:rPr lang="en-US" sz="2000" dirty="0">
                <a:solidFill>
                  <a:prstClr val="black"/>
                </a:solidFill>
                <a:latin typeface="Calibri"/>
                <a:cs typeface="+mn-cs"/>
              </a:rPr>
              <a:t>Base Period = 1951-80, Global Mean = 0.54</a:t>
            </a:r>
          </a:p>
        </p:txBody>
      </p:sp>
    </p:spTree>
    <p:extLst>
      <p:ext uri="{BB962C8B-B14F-4D97-AF65-F5344CB8AC3E}">
        <p14:creationId xmlns:p14="http://schemas.microsoft.com/office/powerpoint/2010/main" val="302529958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536" y="685800"/>
            <a:ext cx="7276484" cy="5633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 y="43579"/>
            <a:ext cx="8900160" cy="707886"/>
          </a:xfrm>
          <a:prstGeom prst="rect">
            <a:avLst/>
          </a:prstGeom>
          <a:noFill/>
        </p:spPr>
        <p:txBody>
          <a:bodyPr wrap="square" rtlCol="0">
            <a:spAutoFit/>
          </a:bodyPr>
          <a:lstStyle/>
          <a:p>
            <a:pPr algn="ctr"/>
            <a:r>
              <a:rPr lang="pt-BR" sz="4000" b="1" dirty="0" err="1" smtClean="0"/>
              <a:t>Ex-céticos</a:t>
            </a:r>
            <a:r>
              <a:rPr lang="pt-BR" sz="3200" b="1" dirty="0" smtClean="0"/>
              <a:t>: resultados do “Berkeley Earth </a:t>
            </a:r>
            <a:r>
              <a:rPr lang="pt-BR" sz="3200" b="1" dirty="0" err="1" smtClean="0"/>
              <a:t>Group</a:t>
            </a:r>
            <a:r>
              <a:rPr lang="pt-BR" sz="3200" b="1" dirty="0" smtClean="0"/>
              <a:t>”</a:t>
            </a:r>
            <a:endParaRPr lang="pt-BR" sz="3200" b="1" dirty="0"/>
          </a:p>
        </p:txBody>
      </p:sp>
      <p:sp>
        <p:nvSpPr>
          <p:cNvPr id="3" name="Rectangle 2"/>
          <p:cNvSpPr/>
          <p:nvPr/>
        </p:nvSpPr>
        <p:spPr>
          <a:xfrm>
            <a:off x="6172200" y="6318991"/>
            <a:ext cx="2585131" cy="369332"/>
          </a:xfrm>
          <a:prstGeom prst="rect">
            <a:avLst/>
          </a:prstGeom>
        </p:spPr>
        <p:txBody>
          <a:bodyPr wrap="none">
            <a:spAutoFit/>
          </a:bodyPr>
          <a:lstStyle/>
          <a:p>
            <a:r>
              <a:rPr lang="pt-BR" dirty="0"/>
              <a:t>http://berkeleyearth.org/</a:t>
            </a:r>
          </a:p>
        </p:txBody>
      </p:sp>
      <p:sp>
        <p:nvSpPr>
          <p:cNvPr id="4" name="Rectangle 3"/>
          <p:cNvSpPr/>
          <p:nvPr/>
        </p:nvSpPr>
        <p:spPr>
          <a:xfrm>
            <a:off x="228600" y="6365157"/>
            <a:ext cx="5791200" cy="276999"/>
          </a:xfrm>
          <a:prstGeom prst="rect">
            <a:avLst/>
          </a:prstGeom>
        </p:spPr>
        <p:txBody>
          <a:bodyPr wrap="square">
            <a:spAutoFit/>
          </a:bodyPr>
          <a:lstStyle/>
          <a:p>
            <a:r>
              <a:rPr lang="en-US" sz="1200" dirty="0"/>
              <a:t>The Berkeley Earth Surface Temperature study is using over 36,000 unique stations</a:t>
            </a:r>
            <a:endParaRPr lang="pt-BR" sz="1200" dirty="0"/>
          </a:p>
        </p:txBody>
      </p:sp>
    </p:spTree>
    <p:extLst>
      <p:ext uri="{BB962C8B-B14F-4D97-AF65-F5344CB8AC3E}">
        <p14:creationId xmlns:p14="http://schemas.microsoft.com/office/powerpoint/2010/main" val="19308082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8610600" cy="769441"/>
          </a:xfrm>
          <a:prstGeom prst="rect">
            <a:avLst/>
          </a:prstGeom>
        </p:spPr>
        <p:txBody>
          <a:bodyPr wrap="square">
            <a:spAutoFit/>
          </a:bodyPr>
          <a:lstStyle/>
          <a:p>
            <a:pPr algn="ctr" fontAlgn="auto">
              <a:spcBef>
                <a:spcPts val="0"/>
              </a:spcBef>
              <a:spcAft>
                <a:spcPts val="0"/>
              </a:spcAft>
            </a:pPr>
            <a:r>
              <a:rPr lang="pt-BR" sz="2200" b="1" smtClean="0">
                <a:solidFill>
                  <a:prstClr val="black"/>
                </a:solidFill>
                <a:effectLst>
                  <a:outerShdw blurRad="38100" dist="38100" dir="2700000" algn="tl">
                    <a:srgbClr val="000000">
                      <a:alpha val="43137"/>
                    </a:srgbClr>
                  </a:outerShdw>
                </a:effectLst>
                <a:latin typeface="Calibri"/>
                <a:cs typeface="+mn-cs"/>
              </a:rPr>
              <a:t>Estimativas da evolução quantitativa de variaveis de controle para sete limites planetários desde níveis preindustriais até o presente</a:t>
            </a:r>
            <a:endParaRPr lang="pt-BR" sz="2200" b="1">
              <a:solidFill>
                <a:prstClr val="black"/>
              </a:solidFill>
              <a:effectLst>
                <a:outerShdw blurRad="38100" dist="38100" dir="2700000" algn="tl">
                  <a:srgbClr val="000000">
                    <a:alpha val="43137"/>
                  </a:srgbClr>
                </a:outerShdw>
              </a:effectLst>
              <a:latin typeface="Calibri"/>
              <a:cs typeface="+mn-cs"/>
            </a:endParaRPr>
          </a:p>
        </p:txBody>
      </p:sp>
      <p:pic>
        <p:nvPicPr>
          <p:cNvPr id="126978" name="Picture 2"/>
          <p:cNvPicPr>
            <a:picLocks noChangeAspect="1" noChangeArrowheads="1"/>
          </p:cNvPicPr>
          <p:nvPr/>
        </p:nvPicPr>
        <p:blipFill>
          <a:blip r:embed="rId3" cstate="print"/>
          <a:srcRect/>
          <a:stretch>
            <a:fillRect/>
          </a:stretch>
        </p:blipFill>
        <p:spPr bwMode="auto">
          <a:xfrm>
            <a:off x="2115955" y="1135796"/>
            <a:ext cx="6682509" cy="5373470"/>
          </a:xfrm>
          <a:prstGeom prst="rect">
            <a:avLst/>
          </a:prstGeom>
          <a:noFill/>
          <a:ln w="9525">
            <a:noFill/>
            <a:miter lim="800000"/>
            <a:headEnd/>
            <a:tailEnd/>
          </a:ln>
        </p:spPr>
      </p:pic>
      <p:sp>
        <p:nvSpPr>
          <p:cNvPr id="6" name="Rectangle 5"/>
          <p:cNvSpPr/>
          <p:nvPr/>
        </p:nvSpPr>
        <p:spPr>
          <a:xfrm>
            <a:off x="170543" y="2159100"/>
            <a:ext cx="2057400" cy="3539430"/>
          </a:xfrm>
          <a:prstGeom prst="rect">
            <a:avLst/>
          </a:prstGeom>
        </p:spPr>
        <p:txBody>
          <a:bodyPr wrap="square">
            <a:spAutoFit/>
          </a:bodyPr>
          <a:lstStyle/>
          <a:p>
            <a:pPr fontAlgn="auto">
              <a:spcBef>
                <a:spcPts val="0"/>
              </a:spcBef>
              <a:spcAft>
                <a:spcPts val="0"/>
              </a:spcAft>
            </a:pPr>
            <a:r>
              <a:rPr lang="en-US" sz="1400" b="1" dirty="0" smtClean="0">
                <a:solidFill>
                  <a:prstClr val="black"/>
                </a:solidFill>
                <a:latin typeface="Calibri"/>
                <a:cs typeface="+mn-cs"/>
              </a:rPr>
              <a:t>Beyond the boundary. The inner green shading represents the proposed safe operating space for nine planetary systems. The red wedges represent an estimate of the current position for each variable. The boundaries in three systems (rate of biodiversity loss, climate change and human interference with the nitrogen cycle), have already been exceeded.</a:t>
            </a:r>
            <a:endParaRPr lang="en-US" sz="1400" dirty="0">
              <a:solidFill>
                <a:prstClr val="black"/>
              </a:solidFill>
              <a:latin typeface="Calibri"/>
              <a:cs typeface="+mn-cs"/>
            </a:endParaRPr>
          </a:p>
        </p:txBody>
      </p:sp>
      <p:sp>
        <p:nvSpPr>
          <p:cNvPr id="7" name="TextBox 6"/>
          <p:cNvSpPr txBox="1"/>
          <p:nvPr/>
        </p:nvSpPr>
        <p:spPr>
          <a:xfrm>
            <a:off x="228600" y="6324600"/>
            <a:ext cx="1518364"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cs typeface="+mn-cs"/>
              </a:rPr>
              <a:t>Nature, 2009</a:t>
            </a:r>
            <a:endParaRPr lang="en-US" dirty="0">
              <a:solidFill>
                <a:prstClr val="black"/>
              </a:solidFill>
              <a:latin typeface="Calibri"/>
              <a:cs typeface="+mn-cs"/>
            </a:endParaRPr>
          </a:p>
        </p:txBody>
      </p:sp>
      <p:sp>
        <p:nvSpPr>
          <p:cNvPr id="2" name="TextBox 1"/>
          <p:cNvSpPr txBox="1"/>
          <p:nvPr/>
        </p:nvSpPr>
        <p:spPr>
          <a:xfrm>
            <a:off x="5029200" y="1131439"/>
            <a:ext cx="1805302" cy="307777"/>
          </a:xfrm>
          <a:prstGeom prst="rect">
            <a:avLst/>
          </a:prstGeom>
          <a:noFill/>
        </p:spPr>
        <p:txBody>
          <a:bodyPr wrap="none" rtlCol="0">
            <a:spAutoFit/>
          </a:bodyPr>
          <a:lstStyle/>
          <a:p>
            <a:r>
              <a:rPr lang="en-US" sz="1400" b="1" dirty="0" err="1" smtClean="0"/>
              <a:t>Mudança</a:t>
            </a:r>
            <a:r>
              <a:rPr lang="en-US" sz="1400" b="1" dirty="0" smtClean="0"/>
              <a:t> </a:t>
            </a:r>
            <a:r>
              <a:rPr lang="en-US" sz="1400" b="1" dirty="0" err="1" smtClean="0"/>
              <a:t>Climática</a:t>
            </a:r>
            <a:endParaRPr lang="en-US" sz="1400" b="1" dirty="0"/>
          </a:p>
        </p:txBody>
      </p:sp>
      <p:sp>
        <p:nvSpPr>
          <p:cNvPr id="8" name="TextBox 7"/>
          <p:cNvSpPr txBox="1"/>
          <p:nvPr/>
        </p:nvSpPr>
        <p:spPr>
          <a:xfrm>
            <a:off x="2242457" y="5144532"/>
            <a:ext cx="2252540" cy="307777"/>
          </a:xfrm>
          <a:prstGeom prst="rect">
            <a:avLst/>
          </a:prstGeom>
          <a:noFill/>
        </p:spPr>
        <p:txBody>
          <a:bodyPr wrap="none" rtlCol="0">
            <a:spAutoFit/>
          </a:bodyPr>
          <a:lstStyle/>
          <a:p>
            <a:r>
              <a:rPr lang="en-US" sz="1400" b="1" dirty="0" err="1" smtClean="0"/>
              <a:t>Perda</a:t>
            </a:r>
            <a:r>
              <a:rPr lang="en-US" sz="1400" b="1" dirty="0" smtClean="0"/>
              <a:t> de </a:t>
            </a:r>
            <a:r>
              <a:rPr lang="en-US" sz="1400" b="1" dirty="0" err="1" smtClean="0"/>
              <a:t>biodiversidade</a:t>
            </a:r>
            <a:endParaRPr lang="en-US" sz="1400" b="1" dirty="0"/>
          </a:p>
        </p:txBody>
      </p:sp>
      <p:sp>
        <p:nvSpPr>
          <p:cNvPr id="9" name="TextBox 8"/>
          <p:cNvSpPr txBox="1"/>
          <p:nvPr/>
        </p:nvSpPr>
        <p:spPr>
          <a:xfrm>
            <a:off x="6433714" y="5993227"/>
            <a:ext cx="2340705" cy="307777"/>
          </a:xfrm>
          <a:prstGeom prst="rect">
            <a:avLst/>
          </a:prstGeom>
          <a:noFill/>
        </p:spPr>
        <p:txBody>
          <a:bodyPr wrap="none" rtlCol="0">
            <a:spAutoFit/>
          </a:bodyPr>
          <a:lstStyle/>
          <a:p>
            <a:r>
              <a:rPr lang="en-US" sz="1400" b="1" dirty="0" err="1" smtClean="0"/>
              <a:t>Deposição</a:t>
            </a:r>
            <a:r>
              <a:rPr lang="en-US" sz="1400" b="1" dirty="0" smtClean="0"/>
              <a:t> de </a:t>
            </a:r>
            <a:r>
              <a:rPr lang="en-US" sz="1400" b="1" dirty="0" err="1" smtClean="0"/>
              <a:t>Nitrogênio</a:t>
            </a:r>
            <a:endParaRPr lang="en-US" sz="1400" b="1" dirty="0"/>
          </a:p>
        </p:txBody>
      </p:sp>
      <p:pic>
        <p:nvPicPr>
          <p:cNvPr id="126977" name="Picture 1"/>
          <p:cNvPicPr>
            <a:picLocks noChangeAspect="1" noChangeArrowheads="1"/>
          </p:cNvPicPr>
          <p:nvPr/>
        </p:nvPicPr>
        <p:blipFill>
          <a:blip r:embed="rId4" cstate="print"/>
          <a:srcRect/>
          <a:stretch>
            <a:fillRect/>
          </a:stretch>
        </p:blipFill>
        <p:spPr bwMode="auto">
          <a:xfrm>
            <a:off x="219335" y="1127810"/>
            <a:ext cx="2514600" cy="802148"/>
          </a:xfrm>
          <a:prstGeom prst="rect">
            <a:avLst/>
          </a:prstGeom>
          <a:noFill/>
          <a:ln w="9525">
            <a:noFill/>
            <a:miter lim="800000"/>
            <a:headEnd/>
            <a:tailEnd/>
          </a:ln>
        </p:spPr>
      </p:pic>
    </p:spTree>
    <p:extLst>
      <p:ext uri="{BB962C8B-B14F-4D97-AF65-F5344CB8AC3E}">
        <p14:creationId xmlns:p14="http://schemas.microsoft.com/office/powerpoint/2010/main" val="280981616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999" y="762000"/>
            <a:ext cx="7495739" cy="569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6089" y="106180"/>
            <a:ext cx="8327216" cy="646331"/>
          </a:xfrm>
          <a:prstGeom prst="rect">
            <a:avLst/>
          </a:prstGeom>
          <a:noFill/>
        </p:spPr>
        <p:txBody>
          <a:bodyPr wrap="none" rtlCol="0">
            <a:spAutoFit/>
          </a:bodyPr>
          <a:lstStyle/>
          <a:p>
            <a:r>
              <a:rPr lang="pt-BR" sz="3600" b="1" dirty="0" err="1" smtClean="0">
                <a:effectLst>
                  <a:outerShdw blurRad="38100" dist="38100" dir="2700000" algn="tl">
                    <a:srgbClr val="000000">
                      <a:alpha val="43137"/>
                    </a:srgbClr>
                  </a:outerShdw>
                </a:effectLst>
              </a:rPr>
              <a:t>Brazil</a:t>
            </a:r>
            <a:r>
              <a:rPr lang="pt-BR" sz="3600" b="1" dirty="0" smtClean="0">
                <a:effectLst>
                  <a:outerShdw blurRad="38100" dist="38100" dir="2700000" algn="tl">
                    <a:srgbClr val="000000">
                      <a:alpha val="43137"/>
                    </a:srgbClr>
                  </a:outerShdw>
                </a:effectLst>
              </a:rPr>
              <a:t>: Berkeley Earth </a:t>
            </a:r>
            <a:r>
              <a:rPr lang="pt-BR" sz="3600" b="1" dirty="0" err="1" smtClean="0">
                <a:effectLst>
                  <a:outerShdw blurRad="38100" dist="38100" dir="2700000" algn="tl">
                    <a:srgbClr val="000000">
                      <a:alpha val="43137"/>
                    </a:srgbClr>
                  </a:outerShdw>
                </a:effectLst>
              </a:rPr>
              <a:t>Surface</a:t>
            </a:r>
            <a:r>
              <a:rPr lang="pt-BR" sz="3600" b="1" dirty="0" smtClean="0">
                <a:effectLst>
                  <a:outerShdw blurRad="38100" dist="38100" dir="2700000" algn="tl">
                    <a:srgbClr val="000000">
                      <a:alpha val="43137"/>
                    </a:srgbClr>
                  </a:outerShdw>
                </a:effectLst>
              </a:rPr>
              <a:t> </a:t>
            </a:r>
            <a:r>
              <a:rPr lang="pt-BR" sz="3600" b="1" dirty="0" err="1" smtClean="0">
                <a:effectLst>
                  <a:outerShdw blurRad="38100" dist="38100" dir="2700000" algn="tl">
                    <a:srgbClr val="000000">
                      <a:alpha val="43137"/>
                    </a:srgbClr>
                  </a:outerShdw>
                </a:effectLst>
              </a:rPr>
              <a:t>Temperature</a:t>
            </a:r>
            <a:endParaRPr lang="pt-BR" sz="3600" b="1" dirty="0">
              <a:effectLst>
                <a:outerShdw blurRad="38100" dist="38100" dir="2700000" algn="tl">
                  <a:srgbClr val="000000">
                    <a:alpha val="43137"/>
                  </a:srgbClr>
                </a:outerShdw>
              </a:effectLst>
            </a:endParaRPr>
          </a:p>
        </p:txBody>
      </p:sp>
      <p:sp>
        <p:nvSpPr>
          <p:cNvPr id="4" name="Rectangle 3"/>
          <p:cNvSpPr/>
          <p:nvPr/>
        </p:nvSpPr>
        <p:spPr>
          <a:xfrm>
            <a:off x="6143469" y="6456218"/>
            <a:ext cx="2585131" cy="369332"/>
          </a:xfrm>
          <a:prstGeom prst="rect">
            <a:avLst/>
          </a:prstGeom>
        </p:spPr>
        <p:txBody>
          <a:bodyPr wrap="none">
            <a:spAutoFit/>
          </a:bodyPr>
          <a:lstStyle/>
          <a:p>
            <a:r>
              <a:rPr lang="pt-BR" dirty="0"/>
              <a:t>http://berkeleyearth.org/</a:t>
            </a:r>
          </a:p>
        </p:txBody>
      </p:sp>
    </p:spTree>
    <p:extLst>
      <p:ext uri="{BB962C8B-B14F-4D97-AF65-F5344CB8AC3E}">
        <p14:creationId xmlns:p14="http://schemas.microsoft.com/office/powerpoint/2010/main" val="1563195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33" y="1403866"/>
            <a:ext cx="867520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9033" y="754682"/>
            <a:ext cx="8792567" cy="369332"/>
          </a:xfrm>
          <a:prstGeom prst="rect">
            <a:avLst/>
          </a:prstGeom>
        </p:spPr>
        <p:txBody>
          <a:bodyPr wrap="square">
            <a:spAutoFit/>
          </a:bodyPr>
          <a:lstStyle/>
          <a:p>
            <a:pPr algn="ctr"/>
            <a:r>
              <a:rPr lang="en-US" dirty="0"/>
              <a:t>The horizontal grey line </a:t>
            </a:r>
            <a:r>
              <a:rPr lang="en-US" dirty="0" smtClean="0"/>
              <a:t>is the </a:t>
            </a:r>
            <a:r>
              <a:rPr lang="en-US" dirty="0"/>
              <a:t>long-term average value (14.0°C) </a:t>
            </a:r>
            <a:r>
              <a:rPr lang="en-US" dirty="0" smtClean="0"/>
              <a:t> (1961–1990 </a:t>
            </a:r>
            <a:r>
              <a:rPr lang="en-US" dirty="0"/>
              <a:t>base </a:t>
            </a:r>
            <a:r>
              <a:rPr lang="en-US" dirty="0" smtClean="0"/>
              <a:t>period). </a:t>
            </a:r>
            <a:endParaRPr lang="en-US" dirty="0"/>
          </a:p>
        </p:txBody>
      </p:sp>
      <p:sp>
        <p:nvSpPr>
          <p:cNvPr id="5" name="TextBox 4"/>
          <p:cNvSpPr txBox="1"/>
          <p:nvPr/>
        </p:nvSpPr>
        <p:spPr>
          <a:xfrm>
            <a:off x="1905000" y="1828800"/>
            <a:ext cx="1312603" cy="369332"/>
          </a:xfrm>
          <a:prstGeom prst="rect">
            <a:avLst/>
          </a:prstGeom>
          <a:noFill/>
        </p:spPr>
        <p:txBody>
          <a:bodyPr wrap="none" rtlCol="0">
            <a:spAutoFit/>
          </a:bodyPr>
          <a:lstStyle/>
          <a:p>
            <a:r>
              <a:rPr lang="pt-BR" dirty="0" smtClean="0"/>
              <a:t>WMO, 2013</a:t>
            </a:r>
            <a:endParaRPr lang="en-US" dirty="0"/>
          </a:p>
        </p:txBody>
      </p:sp>
      <p:sp>
        <p:nvSpPr>
          <p:cNvPr id="6" name="Rectangle 5"/>
          <p:cNvSpPr/>
          <p:nvPr/>
        </p:nvSpPr>
        <p:spPr>
          <a:xfrm>
            <a:off x="647699" y="34130"/>
            <a:ext cx="7959842" cy="830997"/>
          </a:xfrm>
          <a:prstGeom prst="rect">
            <a:avLst/>
          </a:prstGeom>
        </p:spPr>
        <p:txBody>
          <a:bodyPr wrap="square">
            <a:spAutoFit/>
          </a:bodyPr>
          <a:lstStyle/>
          <a:p>
            <a:pPr algn="ctr"/>
            <a:r>
              <a:rPr lang="en-US" sz="2400" b="1" dirty="0"/>
              <a:t>Decadal global combined surface-air temperature over land and sea-surface temperature (°C</a:t>
            </a:r>
            <a:r>
              <a:rPr lang="en-US" sz="2400" b="1" dirty="0" smtClean="0"/>
              <a:t>) </a:t>
            </a:r>
            <a:endParaRPr lang="en-US" sz="2400" b="1" dirty="0"/>
          </a:p>
        </p:txBody>
      </p:sp>
    </p:spTree>
    <p:extLst>
      <p:ext uri="{BB962C8B-B14F-4D97-AF65-F5344CB8AC3E}">
        <p14:creationId xmlns:p14="http://schemas.microsoft.com/office/powerpoint/2010/main" val="3336279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t="5409" r="2827"/>
          <a:stretch>
            <a:fillRect/>
          </a:stretch>
        </p:blipFill>
        <p:spPr bwMode="auto">
          <a:xfrm>
            <a:off x="342899" y="634856"/>
            <a:ext cx="8458200" cy="5737185"/>
          </a:xfrm>
          <a:prstGeom prst="rect">
            <a:avLst/>
          </a:prstGeom>
          <a:noFill/>
          <a:ln w="9525">
            <a:noFill/>
            <a:miter lim="800000"/>
            <a:headEnd/>
            <a:tailEnd/>
          </a:ln>
        </p:spPr>
      </p:pic>
      <p:sp>
        <p:nvSpPr>
          <p:cNvPr id="243716" name="Text Box 4"/>
          <p:cNvSpPr txBox="1">
            <a:spLocks noChangeArrowheads="1"/>
          </p:cNvSpPr>
          <p:nvPr/>
        </p:nvSpPr>
        <p:spPr bwMode="auto">
          <a:xfrm>
            <a:off x="117639" y="132418"/>
            <a:ext cx="9057801" cy="52322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pt-BR" sz="2800" b="1" smtClean="0">
                <a:solidFill>
                  <a:prstClr val="black"/>
                </a:solidFill>
                <a:effectLst>
                  <a:outerShdw blurRad="38100" dist="38100" dir="2700000" algn="tl">
                    <a:srgbClr val="C0C0C0"/>
                  </a:outerShdw>
                </a:effectLst>
                <a:latin typeface="Calibri"/>
                <a:cs typeface="+mn-cs"/>
              </a:rPr>
              <a:t>Forçante radiativa do sistema climático global (IPCC 2007)</a:t>
            </a:r>
            <a:endParaRPr lang="pt-BR" sz="2800" b="1">
              <a:solidFill>
                <a:prstClr val="black"/>
              </a:solidFill>
              <a:effectLst>
                <a:outerShdw blurRad="38100" dist="38100" dir="2700000" algn="tl">
                  <a:srgbClr val="C0C0C0"/>
                </a:outerShdw>
              </a:effectLst>
              <a:latin typeface="Calibri"/>
              <a:cs typeface="+mn-cs"/>
            </a:endParaRPr>
          </a:p>
        </p:txBody>
      </p:sp>
      <p:sp>
        <p:nvSpPr>
          <p:cNvPr id="2" name="TextBox 1"/>
          <p:cNvSpPr txBox="1"/>
          <p:nvPr/>
        </p:nvSpPr>
        <p:spPr>
          <a:xfrm>
            <a:off x="370608" y="6334780"/>
            <a:ext cx="8754384" cy="523220"/>
          </a:xfrm>
          <a:prstGeom prst="rect">
            <a:avLst/>
          </a:prstGeom>
          <a:noFill/>
        </p:spPr>
        <p:txBody>
          <a:bodyPr wrap="none" rtlCol="0">
            <a:spAutoFit/>
          </a:bodyPr>
          <a:lstStyle/>
          <a:p>
            <a:r>
              <a:rPr lang="pt-BR" sz="2800" b="1" dirty="0" smtClean="0"/>
              <a:t>Maiores incertezas: aerossóis, nuvens e realimentações</a:t>
            </a:r>
            <a:endParaRPr lang="pt-BR" sz="2800" b="1" dirty="0"/>
          </a:p>
        </p:txBody>
      </p:sp>
    </p:spTree>
    <p:extLst>
      <p:ext uri="{BB962C8B-B14F-4D97-AF65-F5344CB8AC3E}">
        <p14:creationId xmlns:p14="http://schemas.microsoft.com/office/powerpoint/2010/main" val="244736850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45" b="3170"/>
          <a:stretch/>
        </p:blipFill>
        <p:spPr bwMode="auto">
          <a:xfrm>
            <a:off x="990600" y="687875"/>
            <a:ext cx="7357753" cy="598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9807" y="177582"/>
            <a:ext cx="8901793" cy="584775"/>
          </a:xfrm>
          <a:prstGeom prst="rect">
            <a:avLst/>
          </a:prstGeom>
        </p:spPr>
        <p:txBody>
          <a:bodyPr wrap="square">
            <a:spAutoFit/>
          </a:bodyPr>
          <a:lstStyle/>
          <a:p>
            <a:pPr algn="ctr"/>
            <a:r>
              <a:rPr lang="en-US" sz="3200" b="1" dirty="0" err="1" smtClean="0">
                <a:effectLst>
                  <a:outerShdw blurRad="38100" dist="38100" dir="2700000" algn="tl">
                    <a:srgbClr val="000000">
                      <a:alpha val="43137"/>
                    </a:srgbClr>
                  </a:outerShdw>
                </a:effectLst>
              </a:rPr>
              <a:t>Dez</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indicadores</a:t>
            </a:r>
            <a:r>
              <a:rPr lang="en-US" sz="3200" b="1" dirty="0" smtClean="0">
                <a:effectLst>
                  <a:outerShdw blurRad="38100" dist="38100" dir="2700000" algn="tl">
                    <a:srgbClr val="000000">
                      <a:alpha val="43137"/>
                    </a:srgbClr>
                  </a:outerShdw>
                </a:effectLst>
              </a:rPr>
              <a:t> de um </a:t>
            </a:r>
            <a:r>
              <a:rPr lang="en-US" sz="3200" b="1" dirty="0" err="1" smtClean="0">
                <a:effectLst>
                  <a:outerShdw blurRad="38100" dist="38100" dir="2700000" algn="tl">
                    <a:srgbClr val="000000">
                      <a:alpha val="43137"/>
                    </a:srgbClr>
                  </a:outerShdw>
                </a:effectLst>
              </a:rPr>
              <a:t>mundo</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em</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aquecimento</a:t>
            </a:r>
            <a:endParaRPr lang="en-US" sz="3200" b="1" dirty="0">
              <a:effectLst>
                <a:outerShdw blurRad="38100" dist="38100" dir="2700000" algn="tl">
                  <a:srgbClr val="000000">
                    <a:alpha val="43137"/>
                  </a:srgbClr>
                </a:outerShdw>
              </a:effectLst>
            </a:endParaRPr>
          </a:p>
        </p:txBody>
      </p:sp>
      <p:sp>
        <p:nvSpPr>
          <p:cNvPr id="6" name="Rectangle 5"/>
          <p:cNvSpPr/>
          <p:nvPr/>
        </p:nvSpPr>
        <p:spPr>
          <a:xfrm>
            <a:off x="5291447" y="5460739"/>
            <a:ext cx="3090553" cy="1200329"/>
          </a:xfrm>
          <a:prstGeom prst="rect">
            <a:avLst/>
          </a:prstGeom>
        </p:spPr>
        <p:txBody>
          <a:bodyPr wrap="square">
            <a:spAutoFit/>
          </a:bodyPr>
          <a:lstStyle/>
          <a:p>
            <a:pPr algn="ctr"/>
            <a:r>
              <a:rPr lang="en-US" sz="2400" b="1" dirty="0" smtClean="0">
                <a:effectLst>
                  <a:outerShdw blurRad="38100" dist="38100" dir="2700000" algn="tl">
                    <a:srgbClr val="000000">
                      <a:alpha val="43137"/>
                    </a:srgbClr>
                  </a:outerShdw>
                </a:effectLst>
              </a:rPr>
              <a:t>TODOS </a:t>
            </a:r>
            <a:r>
              <a:rPr lang="en-US" sz="2400" b="1" dirty="0" err="1" smtClean="0">
                <a:effectLst>
                  <a:outerShdw blurRad="38100" dist="38100" dir="2700000" algn="tl">
                    <a:srgbClr val="000000">
                      <a:alpha val="43137"/>
                    </a:srgbClr>
                  </a:outerShdw>
                </a:effectLst>
              </a:rPr>
              <a:t>estão</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variando</a:t>
            </a:r>
            <a:r>
              <a:rPr lang="en-US" sz="2400" b="1" dirty="0" smtClean="0">
                <a:effectLst>
                  <a:outerShdw blurRad="38100" dist="38100" dir="2700000" algn="tl">
                    <a:srgbClr val="000000">
                      <a:alpha val="43137"/>
                    </a:srgbClr>
                  </a:outerShdw>
                </a:effectLst>
              </a:rPr>
              <a:t> de </a:t>
            </a:r>
            <a:r>
              <a:rPr lang="en-US" sz="2400" b="1" dirty="0" err="1" smtClean="0">
                <a:effectLst>
                  <a:outerShdw blurRad="38100" dist="38100" dir="2700000" algn="tl">
                    <a:srgbClr val="000000">
                      <a:alpha val="43137"/>
                    </a:srgbClr>
                  </a:outerShdw>
                </a:effectLst>
              </a:rPr>
              <a:t>acordo</a:t>
            </a:r>
            <a:r>
              <a:rPr lang="en-US" sz="2400" b="1" dirty="0" smtClean="0">
                <a:effectLst>
                  <a:outerShdw blurRad="38100" dist="38100" dir="2700000" algn="tl">
                    <a:srgbClr val="000000">
                      <a:alpha val="43137"/>
                    </a:srgbClr>
                  </a:outerShdw>
                </a:effectLst>
              </a:rPr>
              <a:t> com o </a:t>
            </a:r>
            <a:r>
              <a:rPr lang="en-US" sz="2400" b="1" dirty="0" err="1" smtClean="0">
                <a:effectLst>
                  <a:outerShdw blurRad="38100" dist="38100" dir="2700000" algn="tl">
                    <a:srgbClr val="000000">
                      <a:alpha val="43137"/>
                    </a:srgbClr>
                  </a:outerShdw>
                </a:effectLst>
              </a:rPr>
              <a:t>esperad</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1881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553991"/>
            <a:ext cx="6980901" cy="6086473"/>
          </a:xfrm>
          <a:prstGeom prst="rect">
            <a:avLst/>
          </a:prstGeom>
        </p:spPr>
      </p:pic>
      <p:sp>
        <p:nvSpPr>
          <p:cNvPr id="5" name="TextBox 4"/>
          <p:cNvSpPr txBox="1"/>
          <p:nvPr/>
        </p:nvSpPr>
        <p:spPr>
          <a:xfrm>
            <a:off x="3702476" y="3683"/>
            <a:ext cx="2166747" cy="646331"/>
          </a:xfrm>
          <a:prstGeom prst="rect">
            <a:avLst/>
          </a:prstGeom>
          <a:noFill/>
        </p:spPr>
        <p:txBody>
          <a:bodyPr wrap="none" rtlCol="0">
            <a:spAutoFit/>
          </a:bodyPr>
          <a:lstStyle/>
          <a:p>
            <a:r>
              <a:rPr lang="pt-BR" sz="3600" b="1" dirty="0" smtClean="0"/>
              <a:t>Atribuição</a:t>
            </a:r>
            <a:endParaRPr lang="en-US" sz="3600" b="1" dirty="0"/>
          </a:p>
        </p:txBody>
      </p:sp>
    </p:spTree>
    <p:extLst>
      <p:ext uri="{BB962C8B-B14F-4D97-AF65-F5344CB8AC3E}">
        <p14:creationId xmlns:p14="http://schemas.microsoft.com/office/powerpoint/2010/main" val="3926821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CP_mean_total.png"/>
          <p:cNvPicPr>
            <a:picLocks noChangeAspect="1"/>
          </p:cNvPicPr>
          <p:nvPr/>
        </p:nvPicPr>
        <p:blipFill>
          <a:blip r:embed="rId2" cstate="print"/>
          <a:stretch>
            <a:fillRect/>
          </a:stretch>
        </p:blipFill>
        <p:spPr>
          <a:xfrm>
            <a:off x="533400" y="1991072"/>
            <a:ext cx="7924799" cy="2809528"/>
          </a:xfrm>
          <a:prstGeom prst="rect">
            <a:avLst/>
          </a:prstGeom>
        </p:spPr>
      </p:pic>
      <p:sp>
        <p:nvSpPr>
          <p:cNvPr id="9" name="TextBox 8"/>
          <p:cNvSpPr txBox="1"/>
          <p:nvPr/>
        </p:nvSpPr>
        <p:spPr>
          <a:xfrm>
            <a:off x="533401" y="1760239"/>
            <a:ext cx="7924798" cy="461665"/>
          </a:xfrm>
          <a:prstGeom prst="rect">
            <a:avLst/>
          </a:prstGeom>
          <a:solidFill>
            <a:schemeClr val="bg1"/>
          </a:solidFill>
        </p:spPr>
        <p:txBody>
          <a:bodyPr wrap="square" rtlCol="0">
            <a:spAutoFit/>
          </a:bodyPr>
          <a:lstStyle/>
          <a:p>
            <a:pPr algn="ctr" fontAlgn="base">
              <a:spcBef>
                <a:spcPct val="0"/>
              </a:spcBef>
              <a:spcAft>
                <a:spcPct val="0"/>
              </a:spcAft>
            </a:pPr>
            <a:r>
              <a:rPr lang="en-US" sz="2400" b="1" dirty="0" smtClean="0">
                <a:solidFill>
                  <a:srgbClr val="000000"/>
                </a:solidFill>
                <a:cs typeface="Arial" charset="0"/>
              </a:rPr>
              <a:t>    GPCP Global precipitation 1979-2008  </a:t>
            </a:r>
            <a:endParaRPr lang="en-US" sz="2400" b="1" dirty="0">
              <a:solidFill>
                <a:srgbClr val="000000"/>
              </a:solidFill>
              <a:cs typeface="Arial" charset="0"/>
            </a:endParaRPr>
          </a:p>
        </p:txBody>
      </p:sp>
      <p:sp>
        <p:nvSpPr>
          <p:cNvPr id="3" name="Rectangle 2"/>
          <p:cNvSpPr/>
          <p:nvPr/>
        </p:nvSpPr>
        <p:spPr>
          <a:xfrm>
            <a:off x="546266" y="5410200"/>
            <a:ext cx="7924799" cy="954107"/>
          </a:xfrm>
          <a:prstGeom prst="rect">
            <a:avLst/>
          </a:prstGeom>
        </p:spPr>
        <p:txBody>
          <a:bodyPr wrap="square">
            <a:spAutoFit/>
          </a:bodyPr>
          <a:lstStyle/>
          <a:p>
            <a:pPr algn="ctr"/>
            <a:r>
              <a:rPr lang="en-US" sz="2800" b="1" dirty="0"/>
              <a:t>Biggest changes in absolute terms are in the tropics, and there is a strong El Ni</a:t>
            </a:r>
            <a:r>
              <a:rPr lang="en-US" sz="2800" b="1" dirty="0">
                <a:cs typeface="Times New Roman"/>
              </a:rPr>
              <a:t>ño signal</a:t>
            </a:r>
            <a:endParaRPr lang="en-US" sz="2800" b="1" dirty="0"/>
          </a:p>
        </p:txBody>
      </p:sp>
      <p:sp>
        <p:nvSpPr>
          <p:cNvPr id="4" name="Rectangle 3"/>
          <p:cNvSpPr/>
          <p:nvPr/>
        </p:nvSpPr>
        <p:spPr>
          <a:xfrm>
            <a:off x="190499" y="533400"/>
            <a:ext cx="8610599" cy="584775"/>
          </a:xfrm>
          <a:prstGeom prst="rect">
            <a:avLst/>
          </a:prstGeom>
        </p:spPr>
        <p:txBody>
          <a:bodyPr wrap="square">
            <a:spAutoFit/>
          </a:bodyPr>
          <a:lstStyle/>
          <a:p>
            <a:pPr algn="ctr"/>
            <a:r>
              <a:rPr lang="en-US" sz="3200" b="1" dirty="0"/>
              <a:t>There is no trend in global precipitation amounts</a:t>
            </a:r>
          </a:p>
        </p:txBody>
      </p:sp>
    </p:spTree>
    <p:extLst>
      <p:ext uri="{BB962C8B-B14F-4D97-AF65-F5344CB8AC3E}">
        <p14:creationId xmlns:p14="http://schemas.microsoft.com/office/powerpoint/2010/main" val="238628190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44" y="807729"/>
            <a:ext cx="8477756" cy="5877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85244" y="10379"/>
            <a:ext cx="8477756" cy="830997"/>
          </a:xfrm>
          <a:prstGeom prst="rect">
            <a:avLst/>
          </a:prstGeom>
        </p:spPr>
        <p:txBody>
          <a:bodyPr wrap="square">
            <a:spAutoFit/>
          </a:bodyPr>
          <a:lstStyle/>
          <a:p>
            <a:pPr algn="ctr"/>
            <a:r>
              <a:rPr lang="en-US" sz="2400" b="1" dirty="0"/>
              <a:t>Decadal global precipitation anomalies (mm) relative to the 1961–1990 WMO standard normal </a:t>
            </a:r>
          </a:p>
        </p:txBody>
      </p:sp>
    </p:spTree>
    <p:extLst>
      <p:ext uri="{BB962C8B-B14F-4D97-AF65-F5344CB8AC3E}">
        <p14:creationId xmlns:p14="http://schemas.microsoft.com/office/powerpoint/2010/main" val="969714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26218" y="2362200"/>
            <a:ext cx="8151813" cy="4317454"/>
            <a:chOff x="134" y="1488"/>
            <a:chExt cx="5135" cy="3975"/>
          </a:xfrm>
        </p:grpSpPr>
        <p:pic>
          <p:nvPicPr>
            <p:cNvPr id="357382" name="Picture 6" descr="F3"/>
            <p:cNvPicPr>
              <a:picLocks noChangeAspect="1" noChangeArrowheads="1"/>
            </p:cNvPicPr>
            <p:nvPr/>
          </p:nvPicPr>
          <p:blipFill>
            <a:blip r:embed="rId2" cstate="print"/>
            <a:srcRect t="58194"/>
            <a:stretch>
              <a:fillRect/>
            </a:stretch>
          </p:blipFill>
          <p:spPr bwMode="auto">
            <a:xfrm>
              <a:off x="433" y="3382"/>
              <a:ext cx="4836" cy="2081"/>
            </a:xfrm>
            <a:prstGeom prst="rect">
              <a:avLst/>
            </a:prstGeom>
            <a:noFill/>
            <a:ln w="9525">
              <a:noFill/>
              <a:miter lim="800000"/>
              <a:headEnd/>
              <a:tailEnd/>
            </a:ln>
          </p:spPr>
        </p:pic>
        <p:sp>
          <p:nvSpPr>
            <p:cNvPr id="357383" name="Text Box 7"/>
            <p:cNvSpPr txBox="1">
              <a:spLocks noChangeArrowheads="1"/>
            </p:cNvSpPr>
            <p:nvPr/>
          </p:nvSpPr>
          <p:spPr bwMode="auto">
            <a:xfrm>
              <a:off x="895" y="3909"/>
              <a:ext cx="1790" cy="288"/>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eaLnBrk="1" hangingPunct="1"/>
              <a:r>
                <a:rPr lang="en-US" b="1" dirty="0"/>
                <a:t>Total water vapor</a:t>
              </a:r>
            </a:p>
          </p:txBody>
        </p:sp>
        <p:sp>
          <p:nvSpPr>
            <p:cNvPr id="357384" name="Text Box 8"/>
            <p:cNvSpPr txBox="1">
              <a:spLocks noChangeArrowheads="1"/>
            </p:cNvSpPr>
            <p:nvPr/>
          </p:nvSpPr>
          <p:spPr bwMode="auto">
            <a:xfrm>
              <a:off x="134" y="1488"/>
              <a:ext cx="5098" cy="482"/>
            </a:xfrm>
            <a:prstGeom prst="rect">
              <a:avLst/>
            </a:prstGeom>
            <a:noFill/>
            <a:ln w="9525">
              <a:noFill/>
              <a:miter lim="800000"/>
              <a:headEnd/>
              <a:tailEnd/>
            </a:ln>
            <a:effectLst>
              <a:outerShdw dist="28398" dir="1593903" algn="ctr" rotWithShape="0">
                <a:schemeClr val="tx1"/>
              </a:outerShdw>
            </a:effectLst>
          </p:spPr>
          <p:txBody>
            <a:bodyPr>
              <a:spAutoFit/>
            </a:bodyPr>
            <a:lstStyle/>
            <a:p>
              <a:pPr eaLnBrk="1" hangingPunct="1"/>
              <a:endParaRPr lang="en-US" sz="2800" b="1" dirty="0">
                <a:solidFill>
                  <a:srgbClr val="0000FF"/>
                </a:solidFill>
              </a:endParaRPr>
            </a:p>
          </p:txBody>
        </p:sp>
      </p:grpSp>
      <p:sp>
        <p:nvSpPr>
          <p:cNvPr id="357385" name="Text Box 9"/>
          <p:cNvSpPr txBox="1">
            <a:spLocks noChangeArrowheads="1"/>
          </p:cNvSpPr>
          <p:nvPr/>
        </p:nvSpPr>
        <p:spPr bwMode="auto">
          <a:xfrm>
            <a:off x="457200" y="854247"/>
            <a:ext cx="8686800" cy="3539430"/>
          </a:xfrm>
          <a:prstGeom prst="rect">
            <a:avLst/>
          </a:prstGeom>
          <a:noFill/>
          <a:ln w="9525">
            <a:noFill/>
            <a:miter lim="800000"/>
            <a:headEnd/>
            <a:tailEnd/>
          </a:ln>
          <a:effectLst>
            <a:outerShdw blurRad="25400" dist="25400" dir="2700000" algn="ctr" rotWithShape="0">
              <a:schemeClr val="tx1"/>
            </a:outerShdw>
          </a:effectLst>
        </p:spPr>
        <p:txBody>
          <a:bodyPr>
            <a:spAutoFit/>
          </a:bodyPr>
          <a:lstStyle/>
          <a:p>
            <a:pPr eaLnBrk="1" hangingPunct="1"/>
            <a:r>
              <a:rPr lang="en-US" sz="2800" b="1" dirty="0">
                <a:solidFill>
                  <a:srgbClr val="0000FF"/>
                </a:solidFill>
              </a:rPr>
              <a:t>A basic physical law tells us that the water holding capacity of the atmosphere goes up at about</a:t>
            </a:r>
            <a:r>
              <a:rPr lang="en-US" sz="2800" b="1" dirty="0"/>
              <a:t> </a:t>
            </a:r>
            <a:r>
              <a:rPr lang="en-US" sz="2800" b="1" dirty="0">
                <a:solidFill>
                  <a:srgbClr val="FF0000"/>
                </a:solidFill>
              </a:rPr>
              <a:t>7% per degree Celsius increase in temperature</a:t>
            </a:r>
            <a:r>
              <a:rPr lang="en-US" sz="2800" b="1" dirty="0" smtClean="0">
                <a:solidFill>
                  <a:srgbClr val="FF0000"/>
                </a:solidFill>
              </a:rPr>
              <a:t>.</a:t>
            </a:r>
          </a:p>
          <a:p>
            <a:pPr eaLnBrk="1" hangingPunct="1"/>
            <a:endParaRPr lang="en-US" sz="2800" b="1" dirty="0" smtClean="0">
              <a:solidFill>
                <a:srgbClr val="FF0000"/>
              </a:solidFill>
            </a:endParaRPr>
          </a:p>
          <a:p>
            <a:r>
              <a:rPr lang="en-US" sz="2800" b="1" dirty="0">
                <a:solidFill>
                  <a:srgbClr val="FF0000"/>
                </a:solidFill>
              </a:rPr>
              <a:t>Observations show that this is </a:t>
            </a:r>
            <a:r>
              <a:rPr lang="en-US" sz="2800" b="1" dirty="0" smtClean="0">
                <a:solidFill>
                  <a:srgbClr val="FF0000"/>
                </a:solidFill>
              </a:rPr>
              <a:t>happening: </a:t>
            </a:r>
            <a:r>
              <a:rPr lang="en-US" sz="2800" b="1" dirty="0">
                <a:solidFill>
                  <a:srgbClr val="FF0000"/>
                </a:solidFill>
              </a:rPr>
              <a:t>0.55</a:t>
            </a:r>
            <a:r>
              <a:rPr lang="en-US" sz="2800" b="1" dirty="0">
                <a:solidFill>
                  <a:srgbClr val="FF0000"/>
                </a:solidFill>
                <a:sym typeface="Symbol" pitchFamily="18" charset="2"/>
              </a:rPr>
              <a:t></a:t>
            </a:r>
            <a:r>
              <a:rPr lang="en-US" sz="2800" b="1" dirty="0">
                <a:solidFill>
                  <a:srgbClr val="FF0000"/>
                </a:solidFill>
              </a:rPr>
              <a:t>C since 1970 over global oceans and 4% more water vapor.</a:t>
            </a:r>
          </a:p>
          <a:p>
            <a:r>
              <a:rPr lang="en-US" sz="2800" b="1" dirty="0">
                <a:solidFill>
                  <a:srgbClr val="0000FF"/>
                </a:solidFill>
              </a:rPr>
              <a:t>This means more moisture available for storms and an enhanced greenhouse effect</a:t>
            </a:r>
            <a:r>
              <a:rPr lang="en-US" sz="2800" b="1" dirty="0" smtClean="0">
                <a:solidFill>
                  <a:srgbClr val="0000FF"/>
                </a:solidFill>
              </a:rPr>
              <a:t>.</a:t>
            </a:r>
            <a:endParaRPr lang="en-US" sz="2800" b="1" dirty="0">
              <a:solidFill>
                <a:srgbClr val="FFFF00"/>
              </a:solidFill>
            </a:endParaRPr>
          </a:p>
        </p:txBody>
      </p:sp>
      <p:sp>
        <p:nvSpPr>
          <p:cNvPr id="3" name="Rectangle 2"/>
          <p:cNvSpPr/>
          <p:nvPr/>
        </p:nvSpPr>
        <p:spPr>
          <a:xfrm>
            <a:off x="304799" y="207916"/>
            <a:ext cx="8458201" cy="553998"/>
          </a:xfrm>
          <a:prstGeom prst="rect">
            <a:avLst/>
          </a:prstGeom>
        </p:spPr>
        <p:txBody>
          <a:bodyPr wrap="square">
            <a:spAutoFit/>
          </a:bodyPr>
          <a:lstStyle/>
          <a:p>
            <a:pPr algn="ctr"/>
            <a:r>
              <a:rPr lang="en-US" sz="3000" b="1" dirty="0">
                <a:effectLst>
                  <a:outerShdw blurRad="38100" dist="38100" dir="2700000" algn="tl">
                    <a:srgbClr val="C0C0C0"/>
                  </a:outerShdw>
                </a:effectLst>
              </a:rPr>
              <a:t>Air holds more water vapor at higher temperatures</a:t>
            </a:r>
          </a:p>
        </p:txBody>
      </p:sp>
    </p:spTree>
    <p:extLst>
      <p:ext uri="{BB962C8B-B14F-4D97-AF65-F5344CB8AC3E}">
        <p14:creationId xmlns:p14="http://schemas.microsoft.com/office/powerpoint/2010/main" val="996807707"/>
      </p:ext>
    </p:extLst>
  </p:cSld>
  <p:clrMapOvr>
    <a:masterClrMapping/>
  </p:clrMapOvr>
  <p:transition spd="med">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643" y="1219200"/>
            <a:ext cx="887458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304800"/>
            <a:ext cx="9177384" cy="646331"/>
          </a:xfrm>
          <a:prstGeom prst="rect">
            <a:avLst/>
          </a:prstGeom>
          <a:noFill/>
        </p:spPr>
        <p:txBody>
          <a:bodyPr wrap="none" rtlCol="0">
            <a:spAutoFit/>
          </a:bodyPr>
          <a:lstStyle/>
          <a:p>
            <a:pPr algn="ctr"/>
            <a:r>
              <a:rPr lang="pt-BR" sz="3500" b="1" dirty="0" smtClean="0">
                <a:effectLst>
                  <a:outerShdw blurRad="38100" dist="38100" dir="2700000" algn="tl">
                    <a:srgbClr val="000000">
                      <a:alpha val="43137"/>
                    </a:srgbClr>
                  </a:outerShdw>
                </a:effectLst>
              </a:rPr>
              <a:t>Processos afetando o aumento do nível do mar</a:t>
            </a:r>
            <a:endParaRPr lang="pt-BR" sz="3500" b="1" dirty="0">
              <a:effectLst>
                <a:outerShdw blurRad="38100" dist="38100" dir="2700000" algn="tl">
                  <a:srgbClr val="000000">
                    <a:alpha val="43137"/>
                  </a:srgbClr>
                </a:outerShdw>
              </a:effectLst>
            </a:endParaRPr>
          </a:p>
        </p:txBody>
      </p:sp>
      <p:sp>
        <p:nvSpPr>
          <p:cNvPr id="2" name="TextBox 1"/>
          <p:cNvSpPr txBox="1"/>
          <p:nvPr/>
        </p:nvSpPr>
        <p:spPr>
          <a:xfrm>
            <a:off x="4953000" y="6237625"/>
            <a:ext cx="3930884" cy="307777"/>
          </a:xfrm>
          <a:prstGeom prst="rect">
            <a:avLst/>
          </a:prstGeom>
          <a:noFill/>
        </p:spPr>
        <p:txBody>
          <a:bodyPr wrap="none" rtlCol="0">
            <a:spAutoFit/>
          </a:bodyPr>
          <a:lstStyle/>
          <a:p>
            <a:r>
              <a:rPr lang="pt-BR" sz="1400" i="1" dirty="0" smtClean="0"/>
              <a:t>IOC – </a:t>
            </a:r>
            <a:r>
              <a:rPr lang="pt-BR" sz="1400" i="1" dirty="0" err="1" smtClean="0"/>
              <a:t>International</a:t>
            </a:r>
            <a:r>
              <a:rPr lang="pt-BR" sz="1400" i="1" dirty="0" smtClean="0"/>
              <a:t> </a:t>
            </a:r>
            <a:r>
              <a:rPr lang="pt-BR" sz="1400" i="1" dirty="0" err="1" smtClean="0"/>
              <a:t>Oceanographic</a:t>
            </a:r>
            <a:r>
              <a:rPr lang="pt-BR" sz="1400" i="1" dirty="0" smtClean="0"/>
              <a:t> </a:t>
            </a:r>
            <a:r>
              <a:rPr lang="pt-BR" sz="1400" i="1" dirty="0" err="1" smtClean="0"/>
              <a:t>Comission</a:t>
            </a:r>
            <a:r>
              <a:rPr lang="pt-BR" sz="1400" i="1" dirty="0" smtClean="0"/>
              <a:t>, 2012</a:t>
            </a:r>
            <a:endParaRPr lang="pt-BR" sz="1400" i="1" dirty="0"/>
          </a:p>
        </p:txBody>
      </p:sp>
    </p:spTree>
    <p:extLst>
      <p:ext uri="{BB962C8B-B14F-4D97-AF65-F5344CB8AC3E}">
        <p14:creationId xmlns:p14="http://schemas.microsoft.com/office/powerpoint/2010/main" val="31928012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89318"/>
            <a:ext cx="7352608" cy="472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1863" y="5500300"/>
            <a:ext cx="8665281" cy="1077218"/>
          </a:xfrm>
          <a:prstGeom prst="rect">
            <a:avLst/>
          </a:prstGeom>
        </p:spPr>
        <p:txBody>
          <a:bodyPr wrap="square">
            <a:spAutoFit/>
          </a:bodyPr>
          <a:lstStyle/>
          <a:p>
            <a:r>
              <a:rPr lang="en-US" sz="1600" dirty="0"/>
              <a:t>The increase in total ocean heat content from the </a:t>
            </a:r>
            <a:r>
              <a:rPr lang="en-US" sz="1600" dirty="0" smtClean="0"/>
              <a:t>surface to </a:t>
            </a:r>
            <a:r>
              <a:rPr lang="en-US" sz="1600" dirty="0"/>
              <a:t>2000 m, based on running five-year analyses. Reference period </a:t>
            </a:r>
            <a:r>
              <a:rPr lang="en-US" sz="1600" dirty="0" smtClean="0"/>
              <a:t>is 1955–2006</a:t>
            </a:r>
            <a:r>
              <a:rPr lang="en-US" sz="1600" dirty="0"/>
              <a:t>. The black line shows the increasing heat content at </a:t>
            </a:r>
            <a:r>
              <a:rPr lang="en-US" sz="1600" dirty="0" smtClean="0"/>
              <a:t>depth (</a:t>
            </a:r>
            <a:r>
              <a:rPr lang="en-US" sz="1600" dirty="0"/>
              <a:t>700 to 2000 m), illustrating a significant and rising trend, while most </a:t>
            </a:r>
            <a:r>
              <a:rPr lang="en-US" sz="1600" dirty="0" smtClean="0"/>
              <a:t>of the </a:t>
            </a:r>
            <a:r>
              <a:rPr lang="en-US" sz="1600" dirty="0"/>
              <a:t>heat remains in the top 700 m of the ocean. </a:t>
            </a:r>
          </a:p>
        </p:txBody>
      </p:sp>
      <p:sp>
        <p:nvSpPr>
          <p:cNvPr id="5" name="Rectangle 4"/>
          <p:cNvSpPr/>
          <p:nvPr/>
        </p:nvSpPr>
        <p:spPr>
          <a:xfrm>
            <a:off x="181863" y="101025"/>
            <a:ext cx="8627109" cy="584775"/>
          </a:xfrm>
          <a:prstGeom prst="rect">
            <a:avLst/>
          </a:prstGeom>
        </p:spPr>
        <p:txBody>
          <a:bodyPr wrap="square">
            <a:spAutoFit/>
          </a:bodyPr>
          <a:lstStyle/>
          <a:p>
            <a:pPr algn="ctr"/>
            <a:r>
              <a:rPr lang="pt-BR" sz="3200" b="1" smtClean="0">
                <a:effectLst>
                  <a:outerShdw blurRad="38100" dist="38100" dir="2700000" algn="tl">
                    <a:srgbClr val="000000">
                      <a:alpha val="43137"/>
                    </a:srgbClr>
                  </a:outerShdw>
                </a:effectLst>
              </a:rPr>
              <a:t>O aumento no conteudo de calor dos oceanos</a:t>
            </a:r>
            <a:endParaRPr lang="pt-BR" sz="3200" b="1">
              <a:effectLst>
                <a:outerShdw blurRad="38100" dist="38100" dir="2700000" algn="tl">
                  <a:srgbClr val="000000">
                    <a:alpha val="43137"/>
                  </a:srgbClr>
                </a:outerShdw>
              </a:effectLst>
            </a:endParaRPr>
          </a:p>
        </p:txBody>
      </p:sp>
      <p:sp>
        <p:nvSpPr>
          <p:cNvPr id="6" name="Rectangle 5"/>
          <p:cNvSpPr/>
          <p:nvPr/>
        </p:nvSpPr>
        <p:spPr>
          <a:xfrm>
            <a:off x="6096000" y="6399098"/>
            <a:ext cx="2679901" cy="369332"/>
          </a:xfrm>
          <a:prstGeom prst="rect">
            <a:avLst/>
          </a:prstGeom>
        </p:spPr>
        <p:txBody>
          <a:bodyPr wrap="none">
            <a:spAutoFit/>
          </a:bodyPr>
          <a:lstStyle/>
          <a:p>
            <a:r>
              <a:rPr lang="fr-FR" i="1" dirty="0"/>
              <a:t>Source: </a:t>
            </a:r>
            <a:r>
              <a:rPr lang="fr-FR" dirty="0" err="1"/>
              <a:t>Levitus</a:t>
            </a:r>
            <a:r>
              <a:rPr lang="fr-FR" dirty="0"/>
              <a:t> et al. 2012.</a:t>
            </a:r>
            <a:endParaRPr lang="en-US" dirty="0"/>
          </a:p>
        </p:txBody>
      </p:sp>
    </p:spTree>
    <p:extLst>
      <p:ext uri="{BB962C8B-B14F-4D97-AF65-F5344CB8AC3E}">
        <p14:creationId xmlns:p14="http://schemas.microsoft.com/office/powerpoint/2010/main" val="11156654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29" y="608549"/>
            <a:ext cx="8305800" cy="619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5973" name="Text Box 5"/>
          <p:cNvSpPr txBox="1">
            <a:spLocks noChangeArrowheads="1"/>
          </p:cNvSpPr>
          <p:nvPr/>
        </p:nvSpPr>
        <p:spPr bwMode="auto">
          <a:xfrm>
            <a:off x="0" y="98425"/>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smtClean="0">
                <a:latin typeface="+mj-lt"/>
              </a:rPr>
              <a:t>Human Perturbations </a:t>
            </a:r>
            <a:r>
              <a:rPr lang="en-US" sz="3200" b="1" dirty="0">
                <a:latin typeface="+mj-lt"/>
              </a:rPr>
              <a:t>of the </a:t>
            </a:r>
            <a:r>
              <a:rPr lang="en-US" sz="3200" b="1" dirty="0" smtClean="0">
                <a:latin typeface="+mj-lt"/>
              </a:rPr>
              <a:t>Global Carbon </a:t>
            </a:r>
            <a:r>
              <a:rPr lang="en-US" sz="3200" b="1" dirty="0">
                <a:latin typeface="+mj-lt"/>
              </a:rPr>
              <a:t>Cycle</a:t>
            </a:r>
            <a:endParaRPr lang="en-AU" sz="3200" b="1" dirty="0">
              <a:latin typeface="+mj-lt"/>
            </a:endParaRPr>
          </a:p>
        </p:txBody>
      </p:sp>
      <p:sp>
        <p:nvSpPr>
          <p:cNvPr id="595974" name="Text Box 6"/>
          <p:cNvSpPr txBox="1">
            <a:spLocks noChangeArrowheads="1"/>
          </p:cNvSpPr>
          <p:nvPr/>
        </p:nvSpPr>
        <p:spPr bwMode="auto">
          <a:xfrm>
            <a:off x="693738" y="6240463"/>
            <a:ext cx="20526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a:latin typeface="Arial Narrow" pitchFamily="34" charset="0"/>
              </a:rPr>
              <a:t>© Global Carbon Project  I  Glynn Gorick</a:t>
            </a:r>
            <a:endParaRPr lang="en-AU" sz="1000">
              <a:latin typeface="Arial Narrow" pitchFamily="34" charset="0"/>
            </a:endParaRPr>
          </a:p>
        </p:txBody>
      </p:sp>
    </p:spTree>
    <p:extLst>
      <p:ext uri="{BB962C8B-B14F-4D97-AF65-F5344CB8AC3E}">
        <p14:creationId xmlns:p14="http://schemas.microsoft.com/office/powerpoint/2010/main" val="259800250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137" y="1030095"/>
            <a:ext cx="6360766" cy="49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70752" y="683623"/>
            <a:ext cx="3338414" cy="369332"/>
          </a:xfrm>
          <a:prstGeom prst="rect">
            <a:avLst/>
          </a:prstGeom>
        </p:spPr>
        <p:txBody>
          <a:bodyPr wrap="none">
            <a:spAutoFit/>
          </a:bodyPr>
          <a:lstStyle/>
          <a:p>
            <a:r>
              <a:rPr lang="en-US" i="1" dirty="0"/>
              <a:t>Source: </a:t>
            </a:r>
            <a:r>
              <a:rPr lang="en-US" dirty="0"/>
              <a:t>Church and White (2011).</a:t>
            </a:r>
          </a:p>
        </p:txBody>
      </p:sp>
      <p:sp>
        <p:nvSpPr>
          <p:cNvPr id="3" name="Rectangle 2"/>
          <p:cNvSpPr/>
          <p:nvPr/>
        </p:nvSpPr>
        <p:spPr>
          <a:xfrm>
            <a:off x="76200" y="6096000"/>
            <a:ext cx="8915400" cy="646331"/>
          </a:xfrm>
          <a:prstGeom prst="rect">
            <a:avLst/>
          </a:prstGeom>
        </p:spPr>
        <p:txBody>
          <a:bodyPr wrap="square">
            <a:spAutoFit/>
          </a:bodyPr>
          <a:lstStyle/>
          <a:p>
            <a:r>
              <a:rPr lang="en-US" dirty="0"/>
              <a:t>Global mean sea level (GMSL) reconstructed from </a:t>
            </a:r>
            <a:r>
              <a:rPr lang="en-US" dirty="0" err="1" smtClean="0"/>
              <a:t>tidegauge</a:t>
            </a:r>
            <a:r>
              <a:rPr lang="en-US" dirty="0" smtClean="0"/>
              <a:t> data </a:t>
            </a:r>
            <a:r>
              <a:rPr lang="en-US" dirty="0"/>
              <a:t>(blue, red) and measured from satellite altimetry (black</a:t>
            </a:r>
            <a:r>
              <a:rPr lang="en-US" dirty="0" smtClean="0"/>
              <a:t>). </a:t>
            </a:r>
            <a:endParaRPr lang="en-US" dirty="0"/>
          </a:p>
        </p:txBody>
      </p:sp>
      <p:sp>
        <p:nvSpPr>
          <p:cNvPr id="4" name="Rectangle 3"/>
          <p:cNvSpPr/>
          <p:nvPr/>
        </p:nvSpPr>
        <p:spPr>
          <a:xfrm>
            <a:off x="228601" y="152399"/>
            <a:ext cx="8827962" cy="584775"/>
          </a:xfrm>
          <a:prstGeom prst="rect">
            <a:avLst/>
          </a:prstGeom>
        </p:spPr>
        <p:txBody>
          <a:bodyPr wrap="square">
            <a:spAutoFit/>
          </a:bodyPr>
          <a:lstStyle/>
          <a:p>
            <a:pPr algn="ctr"/>
            <a:r>
              <a:rPr lang="pt-BR" sz="3200" b="1" smtClean="0">
                <a:effectLst>
                  <a:outerShdw blurRad="38100" dist="38100" dir="2700000" algn="tl">
                    <a:srgbClr val="000000">
                      <a:alpha val="43137"/>
                    </a:srgbClr>
                  </a:outerShdw>
                </a:effectLst>
              </a:rPr>
              <a:t>Nível médio dos oceanos (GMSL) de 1860 a 2010 </a:t>
            </a:r>
            <a:endParaRPr lang="pt-BR" sz="3200"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447238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464"/>
            <a:ext cx="9144000" cy="5510523"/>
          </a:xfrm>
          <a:prstGeom prst="rect">
            <a:avLst/>
          </a:prstGeom>
        </p:spPr>
      </p:pic>
      <p:sp>
        <p:nvSpPr>
          <p:cNvPr id="3" name="Rectangle 2"/>
          <p:cNvSpPr/>
          <p:nvPr/>
        </p:nvSpPr>
        <p:spPr>
          <a:xfrm>
            <a:off x="1438" y="152400"/>
            <a:ext cx="8990162" cy="892552"/>
          </a:xfrm>
          <a:prstGeom prst="rect">
            <a:avLst/>
          </a:prstGeom>
        </p:spPr>
        <p:txBody>
          <a:bodyPr wrap="square">
            <a:spAutoFit/>
          </a:bodyPr>
          <a:lstStyle/>
          <a:p>
            <a:pPr algn="ctr"/>
            <a:r>
              <a:rPr lang="en-US" sz="2600" b="1" dirty="0" smtClean="0">
                <a:effectLst>
                  <a:outerShdw blurRad="38100" dist="38100" dir="2700000" algn="tl">
                    <a:srgbClr val="000000">
                      <a:alpha val="43137"/>
                    </a:srgbClr>
                  </a:outerShdw>
                </a:effectLst>
              </a:rPr>
              <a:t>Global </a:t>
            </a:r>
            <a:r>
              <a:rPr lang="en-US" sz="2600" b="1" dirty="0">
                <a:effectLst>
                  <a:outerShdw blurRad="38100" dist="38100" dir="2700000" algn="tl">
                    <a:srgbClr val="000000">
                      <a:alpha val="43137"/>
                    </a:srgbClr>
                  </a:outerShdw>
                </a:effectLst>
              </a:rPr>
              <a:t>mean sea level </a:t>
            </a:r>
            <a:r>
              <a:rPr lang="en-US" sz="2600" b="1" dirty="0" smtClean="0">
                <a:effectLst>
                  <a:outerShdw blurRad="38100" dist="38100" dir="2700000" algn="tl">
                    <a:srgbClr val="000000">
                      <a:alpha val="43137"/>
                    </a:srgbClr>
                  </a:outerShdw>
                </a:effectLst>
              </a:rPr>
              <a:t>obtained from satellite altimetry</a:t>
            </a:r>
            <a:r>
              <a:rPr lang="en-US" sz="2600" b="1" dirty="0">
                <a:effectLst>
                  <a:outerShdw blurRad="38100" dist="38100" dir="2700000" algn="tl">
                    <a:srgbClr val="000000">
                      <a:alpha val="43137"/>
                    </a:srgbClr>
                  </a:outerShdw>
                </a:effectLst>
              </a:rPr>
              <a:t> </a:t>
            </a:r>
            <a:r>
              <a:rPr lang="en-US" sz="2600" b="1" dirty="0" smtClean="0">
                <a:effectLst>
                  <a:outerShdw blurRad="38100" dist="38100" dir="2700000" algn="tl">
                    <a:srgbClr val="000000">
                      <a:alpha val="43137"/>
                    </a:srgbClr>
                  </a:outerShdw>
                </a:effectLst>
              </a:rPr>
              <a:t>from 1992 to 2010. It shows large regional variability.</a:t>
            </a:r>
            <a:endParaRPr lang="en-US"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0109989"/>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15400" cy="5867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 y="76200"/>
            <a:ext cx="8915400" cy="646331"/>
          </a:xfrm>
          <a:prstGeom prst="rect">
            <a:avLst/>
          </a:prstGeom>
        </p:spPr>
        <p:txBody>
          <a:bodyPr wrap="square">
            <a:spAutoFit/>
          </a:bodyPr>
          <a:lstStyle/>
          <a:p>
            <a:pPr algn="ctr"/>
            <a:r>
              <a:rPr lang="en-US" b="1" dirty="0"/>
              <a:t>Decadal precipitation anomalies for global land areas for </a:t>
            </a:r>
            <a:r>
              <a:rPr lang="en-US" b="1" dirty="0" smtClean="0"/>
              <a:t>2001–2010</a:t>
            </a:r>
            <a:r>
              <a:rPr lang="en-US" b="1" dirty="0"/>
              <a:t>. departures in </a:t>
            </a:r>
            <a:r>
              <a:rPr lang="en-US" b="1" dirty="0" smtClean="0"/>
              <a:t>mm/year </a:t>
            </a:r>
            <a:r>
              <a:rPr lang="en-US" b="1" dirty="0"/>
              <a:t>from </a:t>
            </a:r>
            <a:r>
              <a:rPr lang="en-US" b="1" dirty="0" smtClean="0"/>
              <a:t>averages computed using 1951–2000 </a:t>
            </a:r>
            <a:r>
              <a:rPr lang="en-US" b="1" dirty="0"/>
              <a:t>base period</a:t>
            </a:r>
          </a:p>
        </p:txBody>
      </p:sp>
    </p:spTree>
    <p:extLst>
      <p:ext uri="{BB962C8B-B14F-4D97-AF65-F5344CB8AC3E}">
        <p14:creationId xmlns:p14="http://schemas.microsoft.com/office/powerpoint/2010/main" val="1275327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567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18588"/>
            <a:ext cx="8839200" cy="677108"/>
          </a:xfrm>
          <a:prstGeom prst="rect">
            <a:avLst/>
          </a:prstGeom>
        </p:spPr>
        <p:txBody>
          <a:bodyPr wrap="square">
            <a:spAutoFit/>
          </a:bodyPr>
          <a:lstStyle/>
          <a:p>
            <a:pPr algn="ctr"/>
            <a:r>
              <a:rPr lang="en-US" sz="3800" b="1" dirty="0"/>
              <a:t>Number of natural </a:t>
            </a:r>
            <a:r>
              <a:rPr lang="en-US" sz="3800" b="1" dirty="0" smtClean="0"/>
              <a:t>disasters 1980–2010 </a:t>
            </a:r>
            <a:endParaRPr lang="en-US" sz="3800" b="1" dirty="0"/>
          </a:p>
        </p:txBody>
      </p:sp>
      <p:sp>
        <p:nvSpPr>
          <p:cNvPr id="3" name="Rectangle 2"/>
          <p:cNvSpPr/>
          <p:nvPr/>
        </p:nvSpPr>
        <p:spPr>
          <a:xfrm>
            <a:off x="5605673" y="6373779"/>
            <a:ext cx="3385927" cy="369332"/>
          </a:xfrm>
          <a:prstGeom prst="rect">
            <a:avLst/>
          </a:prstGeom>
        </p:spPr>
        <p:txBody>
          <a:bodyPr wrap="none">
            <a:spAutoFit/>
          </a:bodyPr>
          <a:lstStyle/>
          <a:p>
            <a:r>
              <a:rPr lang="en-US" i="1" dirty="0" smtClean="0"/>
              <a:t>source</a:t>
            </a:r>
            <a:r>
              <a:rPr lang="en-US" i="1" dirty="0"/>
              <a:t>: </a:t>
            </a:r>
            <a:r>
              <a:rPr lang="en-US" i="1" dirty="0" err="1"/>
              <a:t>MunichRe</a:t>
            </a:r>
            <a:r>
              <a:rPr lang="en-US" i="1" dirty="0"/>
              <a:t> </a:t>
            </a:r>
            <a:r>
              <a:rPr lang="en-US" i="1" dirty="0" err="1"/>
              <a:t>NatCatSERVICE</a:t>
            </a:r>
            <a:endParaRPr lang="en-US" dirty="0"/>
          </a:p>
        </p:txBody>
      </p:sp>
      <p:sp>
        <p:nvSpPr>
          <p:cNvPr id="4" name="TextBox 3"/>
          <p:cNvSpPr txBox="1"/>
          <p:nvPr/>
        </p:nvSpPr>
        <p:spPr>
          <a:xfrm>
            <a:off x="181099" y="6488668"/>
            <a:ext cx="3776355" cy="369332"/>
          </a:xfrm>
          <a:prstGeom prst="rect">
            <a:avLst/>
          </a:prstGeom>
          <a:noFill/>
        </p:spPr>
        <p:txBody>
          <a:bodyPr wrap="none" rtlCol="0">
            <a:spAutoFit/>
          </a:bodyPr>
          <a:lstStyle/>
          <a:p>
            <a:r>
              <a:rPr lang="pt-BR" dirty="0" smtClean="0"/>
              <a:t>The Global </a:t>
            </a:r>
            <a:r>
              <a:rPr lang="pt-BR" dirty="0" err="1" smtClean="0"/>
              <a:t>Climate</a:t>
            </a:r>
            <a:r>
              <a:rPr lang="pt-BR" dirty="0" smtClean="0"/>
              <a:t> </a:t>
            </a:r>
            <a:r>
              <a:rPr lang="pt-BR" dirty="0" err="1" smtClean="0"/>
              <a:t>Report</a:t>
            </a:r>
            <a:r>
              <a:rPr lang="pt-BR" dirty="0" smtClean="0"/>
              <a:t> WMO 2013</a:t>
            </a:r>
            <a:endParaRPr lang="en-US" dirty="0"/>
          </a:p>
        </p:txBody>
      </p:sp>
    </p:spTree>
    <p:extLst>
      <p:ext uri="{BB962C8B-B14F-4D97-AF65-F5344CB8AC3E}">
        <p14:creationId xmlns:p14="http://schemas.microsoft.com/office/powerpoint/2010/main" val="4270223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782959" cy="620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42685" y="6359891"/>
            <a:ext cx="4263090" cy="369332"/>
          </a:xfrm>
          <a:prstGeom prst="rect">
            <a:avLst/>
          </a:prstGeom>
        </p:spPr>
        <p:txBody>
          <a:bodyPr wrap="none">
            <a:spAutoFit/>
          </a:bodyPr>
          <a:lstStyle/>
          <a:p>
            <a:r>
              <a:rPr lang="en-US" i="1" dirty="0"/>
              <a:t>WMO Greenhouse Gas Bulletin, No.7, 2011 </a:t>
            </a:r>
            <a:endParaRPr lang="en-US" dirty="0"/>
          </a:p>
        </p:txBody>
      </p:sp>
    </p:spTree>
    <p:extLst>
      <p:ext uri="{BB962C8B-B14F-4D97-AF65-F5344CB8AC3E}">
        <p14:creationId xmlns:p14="http://schemas.microsoft.com/office/powerpoint/2010/main" val="1426308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41" y="1600200"/>
            <a:ext cx="8618318" cy="481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1678" y="304800"/>
            <a:ext cx="8382000" cy="523220"/>
          </a:xfrm>
          <a:prstGeom prst="rect">
            <a:avLst/>
          </a:prstGeom>
        </p:spPr>
        <p:txBody>
          <a:bodyPr wrap="square">
            <a:spAutoFit/>
          </a:bodyPr>
          <a:lstStyle/>
          <a:p>
            <a:pPr algn="ctr"/>
            <a:r>
              <a:rPr lang="en-US" sz="2800" b="1" dirty="0">
                <a:effectLst>
                  <a:outerShdw blurRad="38100" dist="38100" dir="2700000" algn="tl">
                    <a:srgbClr val="000000">
                      <a:alpha val="43137"/>
                    </a:srgbClr>
                  </a:outerShdw>
                </a:effectLst>
              </a:rPr>
              <a:t>Arctic sea-ice extent standardized </a:t>
            </a:r>
            <a:r>
              <a:rPr lang="en-US" sz="2800" b="1" dirty="0" smtClean="0">
                <a:effectLst>
                  <a:outerShdw blurRad="38100" dist="38100" dir="2700000" algn="tl">
                    <a:srgbClr val="000000">
                      <a:alpha val="43137"/>
                    </a:srgbClr>
                  </a:outerShdw>
                </a:effectLst>
              </a:rPr>
              <a:t>anomaly 1953-2012</a:t>
            </a:r>
            <a:endParaRPr lang="en-US" sz="2800" b="1" dirty="0">
              <a:effectLst>
                <a:outerShdw blurRad="38100" dist="38100" dir="2700000" algn="tl">
                  <a:srgbClr val="000000">
                    <a:alpha val="43137"/>
                  </a:srgbClr>
                </a:outerShdw>
              </a:effectLst>
            </a:endParaRPr>
          </a:p>
        </p:txBody>
      </p:sp>
      <p:sp>
        <p:nvSpPr>
          <p:cNvPr id="5" name="Rectangle 4"/>
          <p:cNvSpPr/>
          <p:nvPr/>
        </p:nvSpPr>
        <p:spPr>
          <a:xfrm>
            <a:off x="4111436" y="1008620"/>
            <a:ext cx="4994959" cy="369332"/>
          </a:xfrm>
          <a:prstGeom prst="rect">
            <a:avLst/>
          </a:prstGeom>
        </p:spPr>
        <p:txBody>
          <a:bodyPr wrap="square">
            <a:spAutoFit/>
          </a:bodyPr>
          <a:lstStyle/>
          <a:p>
            <a:r>
              <a:rPr lang="en-US" i="1" dirty="0" smtClean="0"/>
              <a:t>source</a:t>
            </a:r>
            <a:r>
              <a:rPr lang="en-US" i="1" dirty="0"/>
              <a:t>: National Snow and Ice Data </a:t>
            </a:r>
            <a:r>
              <a:rPr lang="en-US" i="1" dirty="0" smtClean="0"/>
              <a:t>Center, USA</a:t>
            </a:r>
            <a:endParaRPr lang="en-US" dirty="0"/>
          </a:p>
        </p:txBody>
      </p:sp>
    </p:spTree>
    <p:extLst>
      <p:ext uri="{BB962C8B-B14F-4D97-AF65-F5344CB8AC3E}">
        <p14:creationId xmlns:p14="http://schemas.microsoft.com/office/powerpoint/2010/main" val="22357335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322" y="152400"/>
            <a:ext cx="5162391"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1668" y="798731"/>
            <a:ext cx="3625932" cy="2062103"/>
          </a:xfrm>
          <a:prstGeom prst="rect">
            <a:avLst/>
          </a:prstGeom>
        </p:spPr>
        <p:txBody>
          <a:bodyPr wrap="square">
            <a:spAutoFit/>
          </a:bodyPr>
          <a:lstStyle/>
          <a:p>
            <a:pPr algn="ctr"/>
            <a:r>
              <a:rPr lang="en-US" sz="3200" b="1" dirty="0"/>
              <a:t>Measured rates of change in glacier cumulative length measurements. </a:t>
            </a:r>
          </a:p>
        </p:txBody>
      </p:sp>
    </p:spTree>
    <p:extLst>
      <p:ext uri="{BB962C8B-B14F-4D97-AF65-F5344CB8AC3E}">
        <p14:creationId xmlns:p14="http://schemas.microsoft.com/office/powerpoint/2010/main" val="14628040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71" y="838200"/>
            <a:ext cx="8753829" cy="45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4300" y="5410200"/>
            <a:ext cx="8801100" cy="923330"/>
          </a:xfrm>
          <a:prstGeom prst="rect">
            <a:avLst/>
          </a:prstGeom>
        </p:spPr>
        <p:txBody>
          <a:bodyPr wrap="square">
            <a:spAutoFit/>
          </a:bodyPr>
          <a:lstStyle/>
          <a:p>
            <a:r>
              <a:rPr lang="en-US" dirty="0"/>
              <a:t>Deep-water formation in the Northern Hemisphere has </a:t>
            </a:r>
            <a:r>
              <a:rPr lang="en-US" dirty="0" smtClean="0"/>
              <a:t>long received </a:t>
            </a:r>
            <a:r>
              <a:rPr lang="en-US" dirty="0"/>
              <a:t>much attention as the axis of climate change. The </a:t>
            </a:r>
            <a:r>
              <a:rPr lang="en-US" dirty="0" smtClean="0"/>
              <a:t>upwelling branch </a:t>
            </a:r>
            <a:r>
              <a:rPr lang="en-US" dirty="0"/>
              <a:t>in the Southern Ocean is now being recognized as </a:t>
            </a:r>
            <a:r>
              <a:rPr lang="en-US" dirty="0" smtClean="0"/>
              <a:t>a vital </a:t>
            </a:r>
            <a:r>
              <a:rPr lang="en-US" dirty="0"/>
              <a:t>component of our climate system and an equally </a:t>
            </a:r>
            <a:r>
              <a:rPr lang="en-US" dirty="0" smtClean="0"/>
              <a:t>important agent </a:t>
            </a:r>
            <a:r>
              <a:rPr lang="en-US" dirty="0"/>
              <a:t>of global change.</a:t>
            </a:r>
          </a:p>
        </p:txBody>
      </p:sp>
      <p:sp>
        <p:nvSpPr>
          <p:cNvPr id="3" name="TextBox 2"/>
          <p:cNvSpPr txBox="1"/>
          <p:nvPr/>
        </p:nvSpPr>
        <p:spPr>
          <a:xfrm>
            <a:off x="4686300" y="6276891"/>
            <a:ext cx="4097597" cy="369332"/>
          </a:xfrm>
          <a:prstGeom prst="rect">
            <a:avLst/>
          </a:prstGeom>
          <a:noFill/>
        </p:spPr>
        <p:txBody>
          <a:bodyPr wrap="none" rtlCol="0">
            <a:spAutoFit/>
          </a:bodyPr>
          <a:lstStyle/>
          <a:p>
            <a:r>
              <a:rPr lang="en-US" i="1" dirty="0" smtClean="0"/>
              <a:t>Marshall </a:t>
            </a:r>
            <a:r>
              <a:rPr lang="en-US" i="1" dirty="0"/>
              <a:t>and </a:t>
            </a:r>
            <a:r>
              <a:rPr lang="en-US" i="1" dirty="0" err="1" smtClean="0"/>
              <a:t>Speer</a:t>
            </a:r>
            <a:r>
              <a:rPr lang="en-US" i="1" dirty="0" smtClean="0"/>
              <a:t> Nature Review, 2012</a:t>
            </a:r>
            <a:endParaRPr lang="en-US" i="1" dirty="0"/>
          </a:p>
        </p:txBody>
      </p:sp>
      <p:sp>
        <p:nvSpPr>
          <p:cNvPr id="4" name="TextBox 3"/>
          <p:cNvSpPr txBox="1"/>
          <p:nvPr/>
        </p:nvSpPr>
        <p:spPr>
          <a:xfrm>
            <a:off x="656639" y="228600"/>
            <a:ext cx="8059322" cy="523220"/>
          </a:xfrm>
          <a:prstGeom prst="rect">
            <a:avLst/>
          </a:prstGeom>
          <a:noFill/>
        </p:spPr>
        <p:txBody>
          <a:bodyPr wrap="none" rtlCol="0">
            <a:spAutoFit/>
          </a:bodyPr>
          <a:lstStyle/>
          <a:p>
            <a:r>
              <a:rPr lang="pt-BR" sz="2800" b="1" dirty="0" smtClean="0">
                <a:effectLst>
                  <a:outerShdw blurRad="38100" dist="38100" dir="2700000" algn="tl">
                    <a:srgbClr val="000000">
                      <a:alpha val="43137"/>
                    </a:srgbClr>
                  </a:outerShdw>
                </a:effectLst>
              </a:rPr>
              <a:t>Circulação oceânica global: Redistribuição de energia</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09948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l="14606" t="6548" r="22108"/>
          <a:stretch>
            <a:fillRect/>
          </a:stretch>
        </p:blipFill>
        <p:spPr bwMode="auto">
          <a:xfrm>
            <a:off x="6464300" y="1676400"/>
            <a:ext cx="267970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04800" y="152400"/>
            <a:ext cx="8534400" cy="611008"/>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scene3d>
              <a:camera prst="orthographicFront"/>
              <a:lightRig rig="threePt" dir="t"/>
            </a:scene3d>
            <a:sp3d extrusionH="57150">
              <a:bevelT w="38100" h="38100"/>
            </a:sp3d>
          </a:bodyPr>
          <a:lstStyle/>
          <a:p>
            <a:pPr algn="ctr" eaLnBrk="0" fontAlgn="auto" hangingPunct="0">
              <a:spcBef>
                <a:spcPts val="0"/>
              </a:spcBef>
              <a:spcAft>
                <a:spcPts val="0"/>
              </a:spcAft>
              <a:defRPr/>
            </a:pPr>
            <a:r>
              <a:rPr lang="en-US" sz="4800" b="1" kern="0" dirty="0">
                <a:solidFill>
                  <a:srgbClr val="0000FF"/>
                </a:solidFill>
                <a:ea typeface="+mj-ea"/>
                <a:cs typeface="+mj-cs"/>
              </a:rPr>
              <a:t>Greenland </a:t>
            </a:r>
            <a:r>
              <a:rPr lang="en-US" sz="4800" b="1" kern="0" dirty="0" smtClean="0">
                <a:solidFill>
                  <a:srgbClr val="0000FF"/>
                </a:solidFill>
                <a:ea typeface="+mj-ea"/>
                <a:cs typeface="+mj-cs"/>
              </a:rPr>
              <a:t>total snowmelt area </a:t>
            </a:r>
            <a:endParaRPr lang="en-US" sz="4800" b="1" kern="0" dirty="0">
              <a:solidFill>
                <a:srgbClr val="0000FF"/>
              </a:solidFill>
              <a:ea typeface="+mj-ea"/>
              <a:cs typeface="+mj-cs"/>
            </a:endParaRPr>
          </a:p>
        </p:txBody>
      </p:sp>
      <p:pic>
        <p:nvPicPr>
          <p:cNvPr id="102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12" y="1548606"/>
            <a:ext cx="6288088"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319790"/>
            <a:ext cx="25415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5"/>
          <p:cNvSpPr txBox="1">
            <a:spLocks noChangeArrowheads="1"/>
          </p:cNvSpPr>
          <p:nvPr/>
        </p:nvSpPr>
        <p:spPr bwMode="auto">
          <a:xfrm>
            <a:off x="144982" y="886241"/>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b="1" dirty="0">
                <a:latin typeface="+mn-lt"/>
                <a:cs typeface="Times New Roman" pitchFamily="18" charset="0"/>
              </a:rPr>
              <a:t>Area on Greenland with </a:t>
            </a:r>
            <a:r>
              <a:rPr lang="en-US" b="1" dirty="0" smtClean="0">
                <a:latin typeface="+mn-lt"/>
                <a:cs typeface="Times New Roman" pitchFamily="18" charset="0"/>
              </a:rPr>
              <a:t>snowmelt</a:t>
            </a:r>
            <a:endParaRPr lang="en-US" b="1" dirty="0">
              <a:latin typeface="+mn-lt"/>
              <a:cs typeface="Times New Roman" pitchFamily="18" charset="0"/>
            </a:endParaRPr>
          </a:p>
        </p:txBody>
      </p:sp>
      <p:sp>
        <p:nvSpPr>
          <p:cNvPr id="2" name="Rectangle 1"/>
          <p:cNvSpPr/>
          <p:nvPr/>
        </p:nvSpPr>
        <p:spPr>
          <a:xfrm>
            <a:off x="5638800" y="763408"/>
            <a:ext cx="3505200" cy="307777"/>
          </a:xfrm>
          <a:prstGeom prst="rect">
            <a:avLst/>
          </a:prstGeom>
        </p:spPr>
        <p:txBody>
          <a:bodyPr wrap="square">
            <a:spAutoFit/>
          </a:bodyPr>
          <a:lstStyle/>
          <a:p>
            <a:r>
              <a:rPr lang="en-US" sz="1400" i="1" dirty="0" smtClean="0">
                <a:cs typeface="Times New Roman" pitchFamily="18" charset="0"/>
              </a:rPr>
              <a:t>Graph </a:t>
            </a:r>
            <a:r>
              <a:rPr lang="en-US" sz="1400" i="1" dirty="0">
                <a:cs typeface="Times New Roman" pitchFamily="18" charset="0"/>
              </a:rPr>
              <a:t>credit: </a:t>
            </a:r>
            <a:r>
              <a:rPr lang="en-US" sz="1400" i="1" dirty="0" err="1">
                <a:cs typeface="Times New Roman" pitchFamily="18" charset="0"/>
              </a:rPr>
              <a:t>Konrad</a:t>
            </a:r>
            <a:r>
              <a:rPr lang="en-US" sz="1400" i="1" dirty="0">
                <a:cs typeface="Times New Roman" pitchFamily="18" charset="0"/>
              </a:rPr>
              <a:t> Steffen, Univ. Colorado</a:t>
            </a:r>
            <a:r>
              <a:rPr lang="en-US" sz="1400" b="1" i="1" dirty="0">
                <a:cs typeface="Times New Roman" pitchFamily="18" charset="0"/>
              </a:rPr>
              <a:t>  </a:t>
            </a:r>
          </a:p>
        </p:txBody>
      </p:sp>
    </p:spTree>
    <p:extLst>
      <p:ext uri="{BB962C8B-B14F-4D97-AF65-F5344CB8AC3E}">
        <p14:creationId xmlns:p14="http://schemas.microsoft.com/office/powerpoint/2010/main" val="25300910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671137"/>
            <a:ext cx="8143876" cy="519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9596" y="5760801"/>
            <a:ext cx="8782003" cy="923330"/>
          </a:xfrm>
          <a:prstGeom prst="rect">
            <a:avLst/>
          </a:prstGeom>
        </p:spPr>
        <p:txBody>
          <a:bodyPr wrap="square">
            <a:spAutoFit/>
          </a:bodyPr>
          <a:lstStyle/>
          <a:p>
            <a:r>
              <a:rPr lang="en-US" dirty="0" smtClean="0"/>
              <a:t>Ensemble </a:t>
            </a:r>
            <a:r>
              <a:rPr lang="en-US" dirty="0"/>
              <a:t>mean sea level anomaly (m) with respect to global mean </a:t>
            </a:r>
            <a:r>
              <a:rPr lang="en-US" dirty="0" smtClean="0"/>
              <a:t>RS  </a:t>
            </a:r>
            <a:r>
              <a:rPr lang="en-US" dirty="0"/>
              <a:t>change (0.47 m) for scenario A1B between 1980–1999 and 2090–2099 (from </a:t>
            </a:r>
            <a:r>
              <a:rPr lang="en-US" dirty="0" err="1"/>
              <a:t>Slangen</a:t>
            </a:r>
            <a:r>
              <a:rPr lang="en-US" dirty="0"/>
              <a:t> et al., 2011). Global mean = </a:t>
            </a:r>
            <a:r>
              <a:rPr lang="en-US" dirty="0" smtClean="0"/>
              <a:t>0.47 </a:t>
            </a:r>
            <a:r>
              <a:rPr lang="en-US" dirty="0"/>
              <a:t>m; range = –3.65 to +1.01 m.</a:t>
            </a:r>
            <a:endParaRPr lang="pt-BR" dirty="0"/>
          </a:p>
        </p:txBody>
      </p:sp>
      <p:sp>
        <p:nvSpPr>
          <p:cNvPr id="5" name="TextBox 4"/>
          <p:cNvSpPr txBox="1"/>
          <p:nvPr/>
        </p:nvSpPr>
        <p:spPr>
          <a:xfrm>
            <a:off x="457200" y="117365"/>
            <a:ext cx="8536248" cy="584775"/>
          </a:xfrm>
          <a:prstGeom prst="rect">
            <a:avLst/>
          </a:prstGeom>
          <a:noFill/>
        </p:spPr>
        <p:txBody>
          <a:bodyPr wrap="none" rtlCol="0">
            <a:spAutoFit/>
          </a:bodyPr>
          <a:lstStyle/>
          <a:p>
            <a:r>
              <a:rPr lang="pt-BR" sz="3200" b="1" dirty="0" smtClean="0"/>
              <a:t>Diferenças regionais no aumento do nível do mar</a:t>
            </a:r>
            <a:endParaRPr lang="pt-BR" sz="3200" b="1" dirty="0"/>
          </a:p>
        </p:txBody>
      </p:sp>
    </p:spTree>
    <p:extLst>
      <p:ext uri="{BB962C8B-B14F-4D97-AF65-F5344CB8AC3E}">
        <p14:creationId xmlns:p14="http://schemas.microsoft.com/office/powerpoint/2010/main" val="2600893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Text Box 5"/>
          <p:cNvSpPr txBox="1">
            <a:spLocks noChangeArrowheads="1"/>
          </p:cNvSpPr>
          <p:nvPr/>
        </p:nvSpPr>
        <p:spPr bwMode="auto">
          <a:xfrm>
            <a:off x="0" y="98425"/>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smtClean="0">
                <a:solidFill>
                  <a:srgbClr val="FFFF00"/>
                </a:solidFill>
                <a:effectLst>
                  <a:outerShdw blurRad="38100" dist="38100" dir="2700000" algn="tl">
                    <a:srgbClr val="000000">
                      <a:alpha val="43137"/>
                    </a:srgbClr>
                  </a:outerShdw>
                </a:effectLst>
                <a:latin typeface="+mj-lt"/>
              </a:rPr>
              <a:t>Human Perturbations </a:t>
            </a:r>
            <a:r>
              <a:rPr lang="en-US" sz="3200" b="1" dirty="0">
                <a:solidFill>
                  <a:srgbClr val="FFFF00"/>
                </a:solidFill>
                <a:effectLst>
                  <a:outerShdw blurRad="38100" dist="38100" dir="2700000" algn="tl">
                    <a:srgbClr val="000000">
                      <a:alpha val="43137"/>
                    </a:srgbClr>
                  </a:outerShdw>
                </a:effectLst>
                <a:latin typeface="+mj-lt"/>
              </a:rPr>
              <a:t>of the </a:t>
            </a:r>
            <a:r>
              <a:rPr lang="en-US" sz="3200" b="1" dirty="0" smtClean="0">
                <a:solidFill>
                  <a:srgbClr val="FFFF00"/>
                </a:solidFill>
                <a:effectLst>
                  <a:outerShdw blurRad="38100" dist="38100" dir="2700000" algn="tl">
                    <a:srgbClr val="000000">
                      <a:alpha val="43137"/>
                    </a:srgbClr>
                  </a:outerShdw>
                </a:effectLst>
                <a:latin typeface="+mj-lt"/>
              </a:rPr>
              <a:t>Global Carbon </a:t>
            </a:r>
            <a:r>
              <a:rPr lang="en-US" sz="3200" b="1" dirty="0">
                <a:solidFill>
                  <a:srgbClr val="FFFF00"/>
                </a:solidFill>
                <a:effectLst>
                  <a:outerShdw blurRad="38100" dist="38100" dir="2700000" algn="tl">
                    <a:srgbClr val="000000">
                      <a:alpha val="43137"/>
                    </a:srgbClr>
                  </a:outerShdw>
                </a:effectLst>
                <a:latin typeface="+mj-lt"/>
              </a:rPr>
              <a:t>Cycle</a:t>
            </a:r>
            <a:endParaRPr lang="en-AU" sz="3200" b="1" dirty="0">
              <a:solidFill>
                <a:srgbClr val="FFFF00"/>
              </a:solidFill>
              <a:effectLst>
                <a:outerShdw blurRad="38100" dist="38100" dir="2700000" algn="tl">
                  <a:srgbClr val="000000">
                    <a:alpha val="43137"/>
                  </a:srgbClr>
                </a:outerShdw>
              </a:effectLst>
              <a:latin typeface="+mj-lt"/>
            </a:endParaRPr>
          </a:p>
        </p:txBody>
      </p:sp>
      <p:sp>
        <p:nvSpPr>
          <p:cNvPr id="3" name="TextBox 2"/>
          <p:cNvSpPr txBox="1"/>
          <p:nvPr/>
        </p:nvSpPr>
        <p:spPr>
          <a:xfrm>
            <a:off x="6553200" y="662443"/>
            <a:ext cx="2289409" cy="307777"/>
          </a:xfrm>
          <a:prstGeom prst="rect">
            <a:avLst/>
          </a:prstGeom>
          <a:noFill/>
        </p:spPr>
        <p:txBody>
          <a:bodyPr wrap="none" rtlCol="0">
            <a:spAutoFit/>
          </a:bodyPr>
          <a:lstStyle/>
          <a:p>
            <a:r>
              <a:rPr lang="pt-BR" sz="1400" i="1" dirty="0" smtClean="0">
                <a:solidFill>
                  <a:srgbClr val="FFFF00"/>
                </a:solidFill>
              </a:rPr>
              <a:t>(Global Carbon Project 2010)</a:t>
            </a:r>
            <a:endParaRPr lang="pt-BR" sz="1400" i="1" dirty="0">
              <a:solidFill>
                <a:srgbClr val="FFFF00"/>
              </a:solidFill>
            </a:endParaRPr>
          </a:p>
        </p:txBody>
      </p:sp>
    </p:spTree>
    <p:extLst>
      <p:ext uri="{BB962C8B-B14F-4D97-AF65-F5344CB8AC3E}">
        <p14:creationId xmlns:p14="http://schemas.microsoft.com/office/powerpoint/2010/main" val="13221345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bl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67" y="727869"/>
            <a:ext cx="8238491" cy="55451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44" name="Rectangle 3"/>
          <p:cNvSpPr>
            <a:spLocks noGrp="1" noChangeArrowheads="1"/>
          </p:cNvSpPr>
          <p:nvPr>
            <p:ph type="title" idx="4294967295"/>
          </p:nvPr>
        </p:nvSpPr>
        <p:spPr>
          <a:xfrm>
            <a:off x="457200" y="4549"/>
            <a:ext cx="8229600" cy="563561"/>
          </a:xfrm>
        </p:spPr>
        <p:txBody>
          <a:bodyPr>
            <a:normAutofit fontScale="90000"/>
          </a:bodyPr>
          <a:lstStyle/>
          <a:p>
            <a:pPr eaLnBrk="1" hangingPunct="1"/>
            <a:r>
              <a:rPr lang="en-GB" b="1" dirty="0" smtClean="0"/>
              <a:t>The climate system – HadGEM2 </a:t>
            </a:r>
          </a:p>
        </p:txBody>
      </p:sp>
      <p:sp>
        <p:nvSpPr>
          <p:cNvPr id="35845" name="Rectangle 4"/>
          <p:cNvSpPr>
            <a:spLocks noChangeArrowheads="1"/>
          </p:cNvSpPr>
          <p:nvPr/>
        </p:nvSpPr>
        <p:spPr bwMode="auto">
          <a:xfrm>
            <a:off x="3962400" y="1357313"/>
            <a:ext cx="1066800" cy="4572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6" name="Text Box 5"/>
          <p:cNvSpPr txBox="1">
            <a:spLocks noChangeArrowheads="1"/>
          </p:cNvSpPr>
          <p:nvPr/>
        </p:nvSpPr>
        <p:spPr bwMode="auto">
          <a:xfrm>
            <a:off x="4038600" y="1433513"/>
            <a:ext cx="973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dirty="0">
                <a:solidFill>
                  <a:schemeClr val="tx1"/>
                </a:solidFill>
                <a:latin typeface="Times New Roman" pitchFamily="18" charset="0"/>
              </a:rPr>
              <a:t>CLIMATE</a:t>
            </a:r>
            <a:endParaRPr lang="en-GB" sz="2800" dirty="0">
              <a:solidFill>
                <a:schemeClr val="tx1"/>
              </a:solidFill>
              <a:latin typeface="Stone Sans ITC TT" pitchFamily="2" charset="0"/>
            </a:endParaRPr>
          </a:p>
        </p:txBody>
      </p:sp>
      <p:sp>
        <p:nvSpPr>
          <p:cNvPr id="35847" name="Rectangle 6"/>
          <p:cNvSpPr>
            <a:spLocks noChangeArrowheads="1"/>
          </p:cNvSpPr>
          <p:nvPr/>
        </p:nvSpPr>
        <p:spPr bwMode="auto">
          <a:xfrm>
            <a:off x="1905000" y="5014913"/>
            <a:ext cx="1219200" cy="4572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8" name="Text Box 7"/>
          <p:cNvSpPr txBox="1">
            <a:spLocks noChangeArrowheads="1"/>
          </p:cNvSpPr>
          <p:nvPr/>
        </p:nvSpPr>
        <p:spPr bwMode="auto">
          <a:xfrm>
            <a:off x="1912938" y="5091113"/>
            <a:ext cx="1211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FF0000"/>
                </a:solidFill>
                <a:latin typeface="Times New Roman" pitchFamily="18" charset="0"/>
              </a:rPr>
              <a:t>CHEMISTRY</a:t>
            </a:r>
            <a:endParaRPr lang="en-GB" sz="2800">
              <a:solidFill>
                <a:schemeClr val="tx1"/>
              </a:solidFill>
              <a:latin typeface="Stone Sans ITC TT" pitchFamily="2" charset="0"/>
            </a:endParaRPr>
          </a:p>
        </p:txBody>
      </p:sp>
      <p:sp>
        <p:nvSpPr>
          <p:cNvPr id="35849" name="Rectangle 8"/>
          <p:cNvSpPr>
            <a:spLocks noChangeArrowheads="1"/>
          </p:cNvSpPr>
          <p:nvPr/>
        </p:nvSpPr>
        <p:spPr bwMode="auto">
          <a:xfrm>
            <a:off x="5715000" y="5014913"/>
            <a:ext cx="1447800" cy="457200"/>
          </a:xfrm>
          <a:prstGeom prst="rect">
            <a:avLst/>
          </a:prstGeom>
          <a:noFill/>
          <a:ln w="57150">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lnSpc>
                <a:spcPct val="100000"/>
              </a:lnSpc>
            </a:pPr>
            <a:endParaRPr lang="en-US" sz="2800">
              <a:solidFill>
                <a:schemeClr val="tx1"/>
              </a:solidFill>
              <a:latin typeface="Stone Sans ITC TT" pitchFamily="2" charset="0"/>
            </a:endParaRPr>
          </a:p>
        </p:txBody>
      </p:sp>
      <p:sp>
        <p:nvSpPr>
          <p:cNvPr id="35850" name="Text Box 9"/>
          <p:cNvSpPr txBox="1">
            <a:spLocks noChangeArrowheads="1"/>
          </p:cNvSpPr>
          <p:nvPr/>
        </p:nvSpPr>
        <p:spPr bwMode="auto">
          <a:xfrm>
            <a:off x="5791200" y="5091113"/>
            <a:ext cx="1338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33CC33"/>
                </a:solidFill>
                <a:latin typeface="Times New Roman" pitchFamily="18" charset="0"/>
              </a:rPr>
              <a:t>ECOSYSTEMS</a:t>
            </a:r>
            <a:endParaRPr lang="en-GB" sz="2800">
              <a:solidFill>
                <a:schemeClr val="tx1"/>
              </a:solidFill>
              <a:latin typeface="Stone Sans ITC TT" pitchFamily="2" charset="0"/>
            </a:endParaRPr>
          </a:p>
        </p:txBody>
      </p:sp>
      <p:sp>
        <p:nvSpPr>
          <p:cNvPr id="35851" name="Text Box 10"/>
          <p:cNvSpPr txBox="1">
            <a:spLocks noChangeArrowheads="1"/>
          </p:cNvSpPr>
          <p:nvPr/>
        </p:nvSpPr>
        <p:spPr bwMode="auto">
          <a:xfrm>
            <a:off x="1524000" y="3033713"/>
            <a:ext cx="1158875" cy="36195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FF"/>
                </a:solidFill>
                <a:latin typeface="Times New Roman" pitchFamily="18" charset="0"/>
              </a:rPr>
              <a:t>AEROSOLS</a:t>
            </a:r>
            <a:endParaRPr lang="en-GB" sz="2800">
              <a:solidFill>
                <a:srgbClr val="0000FF"/>
              </a:solidFill>
              <a:latin typeface="Stone Sans ITC TT" pitchFamily="2" charset="0"/>
            </a:endParaRPr>
          </a:p>
        </p:txBody>
      </p:sp>
      <p:sp>
        <p:nvSpPr>
          <p:cNvPr id="35852" name="Text Box 11"/>
          <p:cNvSpPr txBox="1">
            <a:spLocks noChangeArrowheads="1"/>
          </p:cNvSpPr>
          <p:nvPr/>
        </p:nvSpPr>
        <p:spPr bwMode="auto">
          <a:xfrm>
            <a:off x="6530975" y="3033713"/>
            <a:ext cx="708025" cy="31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GHG’s</a:t>
            </a:r>
            <a:endParaRPr lang="en-GB" sz="2800">
              <a:solidFill>
                <a:schemeClr val="tx1"/>
              </a:solidFill>
              <a:latin typeface="Stone Sans ITC TT" pitchFamily="2" charset="0"/>
            </a:endParaRPr>
          </a:p>
        </p:txBody>
      </p:sp>
      <p:sp>
        <p:nvSpPr>
          <p:cNvPr id="35853" name="Line 12"/>
          <p:cNvSpPr>
            <a:spLocks noChangeShapeType="1"/>
          </p:cNvSpPr>
          <p:nvPr/>
        </p:nvSpPr>
        <p:spPr bwMode="auto">
          <a:xfrm flipV="1">
            <a:off x="1981200" y="1814513"/>
            <a:ext cx="1981200" cy="12192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4" name="Line 13"/>
          <p:cNvSpPr>
            <a:spLocks noChangeShapeType="1"/>
          </p:cNvSpPr>
          <p:nvPr/>
        </p:nvSpPr>
        <p:spPr bwMode="auto">
          <a:xfrm flipH="1" flipV="1">
            <a:off x="5029200" y="1814513"/>
            <a:ext cx="1828800" cy="12192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5" name="Text Box 14"/>
          <p:cNvSpPr txBox="1">
            <a:spLocks noChangeArrowheads="1"/>
          </p:cNvSpPr>
          <p:nvPr/>
        </p:nvSpPr>
        <p:spPr bwMode="auto">
          <a:xfrm>
            <a:off x="5218113" y="2320925"/>
            <a:ext cx="1147762" cy="2540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Greenhouse Effect</a:t>
            </a:r>
            <a:endParaRPr lang="en-GB" sz="2800">
              <a:solidFill>
                <a:schemeClr val="tx1"/>
              </a:solidFill>
              <a:latin typeface="Stone Sans ITC TT" pitchFamily="2" charset="0"/>
            </a:endParaRPr>
          </a:p>
        </p:txBody>
      </p:sp>
      <p:sp>
        <p:nvSpPr>
          <p:cNvPr id="35856" name="Text Box 15"/>
          <p:cNvSpPr txBox="1">
            <a:spLocks noChangeArrowheads="1"/>
          </p:cNvSpPr>
          <p:nvPr/>
        </p:nvSpPr>
        <p:spPr bwMode="auto">
          <a:xfrm>
            <a:off x="2362200" y="2219325"/>
            <a:ext cx="984250" cy="4064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Direct and</a:t>
            </a:r>
          </a:p>
          <a:p>
            <a:pPr>
              <a:lnSpc>
                <a:spcPct val="100000"/>
              </a:lnSpc>
            </a:pPr>
            <a:r>
              <a:rPr lang="en-GB" sz="1000">
                <a:solidFill>
                  <a:srgbClr val="000000"/>
                </a:solidFill>
                <a:latin typeface="Times New Roman" pitchFamily="18" charset="0"/>
              </a:rPr>
              <a:t>Indirect Effects</a:t>
            </a:r>
            <a:endParaRPr lang="en-GB" sz="2800">
              <a:solidFill>
                <a:schemeClr val="tx1"/>
              </a:solidFill>
              <a:latin typeface="Stone Sans ITC TT" pitchFamily="2" charset="0"/>
            </a:endParaRPr>
          </a:p>
        </p:txBody>
      </p:sp>
      <p:sp>
        <p:nvSpPr>
          <p:cNvPr id="35857" name="Text Box 16"/>
          <p:cNvSpPr txBox="1">
            <a:spLocks noChangeArrowheads="1"/>
          </p:cNvSpPr>
          <p:nvPr/>
        </p:nvSpPr>
        <p:spPr bwMode="auto">
          <a:xfrm>
            <a:off x="755650" y="5013325"/>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8" name="Text Box 17"/>
          <p:cNvSpPr txBox="1">
            <a:spLocks noChangeArrowheads="1"/>
          </p:cNvSpPr>
          <p:nvPr/>
        </p:nvSpPr>
        <p:spPr bwMode="auto">
          <a:xfrm>
            <a:off x="7489825" y="40243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9" name="Text Box 18"/>
          <p:cNvSpPr txBox="1">
            <a:spLocks noChangeArrowheads="1"/>
          </p:cNvSpPr>
          <p:nvPr/>
        </p:nvSpPr>
        <p:spPr bwMode="auto">
          <a:xfrm>
            <a:off x="381000" y="29575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60" name="Line 19"/>
          <p:cNvSpPr>
            <a:spLocks noChangeShapeType="1"/>
          </p:cNvSpPr>
          <p:nvPr/>
        </p:nvSpPr>
        <p:spPr bwMode="auto">
          <a:xfrm>
            <a:off x="1066800" y="3186113"/>
            <a:ext cx="4572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1" name="Line 20"/>
          <p:cNvSpPr>
            <a:spLocks noChangeShapeType="1"/>
          </p:cNvSpPr>
          <p:nvPr/>
        </p:nvSpPr>
        <p:spPr bwMode="auto">
          <a:xfrm rot="5400000" flipV="1">
            <a:off x="1631950" y="5000625"/>
            <a:ext cx="0" cy="45720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2" name="Line 21"/>
          <p:cNvSpPr>
            <a:spLocks noChangeShapeType="1"/>
          </p:cNvSpPr>
          <p:nvPr/>
        </p:nvSpPr>
        <p:spPr bwMode="auto">
          <a:xfrm flipH="1">
            <a:off x="6934200" y="4176713"/>
            <a:ext cx="5334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3" name="Text Box 22"/>
          <p:cNvSpPr txBox="1">
            <a:spLocks noChangeArrowheads="1"/>
          </p:cNvSpPr>
          <p:nvPr/>
        </p:nvSpPr>
        <p:spPr bwMode="auto">
          <a:xfrm>
            <a:off x="6096000" y="5853113"/>
            <a:ext cx="61912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Land-use</a:t>
            </a:r>
          </a:p>
          <a:p>
            <a:pPr>
              <a:lnSpc>
                <a:spcPct val="100000"/>
              </a:lnSpc>
            </a:pPr>
            <a:r>
              <a:rPr lang="en-GB" sz="900">
                <a:solidFill>
                  <a:srgbClr val="000000"/>
                </a:solidFill>
                <a:latin typeface="Times New Roman" pitchFamily="18" charset="0"/>
              </a:rPr>
              <a:t>Change</a:t>
            </a:r>
            <a:endParaRPr lang="en-GB" sz="2800">
              <a:solidFill>
                <a:schemeClr val="tx1"/>
              </a:solidFill>
              <a:latin typeface="Stone Sans ITC TT" pitchFamily="2" charset="0"/>
            </a:endParaRPr>
          </a:p>
        </p:txBody>
      </p:sp>
      <p:sp>
        <p:nvSpPr>
          <p:cNvPr id="35864" name="Line 23"/>
          <p:cNvSpPr>
            <a:spLocks noChangeShapeType="1"/>
          </p:cNvSpPr>
          <p:nvPr/>
        </p:nvSpPr>
        <p:spPr bwMode="auto">
          <a:xfrm flipV="1">
            <a:off x="6400800" y="5472113"/>
            <a:ext cx="0" cy="381000"/>
          </a:xfrm>
          <a:prstGeom prst="line">
            <a:avLst/>
          </a:prstGeom>
          <a:noFill/>
          <a:ln w="2857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5" name="Line 24"/>
          <p:cNvSpPr>
            <a:spLocks noChangeShapeType="1"/>
          </p:cNvSpPr>
          <p:nvPr/>
        </p:nvSpPr>
        <p:spPr bwMode="auto">
          <a:xfrm>
            <a:off x="6553200" y="1433513"/>
            <a:ext cx="838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66" name="Line 25"/>
          <p:cNvSpPr>
            <a:spLocks noChangeShapeType="1"/>
          </p:cNvSpPr>
          <p:nvPr/>
        </p:nvSpPr>
        <p:spPr bwMode="auto">
          <a:xfrm>
            <a:off x="6553200" y="1738313"/>
            <a:ext cx="838200"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67" name="Text Box 26"/>
          <p:cNvSpPr txBox="1">
            <a:spLocks noChangeArrowheads="1"/>
          </p:cNvSpPr>
          <p:nvPr/>
        </p:nvSpPr>
        <p:spPr bwMode="auto">
          <a:xfrm>
            <a:off x="7485063" y="1292225"/>
            <a:ext cx="668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Online</a:t>
            </a:r>
            <a:endParaRPr lang="en-GB" sz="2800">
              <a:solidFill>
                <a:schemeClr val="tx1"/>
              </a:solidFill>
              <a:latin typeface="Stone Sans ITC TT" pitchFamily="2" charset="0"/>
            </a:endParaRPr>
          </a:p>
        </p:txBody>
      </p:sp>
      <p:sp>
        <p:nvSpPr>
          <p:cNvPr id="35868" name="Text Box 27"/>
          <p:cNvSpPr txBox="1">
            <a:spLocks noChangeArrowheads="1"/>
          </p:cNvSpPr>
          <p:nvPr/>
        </p:nvSpPr>
        <p:spPr bwMode="auto">
          <a:xfrm>
            <a:off x="7467600" y="1597025"/>
            <a:ext cx="69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Offline</a:t>
            </a:r>
            <a:endParaRPr lang="en-GB" sz="2800">
              <a:solidFill>
                <a:schemeClr val="tx1"/>
              </a:solidFill>
              <a:latin typeface="Stone Sans ITC TT" pitchFamily="2" charset="0"/>
            </a:endParaRPr>
          </a:p>
        </p:txBody>
      </p:sp>
      <p:sp>
        <p:nvSpPr>
          <p:cNvPr id="35869" name="Line 28"/>
          <p:cNvSpPr>
            <a:spLocks noChangeShapeType="1"/>
          </p:cNvSpPr>
          <p:nvPr/>
        </p:nvSpPr>
        <p:spPr bwMode="auto">
          <a:xfrm>
            <a:off x="6324600" y="1128713"/>
            <a:ext cx="0" cy="8382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70" name="Line 29"/>
          <p:cNvSpPr>
            <a:spLocks noChangeShapeType="1"/>
          </p:cNvSpPr>
          <p:nvPr/>
        </p:nvSpPr>
        <p:spPr bwMode="auto">
          <a:xfrm>
            <a:off x="6324600" y="1966913"/>
            <a:ext cx="1905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71" name="Line 30"/>
          <p:cNvSpPr>
            <a:spLocks noChangeShapeType="1"/>
          </p:cNvSpPr>
          <p:nvPr/>
        </p:nvSpPr>
        <p:spPr bwMode="auto">
          <a:xfrm>
            <a:off x="4572000" y="1814513"/>
            <a:ext cx="1752600" cy="3200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2" name="Line 31"/>
          <p:cNvSpPr>
            <a:spLocks noChangeShapeType="1"/>
          </p:cNvSpPr>
          <p:nvPr/>
        </p:nvSpPr>
        <p:spPr bwMode="auto">
          <a:xfrm>
            <a:off x="2438400" y="3338513"/>
            <a:ext cx="3286125" cy="1674812"/>
          </a:xfrm>
          <a:prstGeom prst="line">
            <a:avLst/>
          </a:prstGeom>
          <a:noFill/>
          <a:ln w="28575">
            <a:solidFill>
              <a:srgbClr val="33CC33"/>
            </a:solidFill>
            <a:round/>
            <a:headEnd type="triangle" w="lg" len="med"/>
            <a:tailEnd type="non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3" name="Line 32"/>
          <p:cNvSpPr>
            <a:spLocks noChangeShapeType="1"/>
          </p:cNvSpPr>
          <p:nvPr/>
        </p:nvSpPr>
        <p:spPr bwMode="auto">
          <a:xfrm flipH="1">
            <a:off x="3124200" y="5395913"/>
            <a:ext cx="2590800" cy="0"/>
          </a:xfrm>
          <a:prstGeom prst="line">
            <a:avLst/>
          </a:prstGeom>
          <a:noFill/>
          <a:ln w="28575">
            <a:solidFill>
              <a:srgbClr val="33CC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4" name="Text Box 33"/>
          <p:cNvSpPr txBox="1">
            <a:spLocks noChangeArrowheads="1"/>
          </p:cNvSpPr>
          <p:nvPr/>
        </p:nvSpPr>
        <p:spPr bwMode="auto">
          <a:xfrm>
            <a:off x="3203575" y="3933825"/>
            <a:ext cx="77470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DMS,</a:t>
            </a:r>
          </a:p>
          <a:p>
            <a:pPr>
              <a:lnSpc>
                <a:spcPct val="100000"/>
              </a:lnSpc>
            </a:pPr>
            <a:r>
              <a:rPr lang="en-GB" sz="900">
                <a:solidFill>
                  <a:srgbClr val="000000"/>
                </a:solidFill>
                <a:latin typeface="Times New Roman" pitchFamily="18" charset="0"/>
              </a:rPr>
              <a:t>Mineral dust</a:t>
            </a:r>
            <a:endParaRPr lang="en-GB" sz="2800">
              <a:solidFill>
                <a:schemeClr val="tx1"/>
              </a:solidFill>
              <a:latin typeface="Stone Sans ITC TT" pitchFamily="2" charset="0"/>
            </a:endParaRPr>
          </a:p>
        </p:txBody>
      </p:sp>
      <p:sp>
        <p:nvSpPr>
          <p:cNvPr id="35875" name="Text Box 34"/>
          <p:cNvSpPr txBox="1">
            <a:spLocks noChangeArrowheads="1"/>
          </p:cNvSpPr>
          <p:nvPr/>
        </p:nvSpPr>
        <p:spPr bwMode="auto">
          <a:xfrm>
            <a:off x="3492500" y="5084763"/>
            <a:ext cx="192405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Biogenic Emissions:CH</a:t>
            </a:r>
            <a:r>
              <a:rPr lang="en-GB" sz="900" baseline="-25000">
                <a:solidFill>
                  <a:srgbClr val="000000"/>
                </a:solidFill>
                <a:latin typeface="Times New Roman" pitchFamily="18" charset="0"/>
              </a:rPr>
              <a:t>4</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Dry deposition: stomatal conductance</a:t>
            </a:r>
            <a:endParaRPr lang="en-GB" sz="2800">
              <a:solidFill>
                <a:schemeClr val="tx1"/>
              </a:solidFill>
              <a:latin typeface="Stone Sans ITC TT" pitchFamily="2" charset="0"/>
            </a:endParaRPr>
          </a:p>
        </p:txBody>
      </p:sp>
      <p:sp>
        <p:nvSpPr>
          <p:cNvPr id="35876" name="Line 35"/>
          <p:cNvSpPr>
            <a:spLocks noChangeShapeType="1"/>
          </p:cNvSpPr>
          <p:nvPr/>
        </p:nvSpPr>
        <p:spPr bwMode="auto">
          <a:xfrm flipH="1" flipV="1">
            <a:off x="1979613" y="3284538"/>
            <a:ext cx="304800" cy="1676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7" name="Line 36"/>
          <p:cNvSpPr>
            <a:spLocks noChangeShapeType="1"/>
          </p:cNvSpPr>
          <p:nvPr/>
        </p:nvSpPr>
        <p:spPr bwMode="auto">
          <a:xfrm flipV="1">
            <a:off x="2484438" y="3357563"/>
            <a:ext cx="4038600" cy="1676400"/>
          </a:xfrm>
          <a:prstGeom prst="line">
            <a:avLst/>
          </a:prstGeom>
          <a:noFill/>
          <a:ln w="28575">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8" name="Line 37"/>
          <p:cNvSpPr>
            <a:spLocks noChangeShapeType="1"/>
          </p:cNvSpPr>
          <p:nvPr/>
        </p:nvSpPr>
        <p:spPr bwMode="auto">
          <a:xfrm flipV="1">
            <a:off x="6372225" y="3357563"/>
            <a:ext cx="457200" cy="1676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9" name="Text Box 38"/>
          <p:cNvSpPr txBox="1">
            <a:spLocks noChangeArrowheads="1"/>
          </p:cNvSpPr>
          <p:nvPr/>
        </p:nvSpPr>
        <p:spPr bwMode="auto">
          <a:xfrm>
            <a:off x="1752600" y="3871913"/>
            <a:ext cx="657225" cy="51117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Oxidants:</a:t>
            </a:r>
          </a:p>
          <a:p>
            <a:pPr>
              <a:lnSpc>
                <a:spcPct val="100000"/>
              </a:lnSpc>
            </a:pPr>
            <a:r>
              <a:rPr lang="en-GB" sz="900">
                <a:solidFill>
                  <a:srgbClr val="000000"/>
                </a:solidFill>
                <a:latin typeface="Times New Roman" pitchFamily="18" charset="0"/>
              </a:rPr>
              <a:t>OH, H</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2</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HO</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3</a:t>
            </a:r>
            <a:endParaRPr lang="en-GB" sz="2800">
              <a:solidFill>
                <a:schemeClr val="tx1"/>
              </a:solidFill>
              <a:latin typeface="Stone Sans ITC TT" pitchFamily="2" charset="0"/>
            </a:endParaRPr>
          </a:p>
        </p:txBody>
      </p:sp>
      <p:sp>
        <p:nvSpPr>
          <p:cNvPr id="35880" name="Text Box 39"/>
          <p:cNvSpPr txBox="1">
            <a:spLocks noChangeArrowheads="1"/>
          </p:cNvSpPr>
          <p:nvPr/>
        </p:nvSpPr>
        <p:spPr bwMode="auto">
          <a:xfrm>
            <a:off x="4648200" y="3721100"/>
            <a:ext cx="730250" cy="284163"/>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200">
                <a:solidFill>
                  <a:srgbClr val="000000"/>
                </a:solidFill>
                <a:latin typeface="Times New Roman" pitchFamily="18" charset="0"/>
              </a:rPr>
              <a:t>CH</a:t>
            </a:r>
            <a:r>
              <a:rPr lang="en-GB" sz="1200" baseline="-25000">
                <a:solidFill>
                  <a:srgbClr val="000000"/>
                </a:solidFill>
                <a:latin typeface="Times New Roman" pitchFamily="18" charset="0"/>
              </a:rPr>
              <a:t>4</a:t>
            </a:r>
            <a:r>
              <a:rPr lang="en-GB" sz="1200">
                <a:solidFill>
                  <a:srgbClr val="000000"/>
                </a:solidFill>
                <a:latin typeface="Times New Roman" pitchFamily="18" charset="0"/>
              </a:rPr>
              <a:t>, O</a:t>
            </a:r>
            <a:r>
              <a:rPr lang="en-GB" sz="1200" baseline="-25000">
                <a:solidFill>
                  <a:srgbClr val="000000"/>
                </a:solidFill>
                <a:latin typeface="Times New Roman" pitchFamily="18" charset="0"/>
              </a:rPr>
              <a:t>3</a:t>
            </a:r>
            <a:r>
              <a:rPr lang="en-GB" sz="1200">
                <a:solidFill>
                  <a:srgbClr val="000000"/>
                </a:solidFill>
                <a:latin typeface="Times New Roman" pitchFamily="18" charset="0"/>
              </a:rPr>
              <a:t>,</a:t>
            </a:r>
            <a:endParaRPr lang="en-GB" sz="2800">
              <a:solidFill>
                <a:schemeClr val="tx1"/>
              </a:solidFill>
              <a:latin typeface="Stone Sans ITC TT" pitchFamily="2" charset="0"/>
            </a:endParaRPr>
          </a:p>
        </p:txBody>
      </p:sp>
      <p:sp>
        <p:nvSpPr>
          <p:cNvPr id="35881" name="Text Box 40"/>
          <p:cNvSpPr txBox="1">
            <a:spLocks noChangeArrowheads="1"/>
          </p:cNvSpPr>
          <p:nvPr/>
        </p:nvSpPr>
        <p:spPr bwMode="auto">
          <a:xfrm>
            <a:off x="6400800" y="4024313"/>
            <a:ext cx="498475" cy="3143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CO</a:t>
            </a:r>
            <a:r>
              <a:rPr lang="en-GB" sz="1400" baseline="-25000">
                <a:solidFill>
                  <a:srgbClr val="000000"/>
                </a:solidFill>
                <a:latin typeface="Times New Roman" pitchFamily="18" charset="0"/>
              </a:rPr>
              <a:t>2</a:t>
            </a:r>
            <a:endParaRPr lang="en-GB" sz="2800">
              <a:solidFill>
                <a:schemeClr val="tx1"/>
              </a:solidFill>
              <a:latin typeface="Stone Sans ITC TT" pitchFamily="2" charset="0"/>
            </a:endParaRPr>
          </a:p>
        </p:txBody>
      </p:sp>
      <p:sp>
        <p:nvSpPr>
          <p:cNvPr id="35882" name="Line 41"/>
          <p:cNvSpPr>
            <a:spLocks noChangeShapeType="1"/>
          </p:cNvSpPr>
          <p:nvPr/>
        </p:nvSpPr>
        <p:spPr bwMode="auto">
          <a:xfrm flipH="1">
            <a:off x="2411413" y="1844675"/>
            <a:ext cx="1828800" cy="32004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83" name="Line 42"/>
          <p:cNvSpPr>
            <a:spLocks noChangeShapeType="1"/>
          </p:cNvSpPr>
          <p:nvPr/>
        </p:nvSpPr>
        <p:spPr bwMode="auto">
          <a:xfrm>
            <a:off x="2627313" y="3141663"/>
            <a:ext cx="3657600" cy="1819275"/>
          </a:xfrm>
          <a:prstGeom prst="line">
            <a:avLst/>
          </a:prstGeom>
          <a:noFill/>
          <a:ln w="28575">
            <a:solidFill>
              <a:srgbClr val="0000FF"/>
            </a:solidFill>
            <a:round/>
            <a:headEnd type="none" w="lg" len="me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84" name="Text Box 43"/>
          <p:cNvSpPr txBox="1">
            <a:spLocks noChangeArrowheads="1"/>
          </p:cNvSpPr>
          <p:nvPr/>
        </p:nvSpPr>
        <p:spPr bwMode="auto">
          <a:xfrm>
            <a:off x="3419475" y="3500438"/>
            <a:ext cx="841375" cy="2381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Fe deposition</a:t>
            </a:r>
            <a:endParaRPr lang="en-GB" sz="2800">
              <a:solidFill>
                <a:schemeClr val="tx1"/>
              </a:solidFill>
              <a:latin typeface="Stone Sans ITC TT" pitchFamily="2" charset="0"/>
            </a:endParaRPr>
          </a:p>
        </p:txBody>
      </p:sp>
      <p:sp>
        <p:nvSpPr>
          <p:cNvPr id="3" name="TextBox 2"/>
          <p:cNvSpPr txBox="1"/>
          <p:nvPr/>
        </p:nvSpPr>
        <p:spPr>
          <a:xfrm>
            <a:off x="2594311" y="6202168"/>
            <a:ext cx="3955378" cy="646331"/>
          </a:xfrm>
          <a:prstGeom prst="rect">
            <a:avLst/>
          </a:prstGeom>
          <a:noFill/>
        </p:spPr>
        <p:txBody>
          <a:bodyPr wrap="none" rtlCol="0">
            <a:spAutoFit/>
          </a:bodyPr>
          <a:lstStyle/>
          <a:p>
            <a:r>
              <a:rPr lang="pt-BR" sz="3600" b="1" dirty="0" smtClean="0"/>
              <a:t>Falta MUITA coisa...</a:t>
            </a:r>
            <a:endParaRPr lang="pt-BR" sz="3600" b="1" dirty="0"/>
          </a:p>
        </p:txBody>
      </p:sp>
    </p:spTree>
    <p:extLst>
      <p:ext uri="{BB962C8B-B14F-4D97-AF65-F5344CB8AC3E}">
        <p14:creationId xmlns:p14="http://schemas.microsoft.com/office/powerpoint/2010/main" val="370381966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1748"/>
            <a:ext cx="9159903" cy="6639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32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381000"/>
            <a:ext cx="456742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346" y="3657600"/>
            <a:ext cx="4495800" cy="302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6632" y="3957484"/>
            <a:ext cx="2164888" cy="369332"/>
          </a:xfrm>
          <a:prstGeom prst="rect">
            <a:avLst/>
          </a:prstGeom>
          <a:noFill/>
        </p:spPr>
        <p:txBody>
          <a:bodyPr wrap="none" rtlCol="0">
            <a:spAutoFit/>
          </a:bodyPr>
          <a:lstStyle/>
          <a:p>
            <a:r>
              <a:rPr lang="pt-BR" b="1" dirty="0" smtClean="0"/>
              <a:t>Natural </a:t>
            </a:r>
            <a:r>
              <a:rPr lang="pt-BR" b="1" dirty="0" err="1" smtClean="0"/>
              <a:t>forcings</a:t>
            </a:r>
            <a:r>
              <a:rPr lang="pt-BR" b="1" dirty="0" smtClean="0"/>
              <a:t> </a:t>
            </a:r>
            <a:r>
              <a:rPr lang="pt-BR" b="1" dirty="0" err="1" smtClean="0"/>
              <a:t>only</a:t>
            </a:r>
            <a:endParaRPr lang="pt-BR" b="1" dirty="0"/>
          </a:p>
        </p:txBody>
      </p:sp>
      <p:sp>
        <p:nvSpPr>
          <p:cNvPr id="5" name="Rectangle 4"/>
          <p:cNvSpPr/>
          <p:nvPr/>
        </p:nvSpPr>
        <p:spPr>
          <a:xfrm>
            <a:off x="4939352" y="2286000"/>
            <a:ext cx="4191000" cy="3046988"/>
          </a:xfrm>
          <a:prstGeom prst="rect">
            <a:avLst/>
          </a:prstGeom>
        </p:spPr>
        <p:txBody>
          <a:bodyPr wrap="square">
            <a:spAutoFit/>
          </a:bodyPr>
          <a:lstStyle/>
          <a:p>
            <a:r>
              <a:rPr lang="en-US" sz="2400" b="1" dirty="0" smtClean="0"/>
              <a:t>Observational </a:t>
            </a:r>
            <a:r>
              <a:rPr lang="en-US" sz="2400" b="1" dirty="0"/>
              <a:t>estimates of global mean temperature (black lines), compared to </a:t>
            </a:r>
            <a:r>
              <a:rPr lang="en-US" sz="2400" b="1" dirty="0" smtClean="0"/>
              <a:t>model simulations with natural </a:t>
            </a:r>
            <a:r>
              <a:rPr lang="en-US" sz="2400" b="1" dirty="0"/>
              <a:t>forcings only </a:t>
            </a:r>
            <a:r>
              <a:rPr lang="en-US" sz="2400" b="1" dirty="0" smtClean="0"/>
              <a:t>(bottom panel</a:t>
            </a:r>
            <a:r>
              <a:rPr lang="en-US" sz="2400" b="1" dirty="0"/>
              <a:t>) and anthropogenic and natural forcings (upper panel</a:t>
            </a:r>
            <a:r>
              <a:rPr lang="en-US" sz="2400" b="1" dirty="0" smtClean="0"/>
              <a:t>). (IPCC2012)</a:t>
            </a:r>
            <a:endParaRPr lang="pt-BR" sz="2400" b="1" dirty="0"/>
          </a:p>
        </p:txBody>
      </p:sp>
      <p:sp>
        <p:nvSpPr>
          <p:cNvPr id="6" name="TextBox 5"/>
          <p:cNvSpPr txBox="1"/>
          <p:nvPr/>
        </p:nvSpPr>
        <p:spPr>
          <a:xfrm>
            <a:off x="4953001" y="457200"/>
            <a:ext cx="3962400" cy="1384995"/>
          </a:xfrm>
          <a:prstGeom prst="rect">
            <a:avLst/>
          </a:prstGeom>
          <a:noFill/>
        </p:spPr>
        <p:txBody>
          <a:bodyPr wrap="square" rtlCol="0">
            <a:spAutoFit/>
          </a:bodyPr>
          <a:lstStyle/>
          <a:p>
            <a:r>
              <a:rPr lang="pt-BR" sz="2800" b="1" dirty="0" smtClean="0"/>
              <a:t>Os modelos acertam na previsão climática dos últimos 150 anos?</a:t>
            </a:r>
            <a:endParaRPr lang="pt-BR" sz="2800" b="1" dirty="0"/>
          </a:p>
        </p:txBody>
      </p:sp>
    </p:spTree>
    <p:extLst>
      <p:ext uri="{BB962C8B-B14F-4D97-AF65-F5344CB8AC3E}">
        <p14:creationId xmlns:p14="http://schemas.microsoft.com/office/powerpoint/2010/main" val="7804795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noAutofit/>
          </a:bodyPr>
          <a:lstStyle/>
          <a:p>
            <a:pPr eaLnBrk="1" hangingPunct="1">
              <a:defRPr/>
            </a:pPr>
            <a:r>
              <a:rPr lang="pt-BR" sz="3600" b="1" dirty="0" smtClean="0">
                <a:solidFill>
                  <a:schemeClr val="tx1"/>
                </a:solidFill>
                <a:effectLst>
                  <a:outerShdw blurRad="38100" dist="38100" dir="2700000" algn="tl">
                    <a:srgbClr val="C0C0C0"/>
                  </a:outerShdw>
                </a:effectLst>
              </a:rPr>
              <a:t>Previsão de aquecimento global ao longo</a:t>
            </a:r>
            <a:br>
              <a:rPr lang="pt-BR" sz="3600" b="1" dirty="0" smtClean="0">
                <a:solidFill>
                  <a:schemeClr val="tx1"/>
                </a:solidFill>
                <a:effectLst>
                  <a:outerShdw blurRad="38100" dist="38100" dir="2700000" algn="tl">
                    <a:srgbClr val="C0C0C0"/>
                  </a:outerShdw>
                </a:effectLst>
              </a:rPr>
            </a:br>
            <a:r>
              <a:rPr lang="pt-BR" sz="3600" b="1" dirty="0" smtClean="0">
                <a:solidFill>
                  <a:schemeClr val="tx1"/>
                </a:solidFill>
                <a:effectLst>
                  <a:outerShdw blurRad="38100" dist="38100" dir="2700000" algn="tl">
                    <a:srgbClr val="C0C0C0"/>
                  </a:outerShdw>
                </a:effectLst>
              </a:rPr>
              <a:t>dos próximos 100 anos</a:t>
            </a:r>
          </a:p>
        </p:txBody>
      </p:sp>
      <p:pic>
        <p:nvPicPr>
          <p:cNvPr id="39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57600" y="1752600"/>
            <a:ext cx="5257800" cy="3825875"/>
          </a:xfrm>
          <a:noFill/>
        </p:spPr>
      </p:pic>
      <p:pic>
        <p:nvPicPr>
          <p:cNvPr id="39940" name="Picture 4" descr="meehl_ccsm3_fig3"/>
          <p:cNvPicPr>
            <a:picLocks noChangeAspect="1" noChangeArrowheads="1"/>
          </p:cNvPicPr>
          <p:nvPr/>
        </p:nvPicPr>
        <p:blipFill>
          <a:blip r:embed="rId4">
            <a:extLst>
              <a:ext uri="{28A0092B-C50C-407E-A947-70E740481C1C}">
                <a14:useLocalDpi xmlns:a14="http://schemas.microsoft.com/office/drawing/2010/main" val="0"/>
              </a:ext>
            </a:extLst>
          </a:blip>
          <a:srcRect l="17647" t="12878" r="19608" b="52274"/>
          <a:stretch>
            <a:fillRect/>
          </a:stretch>
        </p:blipFill>
        <p:spPr bwMode="auto">
          <a:xfrm>
            <a:off x="152400" y="1905000"/>
            <a:ext cx="350520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p:cNvSpPr txBox="1">
            <a:spLocks noChangeArrowheads="1"/>
          </p:cNvSpPr>
          <p:nvPr/>
        </p:nvSpPr>
        <p:spPr bwMode="auto">
          <a:xfrm>
            <a:off x="533400" y="5181600"/>
            <a:ext cx="2743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pt-BR" sz="1800" b="1" dirty="0"/>
              <a:t>Cenários possíveis  de aumento nas concentrações de CO</a:t>
            </a:r>
            <a:r>
              <a:rPr lang="pt-BR" sz="1800" b="1" baseline="-25000" dirty="0"/>
              <a:t>2</a:t>
            </a:r>
          </a:p>
        </p:txBody>
      </p:sp>
      <p:sp>
        <p:nvSpPr>
          <p:cNvPr id="39942" name="Text Box 6"/>
          <p:cNvSpPr txBox="1">
            <a:spLocks noChangeArrowheads="1"/>
          </p:cNvSpPr>
          <p:nvPr/>
        </p:nvSpPr>
        <p:spPr bwMode="auto">
          <a:xfrm>
            <a:off x="4419600" y="5638800"/>
            <a:ext cx="403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pt-BR" sz="1800" b="1" dirty="0"/>
              <a:t>Aumento na temperatura média global: de 2 a 4 graus </a:t>
            </a:r>
            <a:r>
              <a:rPr lang="pt-BR" sz="1800" b="1" dirty="0" smtClean="0"/>
              <a:t>centígrados ao longo deste século</a:t>
            </a:r>
            <a:endParaRPr lang="pt-BR" sz="1800" b="1" baseline="-25000" dirty="0"/>
          </a:p>
        </p:txBody>
      </p:sp>
    </p:spTree>
    <p:extLst>
      <p:ext uri="{BB962C8B-B14F-4D97-AF65-F5344CB8AC3E}">
        <p14:creationId xmlns:p14="http://schemas.microsoft.com/office/powerpoint/2010/main" val="372022895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380171"/>
            <a:ext cx="7970477" cy="6019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3401" y="147935"/>
            <a:ext cx="7970476" cy="369332"/>
          </a:xfrm>
          <a:prstGeom prst="rect">
            <a:avLst/>
          </a:prstGeom>
        </p:spPr>
        <p:txBody>
          <a:bodyPr wrap="square">
            <a:spAutoFit/>
          </a:bodyPr>
          <a:lstStyle/>
          <a:p>
            <a:pPr algn="ctr"/>
            <a:r>
              <a:rPr lang="en-US" b="1" dirty="0"/>
              <a:t>Average Global Temperature </a:t>
            </a:r>
            <a:r>
              <a:rPr lang="en-US" b="1" dirty="0" smtClean="0"/>
              <a:t>Projections</a:t>
            </a:r>
            <a:endParaRPr lang="en-US" b="1" dirty="0"/>
          </a:p>
        </p:txBody>
      </p:sp>
      <p:sp>
        <p:nvSpPr>
          <p:cNvPr id="3" name="Rectangle 2"/>
          <p:cNvSpPr/>
          <p:nvPr/>
        </p:nvSpPr>
        <p:spPr>
          <a:xfrm>
            <a:off x="342898" y="6399563"/>
            <a:ext cx="8351477" cy="307777"/>
          </a:xfrm>
          <a:prstGeom prst="rect">
            <a:avLst/>
          </a:prstGeom>
        </p:spPr>
        <p:txBody>
          <a:bodyPr wrap="square">
            <a:spAutoFit/>
          </a:bodyPr>
          <a:lstStyle/>
          <a:p>
            <a:r>
              <a:rPr lang="en-US" sz="1400" i="1" dirty="0"/>
              <a:t>(Figure source: Michael </a:t>
            </a:r>
            <a:r>
              <a:rPr lang="en-US" sz="1400" i="1" dirty="0" err="1"/>
              <a:t>Wehner</a:t>
            </a:r>
            <a:r>
              <a:rPr lang="en-US" sz="1400" i="1" dirty="0"/>
              <a:t>, LBNL. 11 Data from CMIP3, CMIP5, and NOAA, 2012.) </a:t>
            </a:r>
          </a:p>
        </p:txBody>
      </p:sp>
    </p:spTree>
    <p:extLst>
      <p:ext uri="{BB962C8B-B14F-4D97-AF65-F5344CB8AC3E}">
        <p14:creationId xmlns:p14="http://schemas.microsoft.com/office/powerpoint/2010/main" val="25552031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74886"/>
            <a:ext cx="4467733" cy="6707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8720" y="3810000"/>
            <a:ext cx="4191000" cy="1754326"/>
          </a:xfrm>
          <a:prstGeom prst="rect">
            <a:avLst/>
          </a:prstGeom>
        </p:spPr>
        <p:txBody>
          <a:bodyPr wrap="square">
            <a:spAutoFit/>
          </a:bodyPr>
          <a:lstStyle/>
          <a:p>
            <a:r>
              <a:rPr lang="en-US" dirty="0"/>
              <a:t>Probabilistic temperature estimates for old (SRES) </a:t>
            </a:r>
            <a:r>
              <a:rPr lang="en-US" dirty="0" smtClean="0"/>
              <a:t>and new </a:t>
            </a:r>
            <a:r>
              <a:rPr lang="en-US" dirty="0"/>
              <a:t>(RCP) IPCC scenarios. Depending on which global emissions path</a:t>
            </a:r>
          </a:p>
          <a:p>
            <a:r>
              <a:rPr lang="en-US" dirty="0"/>
              <a:t>is followed, the 4°C temperature threshold could be exceeded </a:t>
            </a:r>
            <a:r>
              <a:rPr lang="en-US" dirty="0" smtClean="0"/>
              <a:t>before the </a:t>
            </a:r>
            <a:r>
              <a:rPr lang="en-US" dirty="0"/>
              <a:t>end of the century.</a:t>
            </a:r>
          </a:p>
        </p:txBody>
      </p:sp>
      <p:sp>
        <p:nvSpPr>
          <p:cNvPr id="5" name="TextBox 4"/>
          <p:cNvSpPr txBox="1"/>
          <p:nvPr/>
        </p:nvSpPr>
        <p:spPr>
          <a:xfrm>
            <a:off x="228600" y="457200"/>
            <a:ext cx="4343399" cy="2862322"/>
          </a:xfrm>
          <a:prstGeom prst="rect">
            <a:avLst/>
          </a:prstGeom>
          <a:noFill/>
        </p:spPr>
        <p:txBody>
          <a:bodyPr wrap="square" rtlCol="0">
            <a:spAutoFit/>
          </a:bodyPr>
          <a:lstStyle/>
          <a:p>
            <a:r>
              <a:rPr lang="en-US" sz="3600" b="1" dirty="0" err="1" smtClean="0">
                <a:effectLst>
                  <a:outerShdw blurRad="38100" dist="38100" dir="2700000" algn="tl">
                    <a:srgbClr val="000000">
                      <a:alpha val="43137"/>
                    </a:srgbClr>
                  </a:outerShdw>
                </a:effectLst>
              </a:rPr>
              <a:t>Estimativas</a:t>
            </a:r>
            <a:r>
              <a:rPr lang="en-US" sz="3600" b="1" dirty="0" smtClean="0">
                <a:effectLst>
                  <a:outerShdw blurRad="38100" dist="38100" dir="2700000" algn="tl">
                    <a:srgbClr val="000000">
                      <a:alpha val="43137"/>
                    </a:srgbClr>
                  </a:outerShdw>
                </a:effectLst>
              </a:rPr>
              <a:t> de </a:t>
            </a:r>
            <a:r>
              <a:rPr lang="en-US" sz="3600" b="1" dirty="0" err="1" smtClean="0">
                <a:effectLst>
                  <a:outerShdw blurRad="38100" dist="38100" dir="2700000" algn="tl">
                    <a:srgbClr val="000000">
                      <a:alpha val="43137"/>
                    </a:srgbClr>
                  </a:outerShdw>
                </a:effectLst>
              </a:rPr>
              <a:t>aumento</a:t>
            </a:r>
            <a:r>
              <a:rPr lang="en-US" sz="3600" b="1" dirty="0" smtClean="0">
                <a:effectLst>
                  <a:outerShdw blurRad="38100" dist="38100" dir="2700000" algn="tl">
                    <a:srgbClr val="000000">
                      <a:alpha val="43137"/>
                    </a:srgbClr>
                  </a:outerShdw>
                </a:effectLst>
              </a:rPr>
              <a:t> de </a:t>
            </a:r>
            <a:r>
              <a:rPr lang="en-US" sz="3600" b="1" dirty="0" err="1" smtClean="0">
                <a:effectLst>
                  <a:outerShdw blurRad="38100" dist="38100" dir="2700000" algn="tl">
                    <a:srgbClr val="000000">
                      <a:alpha val="43137"/>
                    </a:srgbClr>
                  </a:outerShdw>
                </a:effectLst>
              </a:rPr>
              <a:t>temperatura</a:t>
            </a:r>
            <a:r>
              <a:rPr lang="en-US" sz="3600" b="1" dirty="0" smtClean="0">
                <a:effectLst>
                  <a:outerShdw blurRad="38100" dist="38100" dir="2700000" algn="tl">
                    <a:srgbClr val="000000">
                      <a:alpha val="43137"/>
                    </a:srgbClr>
                  </a:outerShdw>
                </a:effectLst>
              </a:rPr>
              <a:t> </a:t>
            </a:r>
            <a:r>
              <a:rPr lang="en-US" sz="3600" b="1" dirty="0" err="1" smtClean="0">
                <a:effectLst>
                  <a:outerShdw blurRad="38100" dist="38100" dir="2700000" algn="tl">
                    <a:srgbClr val="000000">
                      <a:alpha val="43137"/>
                    </a:srgbClr>
                  </a:outerShdw>
                </a:effectLst>
              </a:rPr>
              <a:t>em</a:t>
            </a:r>
            <a:r>
              <a:rPr lang="en-US" sz="3600" b="1" dirty="0" smtClean="0">
                <a:effectLst>
                  <a:outerShdw blurRad="38100" dist="38100" dir="2700000" algn="tl">
                    <a:srgbClr val="000000">
                      <a:alpha val="43137"/>
                    </a:srgbClr>
                  </a:outerShdw>
                </a:effectLst>
              </a:rPr>
              <a:t> </a:t>
            </a:r>
            <a:r>
              <a:rPr lang="en-US" sz="3600" b="1" dirty="0" err="1" smtClean="0">
                <a:effectLst>
                  <a:outerShdw blurRad="38100" dist="38100" dir="2700000" algn="tl">
                    <a:srgbClr val="000000">
                      <a:alpha val="43137"/>
                    </a:srgbClr>
                  </a:outerShdw>
                </a:effectLst>
              </a:rPr>
              <a:t>função</a:t>
            </a:r>
            <a:r>
              <a:rPr lang="en-US" sz="3600" b="1" dirty="0" smtClean="0">
                <a:effectLst>
                  <a:outerShdw blurRad="38100" dist="38100" dir="2700000" algn="tl">
                    <a:srgbClr val="000000">
                      <a:alpha val="43137"/>
                    </a:srgbClr>
                  </a:outerShdw>
                </a:effectLst>
              </a:rPr>
              <a:t> dos </a:t>
            </a:r>
            <a:r>
              <a:rPr lang="en-US" sz="3600" b="1" dirty="0" err="1" smtClean="0">
                <a:effectLst>
                  <a:outerShdw blurRad="38100" dist="38100" dir="2700000" algn="tl">
                    <a:srgbClr val="000000">
                      <a:alpha val="43137"/>
                    </a:srgbClr>
                  </a:outerShdw>
                </a:effectLst>
              </a:rPr>
              <a:t>cenários</a:t>
            </a:r>
            <a:r>
              <a:rPr lang="en-US" sz="3600" b="1" dirty="0" smtClean="0">
                <a:effectLst>
                  <a:outerShdw blurRad="38100" dist="38100" dir="2700000" algn="tl">
                    <a:srgbClr val="000000">
                      <a:alpha val="43137"/>
                    </a:srgbClr>
                  </a:outerShdw>
                </a:effectLst>
              </a:rPr>
              <a:t> de </a:t>
            </a:r>
            <a:r>
              <a:rPr lang="en-US" sz="3600" b="1" dirty="0" err="1" smtClean="0">
                <a:effectLst>
                  <a:outerShdw blurRad="38100" dist="38100" dir="2700000" algn="tl">
                    <a:srgbClr val="000000">
                      <a:alpha val="43137"/>
                    </a:srgbClr>
                  </a:outerShdw>
                </a:effectLst>
              </a:rPr>
              <a:t>emissões</a:t>
            </a:r>
            <a:endParaRPr lang="en-US" sz="3600" b="1" dirty="0">
              <a:effectLst>
                <a:outerShdw blurRad="38100" dist="38100" dir="2700000" algn="tl">
                  <a:srgbClr val="000000">
                    <a:alpha val="43137"/>
                  </a:srgbClr>
                </a:outerShdw>
              </a:effectLst>
            </a:endParaRPr>
          </a:p>
        </p:txBody>
      </p:sp>
      <p:sp>
        <p:nvSpPr>
          <p:cNvPr id="6" name="Rectangle 5"/>
          <p:cNvSpPr/>
          <p:nvPr/>
        </p:nvSpPr>
        <p:spPr>
          <a:xfrm>
            <a:off x="193765" y="5879068"/>
            <a:ext cx="4020909" cy="369332"/>
          </a:xfrm>
          <a:prstGeom prst="rect">
            <a:avLst/>
          </a:prstGeom>
        </p:spPr>
        <p:txBody>
          <a:bodyPr wrap="none">
            <a:spAutoFit/>
          </a:bodyPr>
          <a:lstStyle/>
          <a:p>
            <a:r>
              <a:rPr lang="en-US" i="1" dirty="0"/>
              <a:t>Source: </a:t>
            </a:r>
            <a:r>
              <a:rPr lang="en-US" i="1" dirty="0" err="1"/>
              <a:t>Rogelj</a:t>
            </a:r>
            <a:r>
              <a:rPr lang="en-US" i="1" dirty="0"/>
              <a:t>, </a:t>
            </a:r>
            <a:r>
              <a:rPr lang="en-US" i="1" dirty="0" err="1"/>
              <a:t>Meinshausen</a:t>
            </a:r>
            <a:r>
              <a:rPr lang="en-US" i="1" dirty="0"/>
              <a:t>, et al. 2012.</a:t>
            </a:r>
          </a:p>
        </p:txBody>
      </p:sp>
    </p:spTree>
    <p:extLst>
      <p:ext uri="{BB962C8B-B14F-4D97-AF65-F5344CB8AC3E}">
        <p14:creationId xmlns:p14="http://schemas.microsoft.com/office/powerpoint/2010/main" val="12074111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342" y="1169502"/>
            <a:ext cx="6936916" cy="459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5759693"/>
            <a:ext cx="8839200" cy="954107"/>
          </a:xfrm>
          <a:prstGeom prst="rect">
            <a:avLst/>
          </a:prstGeom>
        </p:spPr>
        <p:txBody>
          <a:bodyPr wrap="square">
            <a:spAutoFit/>
          </a:bodyPr>
          <a:lstStyle/>
          <a:p>
            <a:r>
              <a:rPr lang="en-US" sz="1400" dirty="0" smtClean="0"/>
              <a:t>Simulated historic and 21st century global mean temperature anomalies, relative to the preindustrial period (1880–1900), for 24 CMIP5 models based on the RCP8.5 scenario. The colored (and labeled) curves show those simulations reaching a global mean warming of 4°C–5°C warmer than preindustrial for 2080–2100, which are used for further analysis.</a:t>
            </a:r>
            <a:endParaRPr lang="en-US" sz="1400" dirty="0"/>
          </a:p>
        </p:txBody>
      </p:sp>
      <p:sp>
        <p:nvSpPr>
          <p:cNvPr id="5" name="Rectangle 4"/>
          <p:cNvSpPr/>
          <p:nvPr/>
        </p:nvSpPr>
        <p:spPr>
          <a:xfrm>
            <a:off x="228600" y="152400"/>
            <a:ext cx="8534400" cy="1077218"/>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rPr>
              <a:t>24 Models: Simulated </a:t>
            </a:r>
            <a:r>
              <a:rPr lang="en-US" sz="3200" b="1" dirty="0">
                <a:effectLst>
                  <a:outerShdw blurRad="38100" dist="38100" dir="2700000" algn="tl">
                    <a:srgbClr val="000000">
                      <a:alpha val="43137"/>
                    </a:srgbClr>
                  </a:outerShdw>
                </a:effectLst>
              </a:rPr>
              <a:t>historic and 21st century global mean temperature </a:t>
            </a:r>
          </a:p>
        </p:txBody>
      </p:sp>
      <p:sp>
        <p:nvSpPr>
          <p:cNvPr id="6" name="Rectangle 5"/>
          <p:cNvSpPr/>
          <p:nvPr/>
        </p:nvSpPr>
        <p:spPr>
          <a:xfrm>
            <a:off x="2971800" y="6507463"/>
            <a:ext cx="5943600" cy="307777"/>
          </a:xfrm>
          <a:prstGeom prst="rect">
            <a:avLst/>
          </a:prstGeom>
        </p:spPr>
        <p:txBody>
          <a:bodyPr wrap="square">
            <a:spAutoFit/>
          </a:bodyPr>
          <a:lstStyle/>
          <a:p>
            <a:r>
              <a:rPr lang="da-DK" sz="1400" i="1" dirty="0" err="1"/>
              <a:t>Sources</a:t>
            </a:r>
            <a:r>
              <a:rPr lang="da-DK" sz="1400" i="1" dirty="0"/>
              <a:t>: Hare et al. 2011; </a:t>
            </a:r>
            <a:r>
              <a:rPr lang="da-DK" sz="1400" i="1" dirty="0" err="1"/>
              <a:t>Rogelj</a:t>
            </a:r>
            <a:r>
              <a:rPr lang="da-DK" sz="1400" i="1" dirty="0"/>
              <a:t> et al. 2010; </a:t>
            </a:r>
            <a:r>
              <a:rPr lang="da-DK" sz="1400" i="1" dirty="0" err="1"/>
              <a:t>Schaeffer</a:t>
            </a:r>
            <a:r>
              <a:rPr lang="da-DK" sz="1400" i="1" dirty="0"/>
              <a:t> et al. 2012.</a:t>
            </a:r>
            <a:endParaRPr lang="en-US" sz="1400" i="1" dirty="0"/>
          </a:p>
        </p:txBody>
      </p:sp>
    </p:spTree>
    <p:extLst>
      <p:ext uri="{BB962C8B-B14F-4D97-AF65-F5344CB8AC3E}">
        <p14:creationId xmlns:p14="http://schemas.microsoft.com/office/powerpoint/2010/main" val="33827846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0000"/>
          <a:stretch/>
        </p:blipFill>
        <p:spPr bwMode="auto">
          <a:xfrm>
            <a:off x="310719" y="2286000"/>
            <a:ext cx="8426495" cy="2154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2272" y="4876800"/>
            <a:ext cx="8610600" cy="1200329"/>
          </a:xfrm>
          <a:prstGeom prst="rect">
            <a:avLst/>
          </a:prstGeom>
        </p:spPr>
        <p:txBody>
          <a:bodyPr wrap="square">
            <a:spAutoFit/>
          </a:bodyPr>
          <a:lstStyle/>
          <a:p>
            <a:r>
              <a:rPr lang="en-US" sz="2400" dirty="0" err="1"/>
              <a:t>Multimodel</a:t>
            </a:r>
            <a:r>
              <a:rPr lang="en-US" sz="2400" dirty="0"/>
              <a:t> mean of monthly warming over the 21st century (2080–2100 relative to present day) for the months of JJA (left) and </a:t>
            </a:r>
            <a:r>
              <a:rPr lang="en-US" sz="2400" dirty="0" smtClean="0"/>
              <a:t>DJF (</a:t>
            </a:r>
            <a:r>
              <a:rPr lang="en-US" sz="2400" dirty="0"/>
              <a:t>right) in units of degrees </a:t>
            </a:r>
            <a:r>
              <a:rPr lang="en-US" sz="2400" dirty="0" smtClean="0"/>
              <a:t>Celsius. </a:t>
            </a:r>
            <a:endParaRPr lang="en-US" sz="2400" dirty="0"/>
          </a:p>
        </p:txBody>
      </p:sp>
      <p:sp>
        <p:nvSpPr>
          <p:cNvPr id="5" name="Rectangle 4"/>
          <p:cNvSpPr/>
          <p:nvPr/>
        </p:nvSpPr>
        <p:spPr>
          <a:xfrm>
            <a:off x="228601" y="567311"/>
            <a:ext cx="8502694" cy="1261884"/>
          </a:xfrm>
          <a:prstGeom prst="rect">
            <a:avLst/>
          </a:prstGeom>
        </p:spPr>
        <p:txBody>
          <a:bodyPr wrap="square">
            <a:spAutoFit/>
          </a:bodyPr>
          <a:lstStyle/>
          <a:p>
            <a:pPr algn="ctr"/>
            <a:r>
              <a:rPr lang="en-US" sz="3800" b="1" dirty="0" err="1" smtClean="0">
                <a:effectLst>
                  <a:outerShdw blurRad="38100" dist="38100" dir="2700000" algn="tl">
                    <a:srgbClr val="000000">
                      <a:alpha val="43137"/>
                    </a:srgbClr>
                  </a:outerShdw>
                </a:effectLst>
              </a:rPr>
              <a:t>Distribuição</a:t>
            </a:r>
            <a:r>
              <a:rPr lang="en-US" sz="3800" b="1" dirty="0" smtClean="0">
                <a:effectLst>
                  <a:outerShdw blurRad="38100" dist="38100" dir="2700000" algn="tl">
                    <a:srgbClr val="000000">
                      <a:alpha val="43137"/>
                    </a:srgbClr>
                  </a:outerShdw>
                </a:effectLst>
              </a:rPr>
              <a:t> </a:t>
            </a:r>
            <a:r>
              <a:rPr lang="en-US" sz="3800" b="1" dirty="0" err="1" smtClean="0">
                <a:effectLst>
                  <a:outerShdw blurRad="38100" dist="38100" dir="2700000" algn="tl">
                    <a:srgbClr val="000000">
                      <a:alpha val="43137"/>
                    </a:srgbClr>
                  </a:outerShdw>
                </a:effectLst>
              </a:rPr>
              <a:t>geográfica</a:t>
            </a:r>
            <a:r>
              <a:rPr lang="en-US" sz="3800" b="1" dirty="0" smtClean="0">
                <a:effectLst>
                  <a:outerShdw blurRad="38100" dist="38100" dir="2700000" algn="tl">
                    <a:srgbClr val="000000">
                      <a:alpha val="43137"/>
                    </a:srgbClr>
                  </a:outerShdw>
                </a:effectLst>
              </a:rPr>
              <a:t> do </a:t>
            </a:r>
            <a:r>
              <a:rPr lang="en-US" sz="3800" b="1" dirty="0" err="1" smtClean="0">
                <a:effectLst>
                  <a:outerShdw blurRad="38100" dist="38100" dir="2700000" algn="tl">
                    <a:srgbClr val="000000">
                      <a:alpha val="43137"/>
                    </a:srgbClr>
                  </a:outerShdw>
                </a:effectLst>
              </a:rPr>
              <a:t>aumento</a:t>
            </a:r>
            <a:r>
              <a:rPr lang="en-US" sz="3800" b="1" dirty="0" smtClean="0">
                <a:effectLst>
                  <a:outerShdw blurRad="38100" dist="38100" dir="2700000" algn="tl">
                    <a:srgbClr val="000000">
                      <a:alpha val="43137"/>
                    </a:srgbClr>
                  </a:outerShdw>
                </a:effectLst>
              </a:rPr>
              <a:t> </a:t>
            </a:r>
            <a:r>
              <a:rPr lang="en-US" sz="3800" b="1" dirty="0" err="1" smtClean="0">
                <a:effectLst>
                  <a:outerShdw blurRad="38100" dist="38100" dir="2700000" algn="tl">
                    <a:srgbClr val="000000">
                      <a:alpha val="43137"/>
                    </a:srgbClr>
                  </a:outerShdw>
                </a:effectLst>
              </a:rPr>
              <a:t>modelado</a:t>
            </a:r>
            <a:r>
              <a:rPr lang="en-US" sz="3800" b="1" dirty="0" smtClean="0">
                <a:effectLst>
                  <a:outerShdw blurRad="38100" dist="38100" dir="2700000" algn="tl">
                    <a:srgbClr val="000000">
                      <a:alpha val="43137"/>
                    </a:srgbClr>
                  </a:outerShdw>
                </a:effectLst>
              </a:rPr>
              <a:t> de </a:t>
            </a:r>
            <a:r>
              <a:rPr lang="en-US" sz="3800" b="1" dirty="0" err="1" smtClean="0">
                <a:effectLst>
                  <a:outerShdw blurRad="38100" dist="38100" dir="2700000" algn="tl">
                    <a:srgbClr val="000000">
                      <a:alpha val="43137"/>
                    </a:srgbClr>
                  </a:outerShdw>
                </a:effectLst>
              </a:rPr>
              <a:t>temperatura</a:t>
            </a:r>
            <a:r>
              <a:rPr lang="en-US" sz="3800" b="1" dirty="0" smtClean="0">
                <a:effectLst>
                  <a:outerShdw blurRad="38100" dist="38100" dir="2700000" algn="tl">
                    <a:srgbClr val="000000">
                      <a:alpha val="43137"/>
                    </a:srgbClr>
                  </a:outerShdw>
                </a:effectLst>
              </a:rPr>
              <a:t> no </a:t>
            </a:r>
            <a:r>
              <a:rPr lang="en-US" sz="3800" b="1" dirty="0" err="1" smtClean="0">
                <a:effectLst>
                  <a:outerShdw blurRad="38100" dist="38100" dir="2700000" algn="tl">
                    <a:srgbClr val="000000">
                      <a:alpha val="43137"/>
                    </a:srgbClr>
                  </a:outerShdw>
                </a:effectLst>
              </a:rPr>
              <a:t>século</a:t>
            </a:r>
            <a:r>
              <a:rPr lang="en-US" sz="3800" b="1" dirty="0" smtClean="0">
                <a:effectLst>
                  <a:outerShdw blurRad="38100" dist="38100" dir="2700000" algn="tl">
                    <a:srgbClr val="000000">
                      <a:alpha val="43137"/>
                    </a:srgbClr>
                  </a:outerShdw>
                </a:effectLst>
              </a:rPr>
              <a:t> XXI</a:t>
            </a:r>
            <a:endParaRPr lang="en-US" sz="3800" b="1" dirty="0">
              <a:effectLst>
                <a:outerShdw blurRad="38100" dist="38100" dir="2700000" algn="tl">
                  <a:srgbClr val="000000">
                    <a:alpha val="43137"/>
                  </a:srgbClr>
                </a:outerShdw>
              </a:effectLst>
            </a:endParaRPr>
          </a:p>
        </p:txBody>
      </p:sp>
      <p:sp>
        <p:nvSpPr>
          <p:cNvPr id="6" name="Rectangle 5"/>
          <p:cNvSpPr/>
          <p:nvPr/>
        </p:nvSpPr>
        <p:spPr>
          <a:xfrm>
            <a:off x="4694057" y="6210300"/>
            <a:ext cx="4020909" cy="369332"/>
          </a:xfrm>
          <a:prstGeom prst="rect">
            <a:avLst/>
          </a:prstGeom>
        </p:spPr>
        <p:txBody>
          <a:bodyPr wrap="none">
            <a:spAutoFit/>
          </a:bodyPr>
          <a:lstStyle/>
          <a:p>
            <a:r>
              <a:rPr lang="en-US" i="1" dirty="0"/>
              <a:t>Source: </a:t>
            </a:r>
            <a:r>
              <a:rPr lang="en-US" i="1" dirty="0" err="1"/>
              <a:t>Rogelj</a:t>
            </a:r>
            <a:r>
              <a:rPr lang="en-US" i="1" dirty="0"/>
              <a:t>, </a:t>
            </a:r>
            <a:r>
              <a:rPr lang="en-US" i="1" dirty="0" err="1"/>
              <a:t>Meinshausen</a:t>
            </a:r>
            <a:r>
              <a:rPr lang="en-US" i="1" dirty="0"/>
              <a:t>, et al. 2012.</a:t>
            </a:r>
          </a:p>
        </p:txBody>
      </p:sp>
    </p:spTree>
    <p:extLst>
      <p:ext uri="{BB962C8B-B14F-4D97-AF65-F5344CB8AC3E}">
        <p14:creationId xmlns:p14="http://schemas.microsoft.com/office/powerpoint/2010/main" val="21760123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5" name="Picture 5"/>
          <p:cNvPicPr>
            <a:picLocks noChangeAspect="1" noChangeArrowheads="1"/>
          </p:cNvPicPr>
          <p:nvPr/>
        </p:nvPicPr>
        <p:blipFill>
          <a:blip r:embed="rId3" cstate="print"/>
          <a:srcRect t="6786" r="1335"/>
          <a:stretch>
            <a:fillRect/>
          </a:stretch>
        </p:blipFill>
        <p:spPr bwMode="auto">
          <a:xfrm>
            <a:off x="16329" y="1199036"/>
            <a:ext cx="9144000" cy="5100638"/>
          </a:xfrm>
          <a:prstGeom prst="rect">
            <a:avLst/>
          </a:prstGeom>
          <a:noFill/>
          <a:ln w="9525">
            <a:noFill/>
            <a:miter lim="800000"/>
            <a:headEnd/>
            <a:tailEnd/>
          </a:ln>
          <a:effectLst/>
        </p:spPr>
      </p:pic>
      <p:sp>
        <p:nvSpPr>
          <p:cNvPr id="148487" name="Text Box 7"/>
          <p:cNvSpPr txBox="1">
            <a:spLocks noChangeArrowheads="1"/>
          </p:cNvSpPr>
          <p:nvPr/>
        </p:nvSpPr>
        <p:spPr bwMode="auto">
          <a:xfrm>
            <a:off x="228600" y="228600"/>
            <a:ext cx="8686800" cy="954107"/>
          </a:xfrm>
          <a:prstGeom prst="rect">
            <a:avLst/>
          </a:prstGeom>
          <a:noFill/>
          <a:ln w="9525">
            <a:noFill/>
            <a:miter lim="800000"/>
            <a:headEnd/>
            <a:tailEnd/>
          </a:ln>
          <a:effectLst/>
        </p:spPr>
        <p:txBody>
          <a:bodyPr>
            <a:spAutoFit/>
          </a:bodyPr>
          <a:lstStyle/>
          <a:p>
            <a:pPr algn="ctr"/>
            <a:r>
              <a:rPr lang="en-US" sz="2800" b="1" dirty="0" smtClean="0">
                <a:effectLst>
                  <a:outerShdw blurRad="38100" dist="38100" dir="2700000" algn="tl">
                    <a:srgbClr val="C0C0C0"/>
                  </a:outerShdw>
                </a:effectLst>
              </a:rPr>
              <a:t>Estimates of temperature increase for 2029 and 2099 according to 3 emission scenarios</a:t>
            </a:r>
            <a:endParaRPr lang="en-US" sz="2800" b="1" dirty="0">
              <a:effectLst>
                <a:outerShdw blurRad="38100" dist="38100" dir="2700000" algn="tl">
                  <a:srgbClr val="C0C0C0"/>
                </a:outerShdw>
              </a:effectLst>
            </a:endParaRPr>
          </a:p>
        </p:txBody>
      </p:sp>
    </p:spTree>
    <p:extLst>
      <p:ext uri="{BB962C8B-B14F-4D97-AF65-F5344CB8AC3E}">
        <p14:creationId xmlns:p14="http://schemas.microsoft.com/office/powerpoint/2010/main" val="1293699341"/>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19" y="954063"/>
            <a:ext cx="890741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9418" y="228600"/>
            <a:ext cx="9042897" cy="600164"/>
          </a:xfrm>
          <a:prstGeom prst="rect">
            <a:avLst/>
          </a:prstGeom>
          <a:noFill/>
        </p:spPr>
        <p:txBody>
          <a:bodyPr wrap="square" rtlCol="0">
            <a:spAutoFit/>
          </a:bodyPr>
          <a:lstStyle/>
          <a:p>
            <a:pPr algn="ctr"/>
            <a:r>
              <a:rPr lang="en-US" sz="3300" b="1" dirty="0" smtClean="0">
                <a:effectLst>
                  <a:outerShdw blurRad="38100" dist="38100" dir="2700000" algn="tl">
                    <a:srgbClr val="000000">
                      <a:alpha val="43137"/>
                    </a:srgbClr>
                  </a:outerShdw>
                </a:effectLst>
              </a:rPr>
              <a:t>Ocean heating of 2-2.5 degrees over this century</a:t>
            </a:r>
            <a:endParaRPr lang="en-US" sz="33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837034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0"/>
            <a:ext cx="5181600" cy="3886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1800"/>
            <a:ext cx="5181600" cy="3886200"/>
          </a:xfrm>
          <a:prstGeom prst="rect">
            <a:avLst/>
          </a:prstGeom>
        </p:spPr>
      </p:pic>
      <p:sp>
        <p:nvSpPr>
          <p:cNvPr id="4" name="TextBox 3"/>
          <p:cNvSpPr txBox="1"/>
          <p:nvPr/>
        </p:nvSpPr>
        <p:spPr>
          <a:xfrm>
            <a:off x="0" y="304800"/>
            <a:ext cx="3810000" cy="2062103"/>
          </a:xfrm>
          <a:prstGeom prst="rect">
            <a:avLst/>
          </a:prstGeom>
          <a:noFill/>
        </p:spPr>
        <p:txBody>
          <a:bodyPr wrap="square" rtlCol="0">
            <a:spAutoFit/>
          </a:bodyPr>
          <a:lstStyle/>
          <a:p>
            <a:pPr algn="ctr"/>
            <a:r>
              <a:rPr lang="pt-BR" sz="3200" b="1" dirty="0" smtClean="0"/>
              <a:t>Mudança de uso do solo: Os maus exemplos da Europa e Norte América...</a:t>
            </a:r>
            <a:endParaRPr lang="en-US" sz="3200" b="1" dirty="0"/>
          </a:p>
        </p:txBody>
      </p:sp>
    </p:spTree>
    <p:extLst>
      <p:ext uri="{BB962C8B-B14F-4D97-AF65-F5344CB8AC3E}">
        <p14:creationId xmlns:p14="http://schemas.microsoft.com/office/powerpoint/2010/main" val="6394864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6484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5716" y="5715000"/>
            <a:ext cx="8815884" cy="923330"/>
          </a:xfrm>
          <a:prstGeom prst="rect">
            <a:avLst/>
          </a:prstGeom>
        </p:spPr>
        <p:txBody>
          <a:bodyPr wrap="square">
            <a:spAutoFit/>
          </a:bodyPr>
          <a:lstStyle/>
          <a:p>
            <a:r>
              <a:rPr lang="en-US" dirty="0" smtClean="0"/>
              <a:t>Global </a:t>
            </a:r>
            <a:r>
              <a:rPr lang="en-US" dirty="0"/>
              <a:t>mean sea-level </a:t>
            </a:r>
            <a:r>
              <a:rPr lang="en-US" dirty="0" smtClean="0"/>
              <a:t>rise using </a:t>
            </a:r>
            <a:r>
              <a:rPr lang="en-US" dirty="0"/>
              <a:t>a semi-empirical approach. The indicative/fixed present-day </a:t>
            </a:r>
            <a:r>
              <a:rPr lang="en-US" dirty="0" smtClean="0"/>
              <a:t>rate of </a:t>
            </a:r>
            <a:r>
              <a:rPr lang="en-US" dirty="0"/>
              <a:t>3.3 mm.yr-1 is the satellite-based mean rate 1993–2007 (</a:t>
            </a:r>
            <a:r>
              <a:rPr lang="en-US" dirty="0" err="1" smtClean="0"/>
              <a:t>Cazenave</a:t>
            </a:r>
            <a:r>
              <a:rPr lang="en-US" dirty="0" smtClean="0"/>
              <a:t> and </a:t>
            </a:r>
            <a:r>
              <a:rPr lang="en-US" dirty="0" err="1"/>
              <a:t>Llovel</a:t>
            </a:r>
            <a:r>
              <a:rPr lang="en-US" dirty="0"/>
              <a:t> 2010). Median estimates from probabilistic projections. </a:t>
            </a:r>
            <a:r>
              <a:rPr lang="en-US" dirty="0" smtClean="0"/>
              <a:t>See Schaeffer </a:t>
            </a:r>
            <a:r>
              <a:rPr lang="en-US" dirty="0"/>
              <a:t>et al. (</a:t>
            </a:r>
            <a:r>
              <a:rPr lang="en-US" dirty="0" smtClean="0"/>
              <a:t>2012).</a:t>
            </a:r>
            <a:endParaRPr lang="en-US" dirty="0"/>
          </a:p>
        </p:txBody>
      </p:sp>
      <p:sp>
        <p:nvSpPr>
          <p:cNvPr id="5" name="Rectangle 4"/>
          <p:cNvSpPr/>
          <p:nvPr/>
        </p:nvSpPr>
        <p:spPr>
          <a:xfrm>
            <a:off x="175716" y="307610"/>
            <a:ext cx="8777522" cy="738664"/>
          </a:xfrm>
          <a:prstGeom prst="rect">
            <a:avLst/>
          </a:prstGeom>
        </p:spPr>
        <p:txBody>
          <a:bodyPr wrap="square">
            <a:spAutoFit/>
          </a:bodyPr>
          <a:lstStyle/>
          <a:p>
            <a:pPr algn="ctr"/>
            <a:r>
              <a:rPr lang="en-US" sz="4200" b="1" dirty="0">
                <a:effectLst>
                  <a:outerShdw blurRad="38100" dist="38100" dir="2700000" algn="tl">
                    <a:srgbClr val="000000">
                      <a:alpha val="43137"/>
                    </a:srgbClr>
                  </a:outerShdw>
                </a:effectLst>
              </a:rPr>
              <a:t>Global mean sea-level </a:t>
            </a:r>
            <a:r>
              <a:rPr lang="en-US" sz="4200" b="1" dirty="0" smtClean="0">
                <a:effectLst>
                  <a:outerShdw blurRad="38100" dist="38100" dir="2700000" algn="tl">
                    <a:srgbClr val="000000">
                      <a:alpha val="43137"/>
                    </a:srgbClr>
                  </a:outerShdw>
                </a:effectLst>
              </a:rPr>
              <a:t>rise 1900-2100</a:t>
            </a:r>
            <a:endParaRPr lang="en-US" sz="4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55270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7351"/>
            <a:ext cx="5715000" cy="650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56671" y="609600"/>
            <a:ext cx="2895600" cy="1569660"/>
          </a:xfrm>
          <a:prstGeom prst="rect">
            <a:avLst/>
          </a:prstGeom>
        </p:spPr>
        <p:txBody>
          <a:bodyPr wrap="square">
            <a:spAutoFit/>
          </a:bodyPr>
          <a:lstStyle/>
          <a:p>
            <a:r>
              <a:rPr lang="en-US" sz="2400" b="1" dirty="0"/>
              <a:t>Changes in the water cycle in </a:t>
            </a:r>
            <a:r>
              <a:rPr lang="en-US" sz="2400" b="1" dirty="0" smtClean="0"/>
              <a:t>2100</a:t>
            </a:r>
          </a:p>
          <a:p>
            <a:endParaRPr lang="en-US" sz="2400" b="1" dirty="0"/>
          </a:p>
          <a:p>
            <a:r>
              <a:rPr lang="en-US" sz="2400" b="1" dirty="0" smtClean="0"/>
              <a:t>(IPCC 2012)</a:t>
            </a:r>
            <a:endParaRPr lang="pt-BR" sz="2400" b="1" dirty="0"/>
          </a:p>
        </p:txBody>
      </p:sp>
    </p:spTree>
    <p:extLst>
      <p:ext uri="{BB962C8B-B14F-4D97-AF65-F5344CB8AC3E}">
        <p14:creationId xmlns:p14="http://schemas.microsoft.com/office/powerpoint/2010/main" val="12096017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l="1358"/>
          <a:stretch>
            <a:fillRect/>
          </a:stretch>
        </p:blipFill>
        <p:spPr bwMode="auto">
          <a:xfrm>
            <a:off x="3429000" y="152400"/>
            <a:ext cx="5534025" cy="3276600"/>
          </a:xfrm>
          <a:prstGeom prst="rect">
            <a:avLst/>
          </a:prstGeom>
          <a:noFill/>
          <a:ln w="9525">
            <a:noFill/>
            <a:miter lim="800000"/>
            <a:headEnd/>
            <a:tailEnd/>
          </a:ln>
        </p:spPr>
      </p:pic>
      <p:pic>
        <p:nvPicPr>
          <p:cNvPr id="148483" name="Picture 3"/>
          <p:cNvPicPr>
            <a:picLocks noChangeAspect="1" noChangeArrowheads="1"/>
          </p:cNvPicPr>
          <p:nvPr/>
        </p:nvPicPr>
        <p:blipFill>
          <a:blip r:embed="rId3" cstate="print"/>
          <a:srcRect r="-1389"/>
          <a:stretch>
            <a:fillRect/>
          </a:stretch>
        </p:blipFill>
        <p:spPr bwMode="auto">
          <a:xfrm>
            <a:off x="3429000" y="3429000"/>
            <a:ext cx="5562600" cy="3334688"/>
          </a:xfrm>
          <a:prstGeom prst="rect">
            <a:avLst/>
          </a:prstGeom>
          <a:noFill/>
          <a:ln w="9525">
            <a:noFill/>
            <a:miter lim="800000"/>
            <a:headEnd/>
            <a:tailEnd/>
          </a:ln>
        </p:spPr>
      </p:pic>
      <p:sp>
        <p:nvSpPr>
          <p:cNvPr id="6" name="TextBox 5"/>
          <p:cNvSpPr txBox="1"/>
          <p:nvPr/>
        </p:nvSpPr>
        <p:spPr>
          <a:xfrm>
            <a:off x="228600" y="838200"/>
            <a:ext cx="3200400" cy="3877985"/>
          </a:xfrm>
          <a:prstGeom prst="rect">
            <a:avLst/>
          </a:prstGeom>
          <a:noFill/>
        </p:spPr>
        <p:txBody>
          <a:bodyPr wrap="square" rtlCol="0">
            <a:spAutoFit/>
          </a:bodyPr>
          <a:lstStyle/>
          <a:p>
            <a:pPr fontAlgn="auto">
              <a:spcBef>
                <a:spcPts val="0"/>
              </a:spcBef>
              <a:spcAft>
                <a:spcPts val="0"/>
              </a:spcAft>
            </a:pPr>
            <a:r>
              <a:rPr lang="pt-BR" sz="3200" b="1" dirty="0" smtClean="0">
                <a:solidFill>
                  <a:srgbClr val="000000"/>
                </a:solidFill>
                <a:latin typeface="Arial"/>
                <a:cs typeface="+mn-cs"/>
              </a:rPr>
              <a:t>Quanto tempo o efeito do CO</a:t>
            </a:r>
            <a:r>
              <a:rPr lang="pt-BR" sz="3200" b="1" baseline="-25000" dirty="0" smtClean="0">
                <a:solidFill>
                  <a:srgbClr val="000000"/>
                </a:solidFill>
                <a:latin typeface="Arial"/>
                <a:cs typeface="+mn-cs"/>
              </a:rPr>
              <a:t>2</a:t>
            </a:r>
            <a:r>
              <a:rPr lang="pt-BR" sz="3200" b="1" dirty="0" smtClean="0">
                <a:solidFill>
                  <a:srgbClr val="000000"/>
                </a:solidFill>
                <a:latin typeface="Arial"/>
                <a:cs typeface="+mn-cs"/>
              </a:rPr>
              <a:t> irá afetar o clima do planeta?</a:t>
            </a: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r>
              <a:rPr lang="pt-BR" sz="1400" i="1" dirty="0" smtClean="0">
                <a:solidFill>
                  <a:srgbClr val="000000"/>
                </a:solidFill>
                <a:latin typeface="Arial"/>
                <a:cs typeface="+mn-cs"/>
              </a:rPr>
              <a:t>Susan Salomon PNAS </a:t>
            </a:r>
            <a:r>
              <a:rPr lang="pt-BR" sz="1400" i="1" dirty="0" err="1" smtClean="0">
                <a:solidFill>
                  <a:srgbClr val="000000"/>
                </a:solidFill>
                <a:latin typeface="Arial"/>
                <a:cs typeface="+mn-cs"/>
              </a:rPr>
              <a:t>Fev</a:t>
            </a:r>
            <a:r>
              <a:rPr lang="pt-BR" sz="1400" i="1" dirty="0" smtClean="0">
                <a:solidFill>
                  <a:srgbClr val="000000"/>
                </a:solidFill>
                <a:latin typeface="Arial"/>
                <a:cs typeface="+mn-cs"/>
              </a:rPr>
              <a:t> 2009</a:t>
            </a:r>
            <a:endParaRPr lang="pt-BR" sz="1400" i="1" dirty="0">
              <a:solidFill>
                <a:srgbClr val="000000"/>
              </a:solidFill>
              <a:latin typeface="Arial"/>
              <a:cs typeface="+mn-cs"/>
            </a:endParaRPr>
          </a:p>
        </p:txBody>
      </p:sp>
      <p:sp>
        <p:nvSpPr>
          <p:cNvPr id="2" name="TextBox 1"/>
          <p:cNvSpPr txBox="1"/>
          <p:nvPr/>
        </p:nvSpPr>
        <p:spPr>
          <a:xfrm>
            <a:off x="205409" y="6189389"/>
            <a:ext cx="3427926" cy="461665"/>
          </a:xfrm>
          <a:prstGeom prst="rect">
            <a:avLst/>
          </a:prstGeom>
          <a:noFill/>
        </p:spPr>
        <p:txBody>
          <a:bodyPr wrap="none" rtlCol="0">
            <a:spAutoFit/>
          </a:bodyPr>
          <a:lstStyle/>
          <a:p>
            <a:r>
              <a:rPr lang="pt-BR" sz="1600" b="1" dirty="0" smtClean="0">
                <a:latin typeface="Arial" pitchFamily="34" charset="0"/>
                <a:cs typeface="Arial" pitchFamily="34" charset="0"/>
              </a:rPr>
              <a:t>Note a escala: Até o ano 3000 </a:t>
            </a:r>
            <a:r>
              <a:rPr lang="pt-BR" sz="2400" b="1" dirty="0" smtClean="0">
                <a:latin typeface="Arial" pitchFamily="34" charset="0"/>
                <a:cs typeface="Arial" pitchFamily="34" charset="0"/>
              </a:rPr>
              <a:t>→</a:t>
            </a:r>
            <a:endParaRPr lang="pt-BR" sz="2400" b="1" dirty="0">
              <a:latin typeface="Arial" pitchFamily="34" charset="0"/>
              <a:cs typeface="Arial" pitchFamily="34" charset="0"/>
            </a:endParaRPr>
          </a:p>
        </p:txBody>
      </p:sp>
    </p:spTree>
    <p:extLst>
      <p:ext uri="{BB962C8B-B14F-4D97-AF65-F5344CB8AC3E}">
        <p14:creationId xmlns:p14="http://schemas.microsoft.com/office/powerpoint/2010/main" val="1306571724"/>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33639"/>
            <a:ext cx="6839029"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4947" y="271974"/>
            <a:ext cx="8010334"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Vivemos em um mundo biológico: Feedbacks biogeoquímicos</a:t>
            </a:r>
            <a:endParaRPr lang="pt-BR" sz="2400" b="1" dirty="0">
              <a:effectLst>
                <a:outerShdw blurRad="38100" dist="38100" dir="2700000" algn="tl">
                  <a:srgbClr val="000000">
                    <a:alpha val="43137"/>
                  </a:srgbClr>
                </a:outerShdw>
              </a:effectLst>
            </a:endParaRPr>
          </a:p>
        </p:txBody>
      </p:sp>
      <p:sp>
        <p:nvSpPr>
          <p:cNvPr id="5" name="TextBox 4"/>
          <p:cNvSpPr txBox="1"/>
          <p:nvPr/>
        </p:nvSpPr>
        <p:spPr>
          <a:xfrm>
            <a:off x="329766" y="6165670"/>
            <a:ext cx="8160696" cy="400110"/>
          </a:xfrm>
          <a:prstGeom prst="rect">
            <a:avLst/>
          </a:prstGeom>
          <a:noFill/>
        </p:spPr>
        <p:txBody>
          <a:bodyPr wrap="none" rtlCol="0">
            <a:spAutoFit/>
          </a:bodyPr>
          <a:lstStyle/>
          <a:p>
            <a:r>
              <a:rPr lang="pt-BR" sz="2000" b="1" dirty="0" smtClean="0"/>
              <a:t>Como bactérias no solo (responsáveis por emissões de metano) vão reagir?</a:t>
            </a:r>
            <a:endParaRPr lang="pt-BR" sz="2000" b="1" dirty="0"/>
          </a:p>
        </p:txBody>
      </p:sp>
    </p:spTree>
    <p:extLst>
      <p:ext uri="{BB962C8B-B14F-4D97-AF65-F5344CB8AC3E}">
        <p14:creationId xmlns:p14="http://schemas.microsoft.com/office/powerpoint/2010/main" val="19214838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195590"/>
            <a:ext cx="9144000" cy="492443"/>
          </a:xfrm>
          <a:prstGeom prst="rect">
            <a:avLst/>
          </a:prstGeom>
          <a:noFill/>
        </p:spPr>
        <p:txBody>
          <a:bodyPr wrap="square" rtlCol="0">
            <a:spAutoFit/>
          </a:bodyPr>
          <a:lstStyle/>
          <a:p>
            <a:pPr algn="ctr"/>
            <a:r>
              <a:rPr lang="pt-BR" sz="2600" b="1" dirty="0" smtClean="0">
                <a:effectLst>
                  <a:outerShdw blurRad="38100" dist="38100" dir="2700000" algn="tl">
                    <a:srgbClr val="000000">
                      <a:alpha val="43137"/>
                    </a:srgbClr>
                  </a:outerShdw>
                </a:effectLst>
              </a:rPr>
              <a:t>IPCC  </a:t>
            </a:r>
            <a:r>
              <a:rPr lang="pt-BR" sz="2600" b="1" dirty="0" err="1" smtClean="0">
                <a:effectLst>
                  <a:outerShdw blurRad="38100" dist="38100" dir="2700000" algn="tl">
                    <a:srgbClr val="000000">
                      <a:alpha val="43137"/>
                    </a:srgbClr>
                  </a:outerShdw>
                </a:effectLst>
              </a:rPr>
              <a:t>Special</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report</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on</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managing</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the</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risks</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of</a:t>
            </a:r>
            <a:r>
              <a:rPr lang="pt-BR" sz="2600" b="1" dirty="0" smtClean="0">
                <a:effectLst>
                  <a:outerShdw blurRad="38100" dist="38100" dir="2700000" algn="tl">
                    <a:srgbClr val="000000">
                      <a:alpha val="43137"/>
                    </a:srgbClr>
                  </a:outerShdw>
                </a:effectLst>
              </a:rPr>
              <a:t> extreme </a:t>
            </a:r>
            <a:r>
              <a:rPr lang="pt-BR" sz="2600" b="1" dirty="0" err="1" smtClean="0">
                <a:effectLst>
                  <a:outerShdw blurRad="38100" dist="38100" dir="2700000" algn="tl">
                    <a:srgbClr val="000000">
                      <a:alpha val="43137"/>
                    </a:srgbClr>
                  </a:outerShdw>
                </a:effectLst>
              </a:rPr>
              <a:t>events</a:t>
            </a:r>
            <a:endParaRPr lang="pt-BR"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02275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 y="1675150"/>
            <a:ext cx="8801100" cy="45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68156" y="6404654"/>
            <a:ext cx="5958840" cy="307777"/>
          </a:xfrm>
          <a:prstGeom prst="rect">
            <a:avLst/>
          </a:prstGeom>
        </p:spPr>
        <p:txBody>
          <a:bodyPr wrap="square">
            <a:spAutoFit/>
          </a:bodyPr>
          <a:lstStyle/>
          <a:p>
            <a:pPr defTabSz="914400"/>
            <a:r>
              <a:rPr lang="en-US" sz="1400" b="1" dirty="0" smtClean="0">
                <a:solidFill>
                  <a:prstClr val="black"/>
                </a:solidFill>
              </a:rPr>
              <a:t>EMDAT </a:t>
            </a:r>
            <a:r>
              <a:rPr lang="en-US" sz="1400" dirty="0">
                <a:solidFill>
                  <a:prstClr val="black"/>
                </a:solidFill>
              </a:rPr>
              <a:t>- The International Emergency Disasters Database (www.emdat.be) </a:t>
            </a:r>
            <a:endParaRPr lang="pt-BR" sz="1400" dirty="0">
              <a:solidFill>
                <a:prstClr val="black"/>
              </a:solidFill>
            </a:endParaRPr>
          </a:p>
        </p:txBody>
      </p:sp>
      <p:sp>
        <p:nvSpPr>
          <p:cNvPr id="3" name="Rectangle 2"/>
          <p:cNvSpPr/>
          <p:nvPr/>
        </p:nvSpPr>
        <p:spPr>
          <a:xfrm>
            <a:off x="228600" y="228600"/>
            <a:ext cx="8698396" cy="1446550"/>
          </a:xfrm>
          <a:prstGeom prst="rect">
            <a:avLst/>
          </a:prstGeom>
        </p:spPr>
        <p:txBody>
          <a:bodyPr wrap="square">
            <a:spAutoFit/>
          </a:bodyPr>
          <a:lstStyle/>
          <a:p>
            <a:pPr algn="ctr" defTabSz="914400"/>
            <a:r>
              <a:rPr lang="pt-BR" sz="4400" b="1" dirty="0">
                <a:solidFill>
                  <a:prstClr val="black"/>
                </a:solidFill>
                <a:effectLst>
                  <a:outerShdw blurRad="38100" dist="38100" dir="2700000" algn="tl">
                    <a:srgbClr val="000000">
                      <a:alpha val="43137"/>
                    </a:srgbClr>
                  </a:outerShdw>
                </a:effectLst>
              </a:rPr>
              <a:t>Aumento da incidência de eventos climáticos </a:t>
            </a:r>
            <a:r>
              <a:rPr lang="pt-BR" sz="4400" b="1" dirty="0" smtClean="0">
                <a:solidFill>
                  <a:prstClr val="black"/>
                </a:solidFill>
                <a:effectLst>
                  <a:outerShdw blurRad="38100" dist="38100" dir="2700000" algn="tl">
                    <a:srgbClr val="000000">
                      <a:alpha val="43137"/>
                    </a:srgbClr>
                  </a:outerShdw>
                </a:effectLst>
              </a:rPr>
              <a:t>extremos – </a:t>
            </a:r>
            <a:r>
              <a:rPr lang="pt-BR" sz="4400" b="1" dirty="0">
                <a:solidFill>
                  <a:prstClr val="black"/>
                </a:solidFill>
                <a:effectLst>
                  <a:outerShdw blurRad="38100" dist="38100" dir="2700000" algn="tl">
                    <a:srgbClr val="000000">
                      <a:alpha val="43137"/>
                    </a:srgbClr>
                  </a:outerShdw>
                </a:effectLst>
              </a:rPr>
              <a:t>1950-2008 </a:t>
            </a:r>
          </a:p>
        </p:txBody>
      </p:sp>
    </p:spTree>
    <p:extLst>
      <p:ext uri="{BB962C8B-B14F-4D97-AF65-F5344CB8AC3E}">
        <p14:creationId xmlns:p14="http://schemas.microsoft.com/office/powerpoint/2010/main" val="4635443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e-fig-appA7-floods.jpg"/>
          <p:cNvPicPr>
            <a:picLocks noChangeAspect="1"/>
          </p:cNvPicPr>
          <p:nvPr/>
        </p:nvPicPr>
        <p:blipFill>
          <a:blip r:embed="rId3" cstate="print"/>
          <a:stretch>
            <a:fillRect/>
          </a:stretch>
        </p:blipFill>
        <p:spPr>
          <a:xfrm>
            <a:off x="228600" y="1295400"/>
            <a:ext cx="8736600" cy="4594402"/>
          </a:xfrm>
          <a:prstGeom prst="rect">
            <a:avLst/>
          </a:prstGeom>
        </p:spPr>
      </p:pic>
      <p:sp>
        <p:nvSpPr>
          <p:cNvPr id="3" name="TextBox 2"/>
          <p:cNvSpPr txBox="1"/>
          <p:nvPr/>
        </p:nvSpPr>
        <p:spPr>
          <a:xfrm>
            <a:off x="228600" y="609600"/>
            <a:ext cx="8610600" cy="492443"/>
          </a:xfrm>
          <a:prstGeom prst="rect">
            <a:avLst/>
          </a:prstGeom>
          <a:noFill/>
        </p:spPr>
        <p:txBody>
          <a:bodyPr wrap="square" rtlCol="0">
            <a:spAutoFit/>
          </a:bodyPr>
          <a:lstStyle/>
          <a:p>
            <a:pPr algn="ctr" fontAlgn="auto">
              <a:spcBef>
                <a:spcPts val="0"/>
              </a:spcBef>
              <a:spcAft>
                <a:spcPts val="0"/>
              </a:spcAft>
            </a:pPr>
            <a:r>
              <a:rPr lang="en-US" sz="2600" b="1" dirty="0" smtClean="0">
                <a:solidFill>
                  <a:prstClr val="black"/>
                </a:solidFill>
                <a:effectLst>
                  <a:outerShdw blurRad="38100" dist="38100" dir="2700000" algn="tl">
                    <a:srgbClr val="000000">
                      <a:alpha val="43137"/>
                    </a:srgbClr>
                  </a:outerShdw>
                </a:effectLst>
                <a:latin typeface="Calibri"/>
                <a:cs typeface="+mn-cs"/>
              </a:rPr>
              <a:t>Increase of incidence of extreme climatic events  1950-2000</a:t>
            </a:r>
            <a:endParaRPr lang="en-US" sz="2600" b="1" dirty="0">
              <a:solidFill>
                <a:prstClr val="black"/>
              </a:solidFill>
              <a:effectLst>
                <a:outerShdw blurRad="38100" dist="38100" dir="2700000" algn="tl">
                  <a:srgbClr val="000000">
                    <a:alpha val="43137"/>
                  </a:srgbClr>
                </a:outerShdw>
              </a:effectLst>
              <a:latin typeface="Calibri"/>
              <a:cs typeface="+mn-cs"/>
            </a:endParaRPr>
          </a:p>
        </p:txBody>
      </p:sp>
      <p:sp>
        <p:nvSpPr>
          <p:cNvPr id="4" name="TextBox 3"/>
          <p:cNvSpPr txBox="1"/>
          <p:nvPr/>
        </p:nvSpPr>
        <p:spPr>
          <a:xfrm>
            <a:off x="5029200" y="6248400"/>
            <a:ext cx="4022961" cy="369332"/>
          </a:xfrm>
          <a:prstGeom prst="rect">
            <a:avLst/>
          </a:prstGeom>
          <a:noFill/>
        </p:spPr>
        <p:txBody>
          <a:bodyPr wrap="none" rtlCol="0">
            <a:spAutoFit/>
          </a:bodyPr>
          <a:lstStyle/>
          <a:p>
            <a:pPr fontAlgn="auto">
              <a:spcBef>
                <a:spcPts val="0"/>
              </a:spcBef>
              <a:spcAft>
                <a:spcPts val="0"/>
              </a:spcAft>
            </a:pPr>
            <a:r>
              <a:rPr lang="en-US" i="1" dirty="0" smtClean="0">
                <a:solidFill>
                  <a:prstClr val="black"/>
                </a:solidFill>
                <a:latin typeface="Calibri"/>
                <a:cs typeface="+mn-cs"/>
              </a:rPr>
              <a:t>Millennium Ecosystem Assessment, 2007</a:t>
            </a:r>
            <a:endParaRPr lang="en-US" i="1" dirty="0">
              <a:solidFill>
                <a:prstClr val="black"/>
              </a:solidFill>
              <a:latin typeface="Calibri"/>
              <a:cs typeface="+mn-cs"/>
            </a:endParaRPr>
          </a:p>
        </p:txBody>
      </p:sp>
    </p:spTree>
    <p:extLst>
      <p:ext uri="{BB962C8B-B14F-4D97-AF65-F5344CB8AC3E}">
        <p14:creationId xmlns:p14="http://schemas.microsoft.com/office/powerpoint/2010/main" val="1096524955"/>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 y="1675150"/>
            <a:ext cx="8801100" cy="45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68156" y="6404654"/>
            <a:ext cx="5958840" cy="307777"/>
          </a:xfrm>
          <a:prstGeom prst="rect">
            <a:avLst/>
          </a:prstGeom>
        </p:spPr>
        <p:txBody>
          <a:bodyPr wrap="square">
            <a:spAutoFit/>
          </a:bodyPr>
          <a:lstStyle/>
          <a:p>
            <a:pPr defTabSz="914400"/>
            <a:r>
              <a:rPr lang="en-US" sz="1400" b="1" dirty="0" smtClean="0">
                <a:solidFill>
                  <a:prstClr val="black"/>
                </a:solidFill>
              </a:rPr>
              <a:t>EMDAT </a:t>
            </a:r>
            <a:r>
              <a:rPr lang="en-US" sz="1400" dirty="0">
                <a:solidFill>
                  <a:prstClr val="black"/>
                </a:solidFill>
              </a:rPr>
              <a:t>- The International Emergency Disasters Database (www.emdat.be) </a:t>
            </a:r>
            <a:endParaRPr lang="pt-BR" sz="1400" dirty="0">
              <a:solidFill>
                <a:prstClr val="black"/>
              </a:solidFill>
            </a:endParaRPr>
          </a:p>
        </p:txBody>
      </p:sp>
      <p:sp>
        <p:nvSpPr>
          <p:cNvPr id="3" name="Rectangle 2"/>
          <p:cNvSpPr/>
          <p:nvPr/>
        </p:nvSpPr>
        <p:spPr>
          <a:xfrm>
            <a:off x="228600" y="228600"/>
            <a:ext cx="8698396" cy="1446550"/>
          </a:xfrm>
          <a:prstGeom prst="rect">
            <a:avLst/>
          </a:prstGeom>
        </p:spPr>
        <p:txBody>
          <a:bodyPr wrap="square">
            <a:spAutoFit/>
          </a:bodyPr>
          <a:lstStyle/>
          <a:p>
            <a:pPr algn="ctr" defTabSz="914400"/>
            <a:r>
              <a:rPr lang="pt-BR" sz="4400" b="1" dirty="0">
                <a:solidFill>
                  <a:prstClr val="black"/>
                </a:solidFill>
                <a:effectLst>
                  <a:outerShdw blurRad="38100" dist="38100" dir="2700000" algn="tl">
                    <a:srgbClr val="000000">
                      <a:alpha val="43137"/>
                    </a:srgbClr>
                  </a:outerShdw>
                </a:effectLst>
              </a:rPr>
              <a:t>Aumento da incidência de eventos climáticos </a:t>
            </a:r>
            <a:r>
              <a:rPr lang="pt-BR" sz="4400" b="1" dirty="0" smtClean="0">
                <a:solidFill>
                  <a:prstClr val="black"/>
                </a:solidFill>
                <a:effectLst>
                  <a:outerShdw blurRad="38100" dist="38100" dir="2700000" algn="tl">
                    <a:srgbClr val="000000">
                      <a:alpha val="43137"/>
                    </a:srgbClr>
                  </a:outerShdw>
                </a:effectLst>
              </a:rPr>
              <a:t>extremos – </a:t>
            </a:r>
            <a:r>
              <a:rPr lang="pt-BR" sz="4400" b="1" dirty="0">
                <a:solidFill>
                  <a:prstClr val="black"/>
                </a:solidFill>
                <a:effectLst>
                  <a:outerShdw blurRad="38100" dist="38100" dir="2700000" algn="tl">
                    <a:srgbClr val="000000">
                      <a:alpha val="43137"/>
                    </a:srgbClr>
                  </a:outerShdw>
                </a:effectLst>
              </a:rPr>
              <a:t>1950-2008 </a:t>
            </a:r>
          </a:p>
        </p:txBody>
      </p:sp>
    </p:spTree>
    <p:extLst>
      <p:ext uri="{BB962C8B-B14F-4D97-AF65-F5344CB8AC3E}">
        <p14:creationId xmlns:p14="http://schemas.microsoft.com/office/powerpoint/2010/main" val="4635443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m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528" y="651737"/>
            <a:ext cx="4104456" cy="3145735"/>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m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08" y="651737"/>
            <a:ext cx="4054772" cy="31158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4"/>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Imagem 5"/>
          <p:cNvPicPr/>
          <p:nvPr/>
        </p:nvPicPr>
        <p:blipFill>
          <a:blip r:embed="rId4">
            <a:extLst>
              <a:ext uri="{28A0092B-C50C-407E-A947-70E740481C1C}">
                <a14:useLocalDpi xmlns:a14="http://schemas.microsoft.com/office/drawing/2010/main" val="0"/>
              </a:ext>
            </a:extLst>
          </a:blip>
          <a:srcRect/>
          <a:stretch>
            <a:fillRect/>
          </a:stretch>
        </p:blipFill>
        <p:spPr bwMode="auto">
          <a:xfrm>
            <a:off x="165539" y="3810000"/>
            <a:ext cx="4054772" cy="2756535"/>
          </a:xfrm>
          <a:prstGeom prst="rect">
            <a:avLst/>
          </a:prstGeom>
          <a:noFill/>
        </p:spPr>
      </p:pic>
      <p:pic>
        <p:nvPicPr>
          <p:cNvPr id="7" name="Imagem 6"/>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962400"/>
            <a:ext cx="4104456" cy="2757170"/>
          </a:xfrm>
          <a:prstGeom prst="rect">
            <a:avLst/>
          </a:prstGeom>
          <a:noFill/>
        </p:spPr>
      </p:pic>
      <p:sp>
        <p:nvSpPr>
          <p:cNvPr id="4" name="TextBox 3"/>
          <p:cNvSpPr txBox="1"/>
          <p:nvPr/>
        </p:nvSpPr>
        <p:spPr>
          <a:xfrm>
            <a:off x="1537410" y="54591"/>
            <a:ext cx="6189130" cy="584775"/>
          </a:xfrm>
          <a:prstGeom prst="rect">
            <a:avLst/>
          </a:prstGeom>
          <a:noFill/>
        </p:spPr>
        <p:txBody>
          <a:bodyPr wrap="none" rtlCol="0">
            <a:spAutoFit/>
          </a:bodyPr>
          <a:lstStyle/>
          <a:p>
            <a:r>
              <a:rPr lang="en-US" sz="3200" b="1" dirty="0" err="1" smtClean="0">
                <a:effectLst>
                  <a:outerShdw blurRad="38100" dist="38100" dir="2700000" algn="tl">
                    <a:srgbClr val="000000">
                      <a:alpha val="43137"/>
                    </a:srgbClr>
                  </a:outerShdw>
                </a:effectLst>
              </a:rPr>
              <a:t>Intensidade</a:t>
            </a:r>
            <a:r>
              <a:rPr lang="en-US" sz="3200" b="1" dirty="0" smtClean="0">
                <a:effectLst>
                  <a:outerShdw blurRad="38100" dist="38100" dir="2700000" algn="tl">
                    <a:srgbClr val="000000">
                      <a:alpha val="43137"/>
                    </a:srgbClr>
                  </a:outerShdw>
                </a:effectLst>
              </a:rPr>
              <a:t> de </a:t>
            </a:r>
            <a:r>
              <a:rPr lang="en-US" sz="3200" b="1" dirty="0" err="1" smtClean="0">
                <a:effectLst>
                  <a:outerShdw blurRad="38100" dist="38100" dir="2700000" algn="tl">
                    <a:srgbClr val="000000">
                      <a:alpha val="43137"/>
                    </a:srgbClr>
                  </a:outerShdw>
                </a:effectLst>
              </a:rPr>
              <a:t>chuva</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em</a:t>
            </a:r>
            <a:r>
              <a:rPr lang="en-US" sz="3200" b="1" dirty="0" smtClean="0">
                <a:effectLst>
                  <a:outerShdw blurRad="38100" dist="38100" dir="2700000" algn="tl">
                    <a:srgbClr val="000000">
                      <a:alpha val="43137"/>
                    </a:srgbClr>
                  </a:outerShdw>
                </a:effectLst>
              </a:rPr>
              <a:t> São Paulo</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11384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3075"/>
            <a:ext cx="9144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Box 4"/>
          <p:cNvSpPr txBox="1">
            <a:spLocks noChangeArrowheads="1"/>
          </p:cNvSpPr>
          <p:nvPr/>
        </p:nvSpPr>
        <p:spPr bwMode="auto">
          <a:xfrm>
            <a:off x="152400" y="3810000"/>
            <a:ext cx="8839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dirty="0">
                <a:latin typeface="Times New Roman" pitchFamily="18" charset="0"/>
                <a:cs typeface="Times New Roman" pitchFamily="18" charset="0"/>
              </a:rPr>
              <a:t>Frequency of occurrence (vertical axis) of local June-July-August temperature anomalies (relative to 1951-1980 mean) for Northern Hemisphere land in units of local standard deviation (horizontal axis). Temperature anomalies in the period 1951-1980 match closely the normal distribution ("bell curve", shown in green), which is used to define cold (blue), typical (white) and hot (red) seasons, each with probability 33.3%. The distribution of anomalies has shifted to the right as a consequence of the global warming of the past three decades such that cool summers now cover only half of one side of a six-sided die, white covers one side, red covers four sides, and an extremely hot (red-brown) anomaly covers half of one side. </a:t>
            </a:r>
          </a:p>
          <a:p>
            <a:r>
              <a:rPr lang="en-US" i="1" dirty="0">
                <a:latin typeface="Times New Roman" pitchFamily="18" charset="0"/>
                <a:cs typeface="Times New Roman" pitchFamily="18" charset="0"/>
              </a:rPr>
              <a:t>Source: Hansen, J., Sato, M., and </a:t>
            </a:r>
            <a:r>
              <a:rPr lang="en-US" i="1" dirty="0" err="1">
                <a:latin typeface="Times New Roman" pitchFamily="18" charset="0"/>
                <a:cs typeface="Times New Roman" pitchFamily="18" charset="0"/>
              </a:rPr>
              <a:t>Ruedy</a:t>
            </a:r>
            <a:r>
              <a:rPr lang="en-US" i="1" dirty="0">
                <a:latin typeface="Times New Roman" pitchFamily="18" charset="0"/>
                <a:cs typeface="Times New Roman" pitchFamily="18" charset="0"/>
              </a:rPr>
              <a:t>, R., Proc. Natl. Acad. Sci., 2012.</a:t>
            </a:r>
          </a:p>
        </p:txBody>
      </p:sp>
      <p:sp>
        <p:nvSpPr>
          <p:cNvPr id="13315" name="TextBox 4"/>
          <p:cNvSpPr txBox="1">
            <a:spLocks noChangeArrowheads="1"/>
          </p:cNvSpPr>
          <p:nvPr/>
        </p:nvSpPr>
        <p:spPr bwMode="auto">
          <a:xfrm>
            <a:off x="152400" y="76200"/>
            <a:ext cx="89916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spcAft>
                <a:spcPts val="600"/>
              </a:spcAft>
            </a:pPr>
            <a:r>
              <a:rPr lang="en-US" sz="2800" b="1" dirty="0" err="1" smtClean="0">
                <a:effectLst>
                  <a:outerShdw blurRad="38100" dist="38100" dir="2700000" algn="tl">
                    <a:srgbClr val="000000">
                      <a:alpha val="43137"/>
                    </a:srgbClr>
                  </a:outerShdw>
                </a:effectLst>
              </a:rPr>
              <a:t>Aumento</a:t>
            </a:r>
            <a:r>
              <a:rPr lang="en-US" sz="2800" b="1" dirty="0" smtClean="0">
                <a:effectLst>
                  <a:outerShdw blurRad="38100" dist="38100" dir="2700000" algn="tl">
                    <a:srgbClr val="000000">
                      <a:alpha val="43137"/>
                    </a:srgbClr>
                  </a:outerShdw>
                </a:effectLst>
              </a:rPr>
              <a:t> da </a:t>
            </a:r>
            <a:r>
              <a:rPr lang="en-US" sz="2800" b="1" dirty="0" err="1" smtClean="0">
                <a:effectLst>
                  <a:outerShdw blurRad="38100" dist="38100" dir="2700000" algn="tl">
                    <a:srgbClr val="000000">
                      <a:alpha val="43137"/>
                    </a:srgbClr>
                  </a:outerShdw>
                </a:effectLst>
              </a:rPr>
              <a:t>temperatura</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pode</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estar</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aumentando</a:t>
            </a:r>
            <a:r>
              <a:rPr lang="en-US" sz="2800" b="1" dirty="0" smtClean="0">
                <a:effectLst>
                  <a:outerShdw blurRad="38100" dist="38100" dir="2700000" algn="tl">
                    <a:srgbClr val="000000">
                      <a:alpha val="43137"/>
                    </a:srgbClr>
                  </a:outerShdw>
                </a:effectLst>
              </a:rPr>
              <a:t> a </a:t>
            </a:r>
            <a:r>
              <a:rPr lang="en-US" sz="2800" b="1" dirty="0" err="1" smtClean="0">
                <a:effectLst>
                  <a:outerShdw blurRad="38100" dist="38100" dir="2700000" algn="tl">
                    <a:srgbClr val="000000">
                      <a:alpha val="43137"/>
                    </a:srgbClr>
                  </a:outerShdw>
                </a:effectLst>
              </a:rPr>
              <a:t>frequenciade</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eventos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climáticos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extremos</a:t>
            </a:r>
            <a:endParaRPr lang="en-US" sz="2800" b="1" dirty="0" smtClean="0">
              <a:effectLst>
                <a:outerShdw blurRad="38100" dist="38100" dir="2700000" algn="tl">
                  <a:srgbClr val="000000">
                    <a:alpha val="43137"/>
                  </a:srgbClr>
                </a:outerShdw>
              </a:effectLst>
            </a:endParaRPr>
          </a:p>
          <a:p>
            <a:pPr>
              <a:spcAft>
                <a:spcPts val="600"/>
              </a:spcAft>
            </a:pPr>
            <a:r>
              <a:rPr lang="en-US" b="1" dirty="0" smtClean="0">
                <a:effectLst>
                  <a:outerShdw blurRad="38100" dist="38100" dir="2700000" algn="tl">
                    <a:srgbClr val="000000">
                      <a:alpha val="43137"/>
                    </a:srgbClr>
                  </a:outerShdw>
                </a:effectLst>
              </a:rPr>
              <a:t>Ex</a:t>
            </a:r>
            <a:r>
              <a:rPr lang="en-US" b="1" dirty="0" smtClean="0"/>
              <a:t>treme </a:t>
            </a:r>
            <a:r>
              <a:rPr lang="en-US" b="1" dirty="0"/>
              <a:t>summer heat anomalies now cover about 10% of land area, up from 0.2%. </a:t>
            </a:r>
          </a:p>
          <a:p>
            <a:pPr>
              <a:spcAft>
                <a:spcPts val="600"/>
              </a:spcAft>
            </a:pPr>
            <a:r>
              <a:rPr lang="en-US" b="1" dirty="0"/>
              <a:t>This is based on observations, not models. </a:t>
            </a:r>
          </a:p>
        </p:txBody>
      </p:sp>
    </p:spTree>
    <p:extLst>
      <p:ext uri="{BB962C8B-B14F-4D97-AF65-F5344CB8AC3E}">
        <p14:creationId xmlns:p14="http://schemas.microsoft.com/office/powerpoint/2010/main" val="17357533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3" y="822325"/>
            <a:ext cx="8529637"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6"/>
          <p:cNvSpPr txBox="1">
            <a:spLocks noChangeArrowheads="1"/>
          </p:cNvSpPr>
          <p:nvPr/>
        </p:nvSpPr>
        <p:spPr bwMode="auto">
          <a:xfrm>
            <a:off x="7264400" y="4267200"/>
            <a:ext cx="17272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sz="1600">
                <a:solidFill>
                  <a:srgbClr val="0000FF"/>
                </a:solidFill>
                <a:latin typeface="Calibri" pitchFamily="34" charset="0"/>
              </a:rPr>
              <a:t>Hydro + :means hydropower plus other renewables other than biomass.</a:t>
            </a:r>
          </a:p>
        </p:txBody>
      </p:sp>
      <p:sp>
        <p:nvSpPr>
          <p:cNvPr id="17413" name="TextBox 7"/>
          <p:cNvSpPr txBox="1">
            <a:spLocks noChangeArrowheads="1"/>
          </p:cNvSpPr>
          <p:nvPr/>
        </p:nvSpPr>
        <p:spPr bwMode="auto">
          <a:xfrm>
            <a:off x="0" y="6429375"/>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lgn="r"/>
            <a:r>
              <a:rPr lang="en-US" altLang="en-US" sz="1200" dirty="0">
                <a:latin typeface="Calibri" pitchFamily="34" charset="0"/>
              </a:rPr>
              <a:t>Sources: </a:t>
            </a:r>
            <a:r>
              <a:rPr lang="en-US" altLang="en-US" sz="1200" dirty="0" err="1">
                <a:latin typeface="Calibri" pitchFamily="34" charset="0"/>
              </a:rPr>
              <a:t>Grubler</a:t>
            </a:r>
            <a:r>
              <a:rPr lang="en-US" altLang="en-US" sz="1200" dirty="0">
                <a:latin typeface="Calibri" pitchFamily="34" charset="0"/>
              </a:rPr>
              <a:t> (2008) - Energy Transitions,  BP (2009) – Statistical Review of World Energy, EIA (2009) – International Energy Annual </a:t>
            </a:r>
          </a:p>
        </p:txBody>
      </p:sp>
      <p:grpSp>
        <p:nvGrpSpPr>
          <p:cNvPr id="2" name="Group 7"/>
          <p:cNvGrpSpPr>
            <a:grpSpLocks/>
          </p:cNvGrpSpPr>
          <p:nvPr/>
        </p:nvGrpSpPr>
        <p:grpSpPr bwMode="auto">
          <a:xfrm>
            <a:off x="7162800" y="1752600"/>
            <a:ext cx="1177925" cy="3200400"/>
            <a:chOff x="7162800" y="1752600"/>
            <a:chExt cx="1178013" cy="3200400"/>
          </a:xfrm>
        </p:grpSpPr>
        <p:sp>
          <p:nvSpPr>
            <p:cNvPr id="17415" name="Right Brace 5"/>
            <p:cNvSpPr>
              <a:spLocks/>
            </p:cNvSpPr>
            <p:nvPr/>
          </p:nvSpPr>
          <p:spPr bwMode="auto">
            <a:xfrm>
              <a:off x="7162800" y="1752600"/>
              <a:ext cx="228600" cy="3200400"/>
            </a:xfrm>
            <a:prstGeom prst="rightBrace">
              <a:avLst>
                <a:gd name="adj1" fmla="val 8361"/>
                <a:gd name="adj2" fmla="val 50000"/>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endParaRPr lang="en-US" altLang="en-US">
                <a:solidFill>
                  <a:srgbClr val="000000"/>
                </a:solidFill>
              </a:endParaRPr>
            </a:p>
          </p:txBody>
        </p:sp>
        <p:sp>
          <p:nvSpPr>
            <p:cNvPr id="17416" name="TextBox 6"/>
            <p:cNvSpPr txBox="1">
              <a:spLocks noChangeArrowheads="1"/>
            </p:cNvSpPr>
            <p:nvPr/>
          </p:nvSpPr>
          <p:spPr bwMode="auto">
            <a:xfrm>
              <a:off x="7543800" y="3124200"/>
              <a:ext cx="7970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sz="1800" b="1">
                  <a:solidFill>
                    <a:srgbClr val="C00000"/>
                  </a:solidFill>
                </a:rPr>
                <a:t>Fossil</a:t>
              </a:r>
            </a:p>
            <a:p>
              <a:r>
                <a:rPr lang="en-US" altLang="en-US" sz="1800" b="1">
                  <a:solidFill>
                    <a:srgbClr val="C00000"/>
                  </a:solidFill>
                </a:rPr>
                <a:t>fuels</a:t>
              </a:r>
            </a:p>
          </p:txBody>
        </p:sp>
      </p:grpSp>
      <p:sp>
        <p:nvSpPr>
          <p:cNvPr id="3" name="Rectangle 2"/>
          <p:cNvSpPr/>
          <p:nvPr/>
        </p:nvSpPr>
        <p:spPr>
          <a:xfrm>
            <a:off x="388651" y="153348"/>
            <a:ext cx="8371459" cy="646331"/>
          </a:xfrm>
          <a:prstGeom prst="rect">
            <a:avLst/>
          </a:prstGeom>
        </p:spPr>
        <p:txBody>
          <a:bodyPr wrap="none">
            <a:spAutoFit/>
          </a:bodyPr>
          <a:lstStyle/>
          <a:p>
            <a:r>
              <a:rPr lang="en-US" sz="3600" b="1" dirty="0" err="1">
                <a:effectLst>
                  <a:outerShdw blurRad="38100" dist="38100" dir="2700000" algn="tl">
                    <a:srgbClr val="000000">
                      <a:alpha val="43137"/>
                    </a:srgbClr>
                  </a:outerShdw>
                </a:effectLst>
                <a:ea typeface="ＭＳ Ｐゴシック" pitchFamily="34" charset="-128"/>
              </a:rPr>
              <a:t>Suprimento</a:t>
            </a:r>
            <a:r>
              <a:rPr lang="en-US" sz="3600" b="1" dirty="0">
                <a:effectLst>
                  <a:outerShdw blurRad="38100" dist="38100" dir="2700000" algn="tl">
                    <a:srgbClr val="000000">
                      <a:alpha val="43137"/>
                    </a:srgbClr>
                  </a:outerShdw>
                </a:effectLst>
                <a:ea typeface="ＭＳ Ｐゴシック" pitchFamily="34" charset="-128"/>
              </a:rPr>
              <a:t> de </a:t>
            </a:r>
            <a:r>
              <a:rPr lang="en-US" sz="3600" b="1" dirty="0" err="1">
                <a:effectLst>
                  <a:outerShdw blurRad="38100" dist="38100" dir="2700000" algn="tl">
                    <a:srgbClr val="000000">
                      <a:alpha val="43137"/>
                    </a:srgbClr>
                  </a:outerShdw>
                </a:effectLst>
                <a:ea typeface="ＭＳ Ｐゴシック" pitchFamily="34" charset="-128"/>
              </a:rPr>
              <a:t>energia</a:t>
            </a:r>
            <a:r>
              <a:rPr lang="en-US" sz="3600" b="1" dirty="0">
                <a:effectLst>
                  <a:outerShdw blurRad="38100" dist="38100" dir="2700000" algn="tl">
                    <a:srgbClr val="000000">
                      <a:alpha val="43137"/>
                    </a:srgbClr>
                  </a:outerShdw>
                </a:effectLst>
                <a:ea typeface="ＭＳ Ｐゴシック" pitchFamily="34" charset="-128"/>
              </a:rPr>
              <a:t> global: 1800 – 2008</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9660375"/>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6629400" y="4800600"/>
            <a:ext cx="2362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pt-BR" sz="2000" b="1">
                <a:solidFill>
                  <a:srgbClr val="CC0000"/>
                </a:solidFill>
                <a:latin typeface="Comic Sans MS" pitchFamily="66" charset="0"/>
              </a:rPr>
              <a:t>A percentagem de furacões categoria 4 e 5 está aumentando desde 1944</a:t>
            </a:r>
          </a:p>
        </p:txBody>
      </p:sp>
      <p:sp>
        <p:nvSpPr>
          <p:cNvPr id="35843" name="Rectangle 3"/>
          <p:cNvSpPr>
            <a:spLocks noChangeArrowheads="1"/>
          </p:cNvSpPr>
          <p:nvPr/>
        </p:nvSpPr>
        <p:spPr bwMode="auto">
          <a:xfrm>
            <a:off x="1833563" y="2228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p>
        </p:txBody>
      </p:sp>
      <p:sp>
        <p:nvSpPr>
          <p:cNvPr id="35844" name="Rectangle 4"/>
          <p:cNvSpPr>
            <a:spLocks noChangeArrowheads="1"/>
          </p:cNvSpPr>
          <p:nvPr/>
        </p:nvSpPr>
        <p:spPr bwMode="auto">
          <a:xfrm>
            <a:off x="2224088" y="1700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p>
        </p:txBody>
      </p:sp>
      <p:pic>
        <p:nvPicPr>
          <p:cNvPr id="35845" name="Picture 5" descr="animehur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2192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0" name="Text Box 6"/>
          <p:cNvSpPr txBox="1">
            <a:spLocks noChangeArrowheads="1"/>
          </p:cNvSpPr>
          <p:nvPr/>
        </p:nvSpPr>
        <p:spPr bwMode="auto">
          <a:xfrm>
            <a:off x="228600" y="152400"/>
            <a:ext cx="8610600" cy="885825"/>
          </a:xfrm>
          <a:prstGeom prst="rect">
            <a:avLst/>
          </a:prstGeom>
          <a:noFill/>
          <a:ln w="9525">
            <a:noFill/>
            <a:miter lim="800000"/>
            <a:headEnd/>
            <a:tailEnd/>
          </a:ln>
          <a:effectLst/>
        </p:spPr>
        <p:txBody>
          <a:bodyPr>
            <a:spAutoFit/>
          </a:bodyPr>
          <a:lstStyle/>
          <a:p>
            <a:pPr algn="ctr">
              <a:defRPr/>
            </a:pPr>
            <a:r>
              <a:rPr lang="pt-BR" sz="2600" b="1" dirty="0">
                <a:effectLst>
                  <a:outerShdw blurRad="38100" dist="38100" dir="2700000" algn="tl">
                    <a:srgbClr val="C0C0C0"/>
                  </a:outerShdw>
                </a:effectLst>
              </a:rPr>
              <a:t>O aumento da incidência de furacões está </a:t>
            </a:r>
            <a:r>
              <a:rPr lang="pt-BR" sz="2600" b="1" dirty="0" smtClean="0">
                <a:effectLst>
                  <a:outerShdw blurRad="38100" dist="38100" dir="2700000" algn="tl">
                    <a:srgbClr val="C0C0C0"/>
                  </a:outerShdw>
                </a:effectLst>
              </a:rPr>
              <a:t>ligada</a:t>
            </a:r>
            <a:br>
              <a:rPr lang="pt-BR" sz="2600" b="1" dirty="0" smtClean="0">
                <a:effectLst>
                  <a:outerShdw blurRad="38100" dist="38100" dir="2700000" algn="tl">
                    <a:srgbClr val="C0C0C0"/>
                  </a:outerShdw>
                </a:effectLst>
              </a:rPr>
            </a:br>
            <a:r>
              <a:rPr lang="pt-BR" sz="2600" b="1" dirty="0" smtClean="0">
                <a:effectLst>
                  <a:outerShdw blurRad="38100" dist="38100" dir="2700000" algn="tl">
                    <a:srgbClr val="C0C0C0"/>
                  </a:outerShdw>
                </a:effectLst>
              </a:rPr>
              <a:t>ao </a:t>
            </a:r>
            <a:r>
              <a:rPr lang="pt-BR" sz="2600" b="1" dirty="0">
                <a:effectLst>
                  <a:outerShdw blurRad="38100" dist="38100" dir="2700000" algn="tl">
                    <a:srgbClr val="C0C0C0"/>
                  </a:outerShdw>
                </a:effectLst>
              </a:rPr>
              <a:t>aumento da temperatura superficial do mar</a:t>
            </a:r>
          </a:p>
        </p:txBody>
      </p:sp>
      <p:pic>
        <p:nvPicPr>
          <p:cNvPr id="35847" name="Picture 7" descr="Natl_rec44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0" y="990600"/>
            <a:ext cx="60515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8" descr="NAtlSS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086225"/>
            <a:ext cx="62611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9"/>
          <p:cNvSpPr txBox="1">
            <a:spLocks noChangeArrowheads="1"/>
          </p:cNvSpPr>
          <p:nvPr/>
        </p:nvSpPr>
        <p:spPr bwMode="auto">
          <a:xfrm>
            <a:off x="3886200" y="4184650"/>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b="1"/>
              <a:t>SST</a:t>
            </a:r>
          </a:p>
        </p:txBody>
      </p:sp>
      <p:sp>
        <p:nvSpPr>
          <p:cNvPr id="35850" name="Text Box 10"/>
          <p:cNvSpPr txBox="1">
            <a:spLocks noChangeArrowheads="1"/>
          </p:cNvSpPr>
          <p:nvPr/>
        </p:nvSpPr>
        <p:spPr bwMode="auto">
          <a:xfrm>
            <a:off x="2514600" y="4144963"/>
            <a:ext cx="1163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1200" b="1">
                <a:latin typeface="Tahoma" charset="0"/>
              </a:rPr>
              <a:t>(1944-2005)</a:t>
            </a:r>
          </a:p>
        </p:txBody>
      </p:sp>
      <p:sp>
        <p:nvSpPr>
          <p:cNvPr id="35851" name="Line 11"/>
          <p:cNvSpPr>
            <a:spLocks noChangeShapeType="1"/>
          </p:cNvSpPr>
          <p:nvPr/>
        </p:nvSpPr>
        <p:spPr bwMode="auto">
          <a:xfrm>
            <a:off x="6172200" y="5029200"/>
            <a:ext cx="0" cy="152400"/>
          </a:xfrm>
          <a:prstGeom prst="line">
            <a:avLst/>
          </a:prstGeom>
          <a:noFill/>
          <a:ln w="38100">
            <a:solidFill>
              <a:srgbClr val="DC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10811350"/>
      </p:ext>
    </p:extLst>
  </p:cSld>
  <p:clrMapOvr>
    <a:masterClrMapping/>
  </p:clrMapOvr>
  <p:transition>
    <p:split orient="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latin typeface="Arial" pitchFamily="34" charset="0"/>
                <a:cs typeface="Arial" pitchFamily="34" charset="0"/>
              </a:rPr>
              <a:t>Global land temperature variation (1850-2012)</a:t>
            </a:r>
            <a:endParaRPr lang="en-US" sz="3600" b="1" dirty="0">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504825" y="1747838"/>
            <a:ext cx="8031156" cy="4071937"/>
          </a:xfrm>
          <a:prstGeom prst="rect">
            <a:avLst/>
          </a:prstGeom>
          <a:noFill/>
          <a:ln w="9525">
            <a:noFill/>
            <a:miter lim="800000"/>
            <a:headEnd/>
            <a:tailEnd/>
          </a:ln>
        </p:spPr>
      </p:pic>
      <p:sp>
        <p:nvSpPr>
          <p:cNvPr id="3" name="Oval 2"/>
          <p:cNvSpPr/>
          <p:nvPr/>
        </p:nvSpPr>
        <p:spPr>
          <a:xfrm>
            <a:off x="6881751" y="1828800"/>
            <a:ext cx="1905000" cy="1219200"/>
          </a:xfrm>
          <a:prstGeom prst="ellipse">
            <a:avLst/>
          </a:prstGeom>
          <a:noFill/>
          <a:ln w="95250">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cxnSp>
        <p:nvCxnSpPr>
          <p:cNvPr id="5" name="Straight Connector 4"/>
          <p:cNvCxnSpPr/>
          <p:nvPr/>
        </p:nvCxnSpPr>
        <p:spPr>
          <a:xfrm>
            <a:off x="7467600" y="2438400"/>
            <a:ext cx="6858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184773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El Nino Southern Oscillations Variations</a:t>
            </a:r>
            <a:br>
              <a:rPr lang="en-US" sz="3600" b="1" dirty="0" smtClean="0"/>
            </a:br>
            <a:r>
              <a:rPr lang="en-US" sz="2800" b="1" dirty="0" smtClean="0"/>
              <a:t>(1950 – Present)</a:t>
            </a:r>
            <a:endParaRPr lang="en-US" sz="2800" b="1" dirty="0"/>
          </a:p>
        </p:txBody>
      </p:sp>
      <p:sp>
        <p:nvSpPr>
          <p:cNvPr id="4" name="TextBox 3"/>
          <p:cNvSpPr txBox="1"/>
          <p:nvPr/>
        </p:nvSpPr>
        <p:spPr>
          <a:xfrm>
            <a:off x="1543050" y="4333875"/>
            <a:ext cx="1962717" cy="954107"/>
          </a:xfrm>
          <a:prstGeom prst="rect">
            <a:avLst/>
          </a:prstGeom>
          <a:noFill/>
        </p:spPr>
        <p:txBody>
          <a:bodyPr wrap="none" rtlCol="0">
            <a:spAutoFit/>
          </a:bodyPr>
          <a:lstStyle/>
          <a:p>
            <a:pPr algn="ctr"/>
            <a:r>
              <a:rPr lang="en-US" sz="1400" b="1" dirty="0" smtClean="0"/>
              <a:t>Temperature stagnation</a:t>
            </a:r>
          </a:p>
          <a:p>
            <a:pPr algn="ctr"/>
            <a:r>
              <a:rPr lang="en-US" sz="1400" b="1" dirty="0" smtClean="0"/>
              <a:t>(mostly La Nina)</a:t>
            </a:r>
          </a:p>
          <a:p>
            <a:pPr algn="ctr"/>
            <a:r>
              <a:rPr lang="en-US" sz="1400" b="1" dirty="0" smtClean="0"/>
              <a:t>Ocean uptake </a:t>
            </a:r>
          </a:p>
          <a:p>
            <a:pPr algn="ctr"/>
            <a:r>
              <a:rPr lang="en-US" sz="1400" b="1" dirty="0" smtClean="0"/>
              <a:t>of heat???</a:t>
            </a:r>
            <a:endParaRPr lang="en-US" sz="1400" b="1" dirty="0"/>
          </a:p>
        </p:txBody>
      </p:sp>
      <p:pic>
        <p:nvPicPr>
          <p:cNvPr id="5" name="Picture 4" descr="ENSO plot.gif"/>
          <p:cNvPicPr>
            <a:picLocks noChangeAspect="1"/>
          </p:cNvPicPr>
          <p:nvPr/>
        </p:nvPicPr>
        <p:blipFill>
          <a:blip r:embed="rId2" cstate="print"/>
          <a:stretch>
            <a:fillRect/>
          </a:stretch>
        </p:blipFill>
        <p:spPr>
          <a:xfrm>
            <a:off x="586740" y="1588770"/>
            <a:ext cx="7743492" cy="2411730"/>
          </a:xfrm>
          <a:prstGeom prst="rect">
            <a:avLst/>
          </a:prstGeom>
        </p:spPr>
      </p:pic>
      <p:sp>
        <p:nvSpPr>
          <p:cNvPr id="7" name="Left Brace 6"/>
          <p:cNvSpPr/>
          <p:nvPr/>
        </p:nvSpPr>
        <p:spPr>
          <a:xfrm rot="16200000">
            <a:off x="2483507" y="2869543"/>
            <a:ext cx="247650" cy="2719114"/>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6200000">
            <a:off x="4997406" y="3136013"/>
            <a:ext cx="243476" cy="2190347"/>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rot="16200000">
            <a:off x="6987367" y="3396437"/>
            <a:ext cx="247650" cy="1665325"/>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409211" y="4333875"/>
            <a:ext cx="1392945" cy="523220"/>
          </a:xfrm>
          <a:prstGeom prst="rect">
            <a:avLst/>
          </a:prstGeom>
          <a:noFill/>
        </p:spPr>
        <p:txBody>
          <a:bodyPr wrap="none" rtlCol="0">
            <a:spAutoFit/>
          </a:bodyPr>
          <a:lstStyle/>
          <a:p>
            <a:pPr algn="ctr"/>
            <a:r>
              <a:rPr lang="en-US" sz="1400" b="1" dirty="0" smtClean="0"/>
              <a:t>Global warming</a:t>
            </a:r>
          </a:p>
          <a:p>
            <a:pPr algn="ctr"/>
            <a:r>
              <a:rPr lang="en-US" sz="1400" b="1" dirty="0" smtClean="0"/>
              <a:t>(mostly El Nino)</a:t>
            </a:r>
          </a:p>
        </p:txBody>
      </p:sp>
      <p:sp>
        <p:nvSpPr>
          <p:cNvPr id="11" name="TextBox 10"/>
          <p:cNvSpPr txBox="1"/>
          <p:nvPr/>
        </p:nvSpPr>
        <p:spPr>
          <a:xfrm>
            <a:off x="6248400" y="4333875"/>
            <a:ext cx="1962717" cy="954107"/>
          </a:xfrm>
          <a:prstGeom prst="rect">
            <a:avLst/>
          </a:prstGeom>
          <a:noFill/>
        </p:spPr>
        <p:txBody>
          <a:bodyPr wrap="none" rtlCol="0">
            <a:spAutoFit/>
          </a:bodyPr>
          <a:lstStyle/>
          <a:p>
            <a:pPr algn="ctr"/>
            <a:r>
              <a:rPr lang="en-US" sz="1400" b="1" dirty="0" smtClean="0"/>
              <a:t>Temperature stagnation</a:t>
            </a:r>
          </a:p>
          <a:p>
            <a:pPr algn="ctr"/>
            <a:r>
              <a:rPr lang="en-US" sz="1400" b="1" dirty="0" smtClean="0"/>
              <a:t>(mostly La Nina)</a:t>
            </a:r>
          </a:p>
          <a:p>
            <a:pPr algn="ctr"/>
            <a:r>
              <a:rPr lang="en-US" sz="1400" b="1" dirty="0" smtClean="0"/>
              <a:t>Ocean uptake </a:t>
            </a:r>
          </a:p>
          <a:p>
            <a:pPr algn="ctr"/>
            <a:r>
              <a:rPr lang="en-US" sz="1400" b="1" dirty="0" smtClean="0"/>
              <a:t>of heat</a:t>
            </a:r>
            <a:endParaRPr lang="en-US" sz="1400" b="1" dirty="0"/>
          </a:p>
        </p:txBody>
      </p:sp>
    </p:spTree>
    <p:extLst>
      <p:ext uri="{BB962C8B-B14F-4D97-AF65-F5344CB8AC3E}">
        <p14:creationId xmlns:p14="http://schemas.microsoft.com/office/powerpoint/2010/main" val="26384100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969"/>
            <a:ext cx="8763000" cy="1143000"/>
          </a:xfrm>
        </p:spPr>
        <p:txBody>
          <a:bodyPr/>
          <a:lstStyle/>
          <a:p>
            <a:r>
              <a:rPr lang="en-US" b="1" dirty="0" smtClean="0">
                <a:effectLst>
                  <a:outerShdw blurRad="38100" dist="38100" dir="2700000" algn="tl">
                    <a:srgbClr val="000000">
                      <a:alpha val="43137"/>
                    </a:srgbClr>
                  </a:outerShdw>
                </a:effectLst>
              </a:rPr>
              <a:t>Ocean Heat Capacity Considerations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992927"/>
            <a:ext cx="8229600" cy="3274273"/>
          </a:xfrm>
        </p:spPr>
        <p:txBody>
          <a:bodyPr/>
          <a:lstStyle/>
          <a:p>
            <a:pPr>
              <a:spcBef>
                <a:spcPts val="0"/>
              </a:spcBef>
            </a:pPr>
            <a:r>
              <a:rPr lang="en-US" b="1" dirty="0"/>
              <a:t>Weight of atmosphere ≈10 m of seawater </a:t>
            </a:r>
            <a:endParaRPr lang="en-US" b="1" dirty="0" smtClean="0"/>
          </a:p>
          <a:p>
            <a:pPr>
              <a:spcBef>
                <a:spcPts val="0"/>
              </a:spcBef>
            </a:pPr>
            <a:r>
              <a:rPr lang="en-US" b="1" dirty="0" smtClean="0"/>
              <a:t>On per unit mass basis</a:t>
            </a:r>
          </a:p>
          <a:p>
            <a:pPr marL="0" indent="0">
              <a:spcBef>
                <a:spcPts val="0"/>
              </a:spcBef>
              <a:buNone/>
            </a:pPr>
            <a:r>
              <a:rPr lang="en-US" b="1" dirty="0" smtClean="0"/>
              <a:t>	</a:t>
            </a:r>
            <a:r>
              <a:rPr lang="en-US" b="1" u="sng" dirty="0" smtClean="0"/>
              <a:t>Water</a:t>
            </a:r>
            <a:r>
              <a:rPr lang="en-US" b="1" dirty="0" smtClean="0"/>
              <a:t>                               </a:t>
            </a:r>
            <a:r>
              <a:rPr lang="en-US" b="1" u="sng" dirty="0" smtClean="0"/>
              <a:t>Air</a:t>
            </a:r>
          </a:p>
          <a:p>
            <a:pPr marL="0" indent="0">
              <a:spcBef>
                <a:spcPts val="0"/>
              </a:spcBef>
              <a:buNone/>
            </a:pPr>
            <a:r>
              <a:rPr lang="en-US" b="1" dirty="0"/>
              <a:t>	</a:t>
            </a:r>
            <a:r>
              <a:rPr lang="en-US" b="1" dirty="0" smtClean="0"/>
              <a:t>4.18 joule/</a:t>
            </a:r>
            <a:r>
              <a:rPr lang="en-US" b="1" dirty="0" err="1" smtClean="0"/>
              <a:t>gm</a:t>
            </a:r>
            <a:r>
              <a:rPr lang="en-US" b="1" dirty="0" smtClean="0"/>
              <a:t>/</a:t>
            </a:r>
            <a:r>
              <a:rPr lang="es-ES" b="1" dirty="0"/>
              <a:t>°</a:t>
            </a:r>
            <a:r>
              <a:rPr lang="es-ES" b="1" dirty="0" smtClean="0"/>
              <a:t>C           1.0 joule/</a:t>
            </a:r>
            <a:r>
              <a:rPr lang="es-ES" b="1" dirty="0" err="1" smtClean="0"/>
              <a:t>gm</a:t>
            </a:r>
            <a:r>
              <a:rPr lang="es-ES" b="1" dirty="0" smtClean="0"/>
              <a:t>/</a:t>
            </a:r>
            <a:r>
              <a:rPr lang="es-ES" b="1" dirty="0"/>
              <a:t>°C</a:t>
            </a:r>
            <a:r>
              <a:rPr lang="es-ES" b="1" dirty="0" smtClean="0"/>
              <a:t> </a:t>
            </a:r>
            <a:endParaRPr lang="en-US" b="1" dirty="0" smtClean="0"/>
          </a:p>
          <a:p>
            <a:pPr>
              <a:spcBef>
                <a:spcPts val="0"/>
              </a:spcBef>
            </a:pPr>
            <a:r>
              <a:rPr lang="en-US" b="1" dirty="0" smtClean="0"/>
              <a:t>Atmosphere column ≈ 2.5m of ocean depth</a:t>
            </a:r>
          </a:p>
          <a:p>
            <a:pPr>
              <a:spcBef>
                <a:spcPts val="0"/>
              </a:spcBef>
            </a:pPr>
            <a:r>
              <a:rPr lang="en-US" b="1" dirty="0" smtClean="0"/>
              <a:t>Sunlight penetration of seawater ≈ 100m</a:t>
            </a:r>
            <a:endParaRPr lang="en-US"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98" y="3962400"/>
            <a:ext cx="4621002" cy="278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20244" y="5835134"/>
            <a:ext cx="1914307" cy="369332"/>
          </a:xfrm>
          <a:prstGeom prst="rect">
            <a:avLst/>
          </a:prstGeom>
          <a:noFill/>
        </p:spPr>
        <p:txBody>
          <a:bodyPr wrap="none" rtlCol="0">
            <a:spAutoFit/>
          </a:bodyPr>
          <a:lstStyle/>
          <a:p>
            <a:r>
              <a:rPr lang="pt-BR" b="1" i="1" dirty="0" smtClean="0"/>
              <a:t>Águas superficiais</a:t>
            </a:r>
            <a:endParaRPr lang="en-US" b="1" i="1" dirty="0"/>
          </a:p>
        </p:txBody>
      </p:sp>
      <p:sp>
        <p:nvSpPr>
          <p:cNvPr id="6" name="TextBox 5"/>
          <p:cNvSpPr txBox="1"/>
          <p:nvPr/>
        </p:nvSpPr>
        <p:spPr>
          <a:xfrm>
            <a:off x="5105400" y="5029200"/>
            <a:ext cx="1811714" cy="369332"/>
          </a:xfrm>
          <a:prstGeom prst="rect">
            <a:avLst/>
          </a:prstGeom>
          <a:noFill/>
        </p:spPr>
        <p:txBody>
          <a:bodyPr wrap="none" rtlCol="0">
            <a:spAutoFit/>
          </a:bodyPr>
          <a:lstStyle/>
          <a:p>
            <a:r>
              <a:rPr lang="pt-BR" b="1" i="1" dirty="0" smtClean="0"/>
              <a:t>Águas profundas</a:t>
            </a:r>
            <a:endParaRPr lang="en-US" b="1" i="1" dirty="0"/>
          </a:p>
        </p:txBody>
      </p:sp>
    </p:spTree>
    <p:extLst>
      <p:ext uri="{BB962C8B-B14F-4D97-AF65-F5344CB8AC3E}">
        <p14:creationId xmlns:p14="http://schemas.microsoft.com/office/powerpoint/2010/main" val="12068592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earthrise"/>
          <p:cNvPicPr>
            <a:picLocks noChangeAspect="1" noChangeArrowheads="1"/>
          </p:cNvPicPr>
          <p:nvPr/>
        </p:nvPicPr>
        <p:blipFill>
          <a:blip r:embed="rId3" cstate="print"/>
          <a:srcRect l="7031" b="6563"/>
          <a:stretch>
            <a:fillRect/>
          </a:stretch>
        </p:blipFill>
        <p:spPr bwMode="auto">
          <a:xfrm>
            <a:off x="0" y="0"/>
            <a:ext cx="9144000" cy="6891338"/>
          </a:xfrm>
          <a:prstGeom prst="rect">
            <a:avLst/>
          </a:prstGeom>
          <a:noFill/>
          <a:ln w="9525">
            <a:noFill/>
            <a:miter lim="800000"/>
            <a:headEnd/>
            <a:tailEnd/>
          </a:ln>
        </p:spPr>
      </p:pic>
      <p:sp>
        <p:nvSpPr>
          <p:cNvPr id="166915" name="Text Box 3"/>
          <p:cNvSpPr txBox="1">
            <a:spLocks noChangeArrowheads="1"/>
          </p:cNvSpPr>
          <p:nvPr/>
        </p:nvSpPr>
        <p:spPr bwMode="auto">
          <a:xfrm>
            <a:off x="618067" y="4621030"/>
            <a:ext cx="6991016" cy="76944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Obrigado </a:t>
            </a:r>
            <a:r>
              <a:rPr lang="en-US" sz="4400" b="1" dirty="0" err="1" smtClean="0">
                <a:solidFill>
                  <a:schemeClr val="bg1"/>
                </a:solidFill>
                <a:effectLst>
                  <a:outerShdw blurRad="38100" dist="38100" dir="2700000" algn="tl">
                    <a:srgbClr val="C0C0C0"/>
                  </a:outerShdw>
                </a:effectLst>
                <a:latin typeface="Arial" pitchFamily="34" charset="0"/>
                <a:cs typeface="Arial" pitchFamily="34" charset="0"/>
              </a:rPr>
              <a:t>pela</a:t>
            </a: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 </a:t>
            </a:r>
            <a:r>
              <a:rPr lang="en-US" sz="4400" b="1" dirty="0" err="1" smtClean="0">
                <a:solidFill>
                  <a:schemeClr val="bg1"/>
                </a:solidFill>
                <a:effectLst>
                  <a:outerShdw blurRad="38100" dist="38100" dir="2700000" algn="tl">
                    <a:srgbClr val="C0C0C0"/>
                  </a:outerShdw>
                </a:effectLst>
                <a:latin typeface="Arial" pitchFamily="34" charset="0"/>
                <a:cs typeface="Arial" pitchFamily="34" charset="0"/>
              </a:rPr>
              <a:t>atenção</a:t>
            </a: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 </a:t>
            </a:r>
            <a:r>
              <a:rPr lang="en-US" sz="4400" b="1" dirty="0">
                <a:solidFill>
                  <a:schemeClr val="bg1"/>
                </a:solidFill>
                <a:effectLst>
                  <a:outerShdw blurRad="38100" dist="38100" dir="2700000" algn="tl">
                    <a:srgbClr val="C0C0C0"/>
                  </a:outerShdw>
                </a:effectLst>
                <a:latin typeface="Arial" pitchFamily="34" charset="0"/>
                <a:cs typeface="Arial" pitchFamily="34" charset="0"/>
              </a:rPr>
              <a:t>!!!</a:t>
            </a:r>
          </a:p>
        </p:txBody>
      </p:sp>
      <p:sp>
        <p:nvSpPr>
          <p:cNvPr id="2" name="TextBox 1"/>
          <p:cNvSpPr txBox="1"/>
          <p:nvPr/>
        </p:nvSpPr>
        <p:spPr>
          <a:xfrm>
            <a:off x="609600" y="533400"/>
            <a:ext cx="8001000" cy="2554545"/>
          </a:xfrm>
          <a:prstGeom prst="rect">
            <a:avLst/>
          </a:prstGeom>
          <a:noFill/>
        </p:spPr>
        <p:txBody>
          <a:bodyPr wrap="square" rtlCol="0">
            <a:spAutoFit/>
          </a:bodyPr>
          <a:lstStyle/>
          <a:p>
            <a:r>
              <a:rPr lang="pt-BR" sz="3200" dirty="0" smtClean="0">
                <a:solidFill>
                  <a:schemeClr val="bg1"/>
                </a:solidFill>
                <a:latin typeface="Arial" pitchFamily="34" charset="0"/>
                <a:cs typeface="Arial" pitchFamily="34" charset="0"/>
              </a:rPr>
              <a:t>Se quisermos evitar um aquecimento de 3 a 4 graus em nosso planeta ao longo deste século, não há outra maneira a não ser  utilizar os recursos naturais de nosso planeta de modo mais inteligente.</a:t>
            </a:r>
            <a:endParaRPr lang="pt-BR" sz="3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785869048"/>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gbp.net/images/18.20d892f132f30b443080003062/PB5-fi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762000"/>
            <a:ext cx="5378236" cy="53405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6400800"/>
            <a:ext cx="8610600" cy="307777"/>
          </a:xfrm>
          <a:prstGeom prst="rect">
            <a:avLst/>
          </a:prstGeom>
        </p:spPr>
        <p:txBody>
          <a:bodyPr wrap="square">
            <a:spAutoFit/>
          </a:bodyPr>
          <a:lstStyle/>
          <a:p>
            <a:r>
              <a:rPr lang="en-US" sz="1400" dirty="0" smtClean="0"/>
              <a:t>Interconnected </a:t>
            </a:r>
            <a:r>
              <a:rPr lang="en-US" sz="1400" dirty="0"/>
              <a:t>global </a:t>
            </a:r>
            <a:r>
              <a:rPr lang="en-US" sz="1400" dirty="0" err="1" smtClean="0"/>
              <a:t>challenges.Global</a:t>
            </a:r>
            <a:r>
              <a:rPr lang="en-US" sz="1400" dirty="0" smtClean="0"/>
              <a:t> </a:t>
            </a:r>
            <a:r>
              <a:rPr lang="en-US" sz="1400" dirty="0"/>
              <a:t>Risks Report (2011)</a:t>
            </a:r>
          </a:p>
        </p:txBody>
      </p:sp>
      <p:sp>
        <p:nvSpPr>
          <p:cNvPr id="3" name="TextBox 2"/>
          <p:cNvSpPr txBox="1"/>
          <p:nvPr/>
        </p:nvSpPr>
        <p:spPr>
          <a:xfrm>
            <a:off x="212678" y="65543"/>
            <a:ext cx="8427179" cy="523220"/>
          </a:xfrm>
          <a:prstGeom prst="rect">
            <a:avLst/>
          </a:prstGeom>
          <a:noFill/>
        </p:spPr>
        <p:txBody>
          <a:bodyPr wrap="none" rtlCol="0">
            <a:spAutoFit/>
          </a:bodyPr>
          <a:lstStyle/>
          <a:p>
            <a:r>
              <a:rPr lang="pt-BR" sz="2800" b="1" dirty="0" smtClean="0"/>
              <a:t>A Governança das mudanças globais e as interconexões</a:t>
            </a:r>
            <a:endParaRPr lang="pt-BR" sz="2800" b="1"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664" y="588763"/>
            <a:ext cx="2952750" cy="16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17722" y="2240742"/>
            <a:ext cx="3526277" cy="4524315"/>
          </a:xfrm>
          <a:prstGeom prst="rect">
            <a:avLst/>
          </a:prstGeom>
          <a:noFill/>
        </p:spPr>
        <p:txBody>
          <a:bodyPr wrap="square" rtlCol="0">
            <a:spAutoFit/>
          </a:bodyPr>
          <a:lstStyle/>
          <a:p>
            <a:r>
              <a:rPr lang="pt-BR" b="1" dirty="0" smtClean="0"/>
              <a:t>Dificuldades de acordos internacionais:</a:t>
            </a:r>
          </a:p>
          <a:p>
            <a:endParaRPr lang="pt-BR" b="1" dirty="0" smtClean="0"/>
          </a:p>
          <a:p>
            <a:r>
              <a:rPr lang="pt-BR" b="1" dirty="0" smtClean="0"/>
              <a:t>E os países com baixa emissão per capita?</a:t>
            </a:r>
          </a:p>
          <a:p>
            <a:endParaRPr lang="pt-BR" b="1" dirty="0" smtClean="0"/>
          </a:p>
          <a:p>
            <a:r>
              <a:rPr lang="pt-BR" b="1" dirty="0" smtClean="0"/>
              <a:t>Países desenvolvidos aceitam redução em seu nível de consumo?</a:t>
            </a:r>
          </a:p>
          <a:p>
            <a:endParaRPr lang="pt-BR" b="1" dirty="0" smtClean="0"/>
          </a:p>
          <a:p>
            <a:r>
              <a:rPr lang="pt-BR" b="1" dirty="0" smtClean="0"/>
              <a:t>Quem paga a conta?</a:t>
            </a:r>
          </a:p>
          <a:p>
            <a:endParaRPr lang="pt-BR" b="1" dirty="0" smtClean="0"/>
          </a:p>
          <a:p>
            <a:r>
              <a:rPr lang="pt-BR" b="1" dirty="0" smtClean="0"/>
              <a:t>Quem perde e quem ganha economicamente?</a:t>
            </a:r>
          </a:p>
          <a:p>
            <a:endParaRPr lang="pt-BR" b="1" dirty="0" smtClean="0"/>
          </a:p>
          <a:p>
            <a:r>
              <a:rPr lang="pt-BR" b="1" dirty="0" smtClean="0"/>
              <a:t>Prazos para redução de emissões? Muitos </a:t>
            </a:r>
            <a:r>
              <a:rPr lang="pt-BR" b="1" dirty="0" err="1" smtClean="0"/>
              <a:t>etc</a:t>
            </a:r>
            <a:r>
              <a:rPr lang="pt-BR" b="1" dirty="0" smtClean="0"/>
              <a:t>…</a:t>
            </a:r>
            <a:endParaRPr lang="pt-BR" b="1" dirty="0"/>
          </a:p>
        </p:txBody>
      </p:sp>
    </p:spTree>
    <p:extLst>
      <p:ext uri="{BB962C8B-B14F-4D97-AF65-F5344CB8AC3E}">
        <p14:creationId xmlns:p14="http://schemas.microsoft.com/office/powerpoint/2010/main" val="22905749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tIns="41473" bIns="41473"/>
          <a:lstStyle/>
          <a:p>
            <a:pPr eaLnBrk="1" hangingPunct="1"/>
            <a:r>
              <a:rPr lang="en-US" smtClean="0"/>
              <a:t>Earth System Modeling</a:t>
            </a:r>
          </a:p>
        </p:txBody>
      </p:sp>
      <p:sp>
        <p:nvSpPr>
          <p:cNvPr id="65539" name="Rectangle 3"/>
          <p:cNvSpPr>
            <a:spLocks noGrp="1" noChangeArrowheads="1"/>
          </p:cNvSpPr>
          <p:nvPr>
            <p:ph idx="1"/>
          </p:nvPr>
        </p:nvSpPr>
        <p:spPr/>
        <p:txBody>
          <a:bodyPr rIns="82945" bIns="41473"/>
          <a:lstStyle/>
          <a:p>
            <a:pPr eaLnBrk="1" hangingPunct="1"/>
            <a:endParaRPr lang="en-US" smtClean="0"/>
          </a:p>
        </p:txBody>
      </p:sp>
      <p:pic>
        <p:nvPicPr>
          <p:cNvPr id="65540" name="Picture 4" descr="esspyramid"/>
          <p:cNvPicPr>
            <a:picLocks noChangeAspect="1" noChangeArrowheads="1"/>
          </p:cNvPicPr>
          <p:nvPr/>
        </p:nvPicPr>
        <p:blipFill>
          <a:blip r:embed="rId2" cstate="print"/>
          <a:srcRect/>
          <a:stretch>
            <a:fillRect/>
          </a:stretch>
        </p:blipFill>
        <p:spPr bwMode="auto">
          <a:xfrm>
            <a:off x="0" y="-35653"/>
            <a:ext cx="9144000" cy="6893653"/>
          </a:xfrm>
          <a:prstGeom prst="rect">
            <a:avLst/>
          </a:prstGeom>
          <a:noFill/>
          <a:ln w="9525">
            <a:noFill/>
            <a:miter lim="800000"/>
            <a:headEnd/>
            <a:tailEnd/>
          </a:ln>
        </p:spPr>
      </p:pic>
      <p:sp>
        <p:nvSpPr>
          <p:cNvPr id="2" name="Oval 1"/>
          <p:cNvSpPr/>
          <p:nvPr/>
        </p:nvSpPr>
        <p:spPr>
          <a:xfrm>
            <a:off x="3581400" y="5867400"/>
            <a:ext cx="1371600" cy="6858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p:cNvSpPr txBox="1"/>
          <p:nvPr/>
        </p:nvSpPr>
        <p:spPr>
          <a:xfrm>
            <a:off x="152400" y="152400"/>
            <a:ext cx="2667000" cy="2062103"/>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A  new way of science structure is needed</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4393195"/>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308" t="4965"/>
          <a:stretch>
            <a:fillRect/>
          </a:stretch>
        </p:blipFill>
        <p:spPr bwMode="auto">
          <a:xfrm>
            <a:off x="1268187" y="836673"/>
            <a:ext cx="6553200" cy="514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5" name="Rectangle 3"/>
          <p:cNvSpPr>
            <a:spLocks noChangeArrowheads="1"/>
          </p:cNvSpPr>
          <p:nvPr/>
        </p:nvSpPr>
        <p:spPr bwMode="auto">
          <a:xfrm>
            <a:off x="457199" y="5906977"/>
            <a:ext cx="8555377" cy="701675"/>
          </a:xfrm>
          <a:prstGeom prst="rect">
            <a:avLst/>
          </a:prstGeom>
          <a:noFill/>
          <a:ln w="9525">
            <a:noFill/>
            <a:miter lim="800000"/>
            <a:headEnd/>
            <a:tailEnd/>
          </a:ln>
          <a:effectLst/>
        </p:spPr>
        <p:txBody>
          <a:bodyPr wrap="square">
            <a:spAutoFit/>
          </a:bodyPr>
          <a:lstStyle/>
          <a:p>
            <a:pPr algn="ctr">
              <a:defRPr/>
            </a:pPr>
            <a:r>
              <a:rPr lang="pt-BR" sz="2000" b="1" dirty="0">
                <a:effectLst>
                  <a:outerShdw blurRad="38100" dist="38100" dir="2700000" algn="tl">
                    <a:srgbClr val="C0C0C0"/>
                  </a:outerShdw>
                </a:effectLst>
              </a:rPr>
              <a:t>Comparação de temperaturas modeladas e observadas usando </a:t>
            </a:r>
            <a:r>
              <a:rPr lang="pt-BR" sz="2000" b="1" dirty="0" err="1">
                <a:effectLst>
                  <a:outerShdw blurRad="38100" dist="38100" dir="2700000" algn="tl">
                    <a:srgbClr val="C0C0C0"/>
                  </a:outerShdw>
                </a:effectLst>
              </a:rPr>
              <a:t>forçantes</a:t>
            </a:r>
            <a:r>
              <a:rPr lang="pt-BR" sz="2000" b="1" dirty="0">
                <a:effectLst>
                  <a:outerShdw blurRad="38100" dist="38100" dir="2700000" algn="tl">
                    <a:srgbClr val="C0C0C0"/>
                  </a:outerShdw>
                </a:effectLst>
              </a:rPr>
              <a:t> climáticas naturais e antropogênicas para cada região do planeta.</a:t>
            </a:r>
          </a:p>
        </p:txBody>
      </p:sp>
      <p:sp>
        <p:nvSpPr>
          <p:cNvPr id="4" name="TextBox 3"/>
          <p:cNvSpPr txBox="1"/>
          <p:nvPr/>
        </p:nvSpPr>
        <p:spPr>
          <a:xfrm>
            <a:off x="173878" y="251898"/>
            <a:ext cx="8741817" cy="584775"/>
          </a:xfrm>
          <a:prstGeom prst="rect">
            <a:avLst/>
          </a:prstGeom>
          <a:noFill/>
        </p:spPr>
        <p:txBody>
          <a:bodyPr wrap="none" rtlCol="0">
            <a:spAutoFit/>
          </a:bodyPr>
          <a:lstStyle/>
          <a:p>
            <a:r>
              <a:rPr lang="en-US" sz="3200" b="1" dirty="0" err="1" smtClean="0">
                <a:effectLst>
                  <a:outerShdw blurRad="38100" dist="38100" dir="2700000" algn="tl">
                    <a:srgbClr val="000000">
                      <a:alpha val="43137"/>
                    </a:srgbClr>
                  </a:outerShdw>
                </a:effectLst>
                <a:latin typeface="Calibri" panose="020F0502020204030204" pitchFamily="34" charset="0"/>
              </a:rPr>
              <a:t>Atribuição</a:t>
            </a:r>
            <a:r>
              <a:rPr lang="en-US" sz="3200" b="1" dirty="0" smtClean="0">
                <a:effectLst>
                  <a:outerShdw blurRad="38100" dist="38100" dir="2700000" algn="tl">
                    <a:srgbClr val="000000">
                      <a:alpha val="43137"/>
                    </a:srgbClr>
                  </a:outerShdw>
                </a:effectLst>
                <a:latin typeface="Calibri" panose="020F0502020204030204" pitchFamily="34" charset="0"/>
              </a:rPr>
              <a:t> do </a:t>
            </a:r>
            <a:r>
              <a:rPr lang="en-US" sz="3200" b="1" dirty="0" err="1" smtClean="0">
                <a:effectLst>
                  <a:outerShdw blurRad="38100" dist="38100" dir="2700000" algn="tl">
                    <a:srgbClr val="000000">
                      <a:alpha val="43137"/>
                    </a:srgbClr>
                  </a:outerShdw>
                </a:effectLst>
                <a:latin typeface="Calibri" panose="020F0502020204030204" pitchFamily="34" charset="0"/>
              </a:rPr>
              <a:t>aumento</a:t>
            </a:r>
            <a:r>
              <a:rPr lang="en-US" sz="3200" b="1" dirty="0" smtClean="0">
                <a:effectLst>
                  <a:outerShdw blurRad="38100" dist="38100" dir="2700000" algn="tl">
                    <a:srgbClr val="000000">
                      <a:alpha val="43137"/>
                    </a:srgbClr>
                  </a:outerShdw>
                </a:effectLst>
                <a:latin typeface="Calibri" panose="020F0502020204030204" pitchFamily="34" charset="0"/>
              </a:rPr>
              <a:t> </a:t>
            </a:r>
            <a:r>
              <a:rPr lang="en-US" sz="3200" b="1" dirty="0" err="1" smtClean="0">
                <a:effectLst>
                  <a:outerShdw blurRad="38100" dist="38100" dir="2700000" algn="tl">
                    <a:srgbClr val="000000">
                      <a:alpha val="43137"/>
                    </a:srgbClr>
                  </a:outerShdw>
                </a:effectLst>
                <a:latin typeface="Calibri" panose="020F0502020204030204" pitchFamily="34" charset="0"/>
              </a:rPr>
              <a:t>observado</a:t>
            </a:r>
            <a:r>
              <a:rPr lang="en-US" sz="3200" b="1" dirty="0" smtClean="0">
                <a:effectLst>
                  <a:outerShdw blurRad="38100" dist="38100" dir="2700000" algn="tl">
                    <a:srgbClr val="000000">
                      <a:alpha val="43137"/>
                    </a:srgbClr>
                  </a:outerShdw>
                </a:effectLst>
                <a:latin typeface="Calibri" panose="020F0502020204030204" pitchFamily="34" charset="0"/>
              </a:rPr>
              <a:t> de </a:t>
            </a:r>
            <a:r>
              <a:rPr lang="en-US" sz="3200" b="1" dirty="0" err="1" smtClean="0">
                <a:effectLst>
                  <a:outerShdw blurRad="38100" dist="38100" dir="2700000" algn="tl">
                    <a:srgbClr val="000000">
                      <a:alpha val="43137"/>
                    </a:srgbClr>
                  </a:outerShdw>
                </a:effectLst>
                <a:latin typeface="Calibri" panose="020F0502020204030204" pitchFamily="34" charset="0"/>
              </a:rPr>
              <a:t>temperatura</a:t>
            </a:r>
            <a:endParaRPr lang="en-US" sz="3200" b="1"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6365338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742"/>
          <a:stretch/>
        </p:blipFill>
        <p:spPr bwMode="auto">
          <a:xfrm>
            <a:off x="5181027" y="848868"/>
            <a:ext cx="3813825" cy="578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2216" y="1295400"/>
            <a:ext cx="4478383" cy="1569660"/>
          </a:xfrm>
          <a:prstGeom prst="rect">
            <a:avLst/>
          </a:prstGeom>
        </p:spPr>
        <p:txBody>
          <a:bodyPr wrap="square">
            <a:spAutoFit/>
          </a:bodyPr>
          <a:lstStyle/>
          <a:p>
            <a:r>
              <a:rPr lang="en-US" sz="1600" dirty="0"/>
              <a:t>Total ice sheet mass balance, </a:t>
            </a:r>
            <a:r>
              <a:rPr lang="en-US" sz="1600" dirty="0" err="1"/>
              <a:t>dM</a:t>
            </a:r>
            <a:r>
              <a:rPr lang="en-US" sz="1600" dirty="0"/>
              <a:t>/</a:t>
            </a:r>
            <a:r>
              <a:rPr lang="en-US" sz="1600" dirty="0" err="1"/>
              <a:t>dt</a:t>
            </a:r>
            <a:r>
              <a:rPr lang="en-US" sz="1600" dirty="0"/>
              <a:t>, between 1992 </a:t>
            </a:r>
            <a:r>
              <a:rPr lang="en-US" sz="1600" dirty="0" smtClean="0"/>
              <a:t>and 2010 </a:t>
            </a:r>
            <a:r>
              <a:rPr lang="en-US" sz="1600" dirty="0"/>
              <a:t>for (a) Greenland, (b) Antarctica, and c) the sum of </a:t>
            </a:r>
            <a:r>
              <a:rPr lang="en-US" sz="1600" dirty="0" smtClean="0"/>
              <a:t>Greenland and </a:t>
            </a:r>
            <a:r>
              <a:rPr lang="en-US" sz="1600" dirty="0"/>
              <a:t>Antarctica, in </a:t>
            </a:r>
            <a:r>
              <a:rPr lang="en-US" sz="1600" dirty="0" err="1"/>
              <a:t>Gt</a:t>
            </a:r>
            <a:r>
              <a:rPr lang="en-US" sz="1600" dirty="0"/>
              <a:t>/year from the Mass Budget Method (MBM) (</a:t>
            </a:r>
            <a:r>
              <a:rPr lang="en-US" sz="1600" dirty="0" smtClean="0"/>
              <a:t>solid black </a:t>
            </a:r>
            <a:r>
              <a:rPr lang="en-US" sz="1600" dirty="0"/>
              <a:t>circle) and GRACE time-variable gravity (solid red triangle), </a:t>
            </a:r>
            <a:r>
              <a:rPr lang="en-US" sz="1600" dirty="0" smtClean="0"/>
              <a:t>with associated </a:t>
            </a:r>
            <a:r>
              <a:rPr lang="en-US" sz="1600" dirty="0"/>
              <a:t>error bars.</a:t>
            </a:r>
          </a:p>
        </p:txBody>
      </p:sp>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17" y="3213143"/>
            <a:ext cx="4783183" cy="341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9817" y="202536"/>
            <a:ext cx="5236031" cy="954107"/>
          </a:xfrm>
          <a:prstGeom prst="rect">
            <a:avLst/>
          </a:prstGeom>
        </p:spPr>
        <p:txBody>
          <a:bodyPr wrap="square">
            <a:spAutoFit/>
          </a:bodyPr>
          <a:lstStyle/>
          <a:p>
            <a:r>
              <a:rPr lang="en-US" sz="2800" b="1" dirty="0"/>
              <a:t>Total ice sheet mass balance, </a:t>
            </a:r>
            <a:r>
              <a:rPr lang="en-US" sz="2800" b="1" dirty="0" err="1"/>
              <a:t>dM</a:t>
            </a:r>
            <a:r>
              <a:rPr lang="en-US" sz="2800" b="1" dirty="0"/>
              <a:t>/</a:t>
            </a:r>
            <a:r>
              <a:rPr lang="en-US" sz="2800" b="1" dirty="0" err="1"/>
              <a:t>dt</a:t>
            </a:r>
            <a:r>
              <a:rPr lang="en-US" sz="2800" b="1" dirty="0"/>
              <a:t>, between 1992 and 2010 </a:t>
            </a:r>
          </a:p>
        </p:txBody>
      </p:sp>
      <p:sp>
        <p:nvSpPr>
          <p:cNvPr id="7" name="Rectangle 6"/>
          <p:cNvSpPr/>
          <p:nvPr/>
        </p:nvSpPr>
        <p:spPr>
          <a:xfrm>
            <a:off x="5405848" y="156369"/>
            <a:ext cx="3662454" cy="523220"/>
          </a:xfrm>
          <a:prstGeom prst="rect">
            <a:avLst/>
          </a:prstGeom>
        </p:spPr>
        <p:txBody>
          <a:bodyPr wrap="square">
            <a:spAutoFit/>
          </a:bodyPr>
          <a:lstStyle/>
          <a:p>
            <a:r>
              <a:rPr lang="en-US" sz="1400" i="1" dirty="0"/>
              <a:t>Source: </a:t>
            </a:r>
            <a:r>
              <a:rPr lang="en-US" sz="1400" dirty="0"/>
              <a:t>E. </a:t>
            </a:r>
            <a:r>
              <a:rPr lang="en-US" sz="1400" dirty="0" err="1"/>
              <a:t>Rignot</a:t>
            </a:r>
            <a:r>
              <a:rPr lang="en-US" sz="1400" dirty="0"/>
              <a:t>, </a:t>
            </a:r>
            <a:r>
              <a:rPr lang="en-US" sz="1400" dirty="0" err="1"/>
              <a:t>Velicogna</a:t>
            </a:r>
            <a:r>
              <a:rPr lang="en-US" sz="1400" dirty="0"/>
              <a:t>, </a:t>
            </a:r>
            <a:r>
              <a:rPr lang="en-US" sz="1400" dirty="0" err="1"/>
              <a:t>Broeke</a:t>
            </a:r>
            <a:r>
              <a:rPr lang="en-US" sz="1400" dirty="0"/>
              <a:t>, Monaghan, and </a:t>
            </a:r>
            <a:r>
              <a:rPr lang="en-US" sz="1400" dirty="0" err="1"/>
              <a:t>Lenaerts</a:t>
            </a:r>
            <a:r>
              <a:rPr lang="en-US" sz="1400" dirty="0"/>
              <a:t> 2011.</a:t>
            </a:r>
          </a:p>
        </p:txBody>
      </p:sp>
    </p:spTree>
    <p:extLst>
      <p:ext uri="{BB962C8B-B14F-4D97-AF65-F5344CB8AC3E}">
        <p14:creationId xmlns:p14="http://schemas.microsoft.com/office/powerpoint/2010/main" val="41884203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400" y="5334000"/>
            <a:ext cx="8991600" cy="1447800"/>
          </a:xfrm>
        </p:spPr>
        <p:txBody>
          <a:bodyPr>
            <a:noAutofit/>
          </a:bodyPr>
          <a:lstStyle/>
          <a:p>
            <a:pPr algn="l"/>
            <a:r>
              <a:rPr lang="en-US" sz="1700" b="1" dirty="0" smtClean="0">
                <a:latin typeface="+mn-lt"/>
                <a:cs typeface="Times New Roman" pitchFamily="18" charset="0"/>
              </a:rPr>
              <a:t>Heat storage in upper 2000 meters of ocean during 2003-2008 based on ARGO data.</a:t>
            </a:r>
            <a:br>
              <a:rPr lang="en-US" sz="1700" b="1" dirty="0" smtClean="0">
                <a:latin typeface="+mn-lt"/>
                <a:cs typeface="Times New Roman" pitchFamily="18" charset="0"/>
              </a:rPr>
            </a:br>
            <a:r>
              <a:rPr lang="en-US" sz="1700" b="1" dirty="0" smtClean="0">
                <a:latin typeface="+mn-lt"/>
                <a:cs typeface="Times New Roman" pitchFamily="18" charset="0"/>
              </a:rPr>
              <a:t>Knowledge of Earth</a:t>
            </a:r>
            <a:r>
              <a:rPr lang="en-US" altLang="en-US" sz="1700" b="1" dirty="0" smtClean="0">
                <a:latin typeface="+mn-lt"/>
                <a:cs typeface="Times New Roman" pitchFamily="18" charset="0"/>
              </a:rPr>
              <a:t>’</a:t>
            </a:r>
            <a:r>
              <a:rPr lang="en-US" sz="1700" b="1" dirty="0" smtClean="0">
                <a:latin typeface="+mn-lt"/>
                <a:cs typeface="Times New Roman" pitchFamily="18" charset="0"/>
              </a:rPr>
              <a:t>s energy imbalance is improving rapidly as ARGO data lengthens. </a:t>
            </a:r>
            <a:br>
              <a:rPr lang="en-US" sz="1700" b="1" dirty="0" smtClean="0">
                <a:latin typeface="+mn-lt"/>
                <a:cs typeface="Times New Roman" pitchFamily="18" charset="0"/>
              </a:rPr>
            </a:br>
            <a:r>
              <a:rPr lang="en-US" sz="1700" b="1" dirty="0">
                <a:latin typeface="+mn-lt"/>
                <a:cs typeface="Times New Roman" pitchFamily="18" charset="0"/>
              </a:rPr>
              <a:t/>
            </a:r>
            <a:br>
              <a:rPr lang="en-US" sz="1700" b="1" dirty="0">
                <a:latin typeface="+mn-lt"/>
                <a:cs typeface="Times New Roman" pitchFamily="18" charset="0"/>
              </a:rPr>
            </a:br>
            <a:r>
              <a:rPr lang="en-US" sz="1600" i="1" dirty="0" smtClean="0">
                <a:latin typeface="+mn-lt"/>
                <a:cs typeface="Times New Roman" pitchFamily="18" charset="0"/>
              </a:rPr>
              <a:t>Data source: von </a:t>
            </a:r>
            <a:r>
              <a:rPr lang="en-US" sz="1600" i="1" dirty="0" err="1" smtClean="0">
                <a:latin typeface="+mn-lt"/>
                <a:cs typeface="Times New Roman" pitchFamily="18" charset="0"/>
              </a:rPr>
              <a:t>Schuckmann</a:t>
            </a:r>
            <a:r>
              <a:rPr lang="en-US" sz="1600" i="1" dirty="0" smtClean="0">
                <a:latin typeface="+mn-lt"/>
                <a:cs typeface="Times New Roman" pitchFamily="18" charset="0"/>
              </a:rPr>
              <a:t> et al. J. </a:t>
            </a:r>
            <a:r>
              <a:rPr lang="en-US" sz="1600" i="1" dirty="0" err="1" smtClean="0">
                <a:latin typeface="+mn-lt"/>
                <a:cs typeface="Times New Roman" pitchFamily="18" charset="0"/>
              </a:rPr>
              <a:t>Geophys</a:t>
            </a:r>
            <a:r>
              <a:rPr lang="en-US" sz="1600" i="1" dirty="0" smtClean="0">
                <a:latin typeface="+mn-lt"/>
                <a:cs typeface="Times New Roman" pitchFamily="18" charset="0"/>
              </a:rPr>
              <a:t>. Res. </a:t>
            </a:r>
            <a:r>
              <a:rPr lang="en-US" sz="1600" b="1" i="1" dirty="0" smtClean="0">
                <a:latin typeface="+mn-lt"/>
                <a:cs typeface="Times New Roman" pitchFamily="18" charset="0"/>
              </a:rPr>
              <a:t>114</a:t>
            </a:r>
            <a:r>
              <a:rPr lang="en-US" sz="1600" i="1" dirty="0" smtClean="0">
                <a:latin typeface="+mn-lt"/>
                <a:cs typeface="Times New Roman" pitchFamily="18" charset="0"/>
              </a:rPr>
              <a:t>, C09007, 2009.</a:t>
            </a:r>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4613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381000"/>
            <a:ext cx="8538949" cy="415498"/>
          </a:xfrm>
          <a:prstGeom prst="rect">
            <a:avLst/>
          </a:prstGeom>
          <a:noFill/>
        </p:spPr>
        <p:txBody>
          <a:bodyPr wrap="square" rtlCol="0">
            <a:spAutoFit/>
          </a:bodyPr>
          <a:lstStyle/>
          <a:p>
            <a:pPr algn="ctr"/>
            <a:r>
              <a:rPr lang="pt-BR" sz="2100" b="1" dirty="0" smtClean="0">
                <a:effectLst>
                  <a:outerShdw blurRad="38100" dist="38100" dir="2700000" algn="tl">
                    <a:srgbClr val="000000">
                      <a:alpha val="43137"/>
                    </a:srgbClr>
                  </a:outerShdw>
                </a:effectLst>
              </a:rPr>
              <a:t>Armazenamento de calor nos oceanos até 2000 metros de profundidade</a:t>
            </a:r>
            <a:endParaRPr lang="pt-BR" sz="21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1857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897"/>
          <a:stretch/>
        </p:blipFill>
        <p:spPr bwMode="auto">
          <a:xfrm>
            <a:off x="533400" y="914400"/>
            <a:ext cx="7696200" cy="538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81800" y="5715000"/>
            <a:ext cx="1072730" cy="369332"/>
          </a:xfrm>
          <a:prstGeom prst="rect">
            <a:avLst/>
          </a:prstGeom>
          <a:noFill/>
        </p:spPr>
        <p:txBody>
          <a:bodyPr wrap="none" rtlCol="0">
            <a:spAutoFit/>
          </a:bodyPr>
          <a:lstStyle/>
          <a:p>
            <a:r>
              <a:rPr lang="pt-BR" i="1" dirty="0" smtClean="0"/>
              <a:t>MIT 2012</a:t>
            </a:r>
            <a:endParaRPr lang="pt-BR" i="1" dirty="0"/>
          </a:p>
        </p:txBody>
      </p:sp>
      <p:sp>
        <p:nvSpPr>
          <p:cNvPr id="3" name="TextBox 2"/>
          <p:cNvSpPr txBox="1"/>
          <p:nvPr/>
        </p:nvSpPr>
        <p:spPr>
          <a:xfrm>
            <a:off x="304800" y="228600"/>
            <a:ext cx="8305800" cy="523220"/>
          </a:xfrm>
          <a:prstGeom prst="rect">
            <a:avLst/>
          </a:prstGeom>
          <a:noFill/>
        </p:spPr>
        <p:txBody>
          <a:bodyPr wrap="square" rtlCol="0">
            <a:spAutoFit/>
          </a:bodyPr>
          <a:lstStyle/>
          <a:p>
            <a:pPr algn="ctr"/>
            <a:r>
              <a:rPr lang="pt-BR" sz="2800" b="1" dirty="0" smtClean="0">
                <a:effectLst>
                  <a:outerShdw blurRad="38100" dist="38100" dir="2700000" algn="tl">
                    <a:srgbClr val="000000">
                      <a:alpha val="43137"/>
                    </a:srgbClr>
                  </a:outerShdw>
                </a:effectLst>
              </a:rPr>
              <a:t>Emissões globais de gases de efeito estufa 2010-2100</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24664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pic>
        <p:nvPicPr>
          <p:cNvPr id="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grpSp>
        <p:nvGrpSpPr>
          <p:cNvPr id="4" name="Group 4"/>
          <p:cNvGrpSpPr>
            <a:grpSpLocks/>
          </p:cNvGrpSpPr>
          <p:nvPr/>
        </p:nvGrpSpPr>
        <p:grpSpPr bwMode="auto">
          <a:xfrm>
            <a:off x="3429000" y="4419600"/>
            <a:ext cx="3810000" cy="1301750"/>
            <a:chOff x="2016" y="2784"/>
            <a:chExt cx="2400" cy="820"/>
          </a:xfrm>
        </p:grpSpPr>
        <p:sp>
          <p:nvSpPr>
            <p:cNvPr id="5" name="Line 5"/>
            <p:cNvSpPr>
              <a:spLocks noChangeShapeType="1"/>
            </p:cNvSpPr>
            <p:nvPr/>
          </p:nvSpPr>
          <p:spPr bwMode="auto">
            <a:xfrm flipV="1">
              <a:off x="2016" y="2784"/>
              <a:ext cx="1056" cy="768"/>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6" name="Text Box 6"/>
            <p:cNvSpPr txBox="1">
              <a:spLocks noChangeArrowheads="1"/>
            </p:cNvSpPr>
            <p:nvPr/>
          </p:nvSpPr>
          <p:spPr bwMode="auto">
            <a:xfrm>
              <a:off x="2880" y="3072"/>
              <a:ext cx="1536" cy="532"/>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dirty="0">
                  <a:solidFill>
                    <a:srgbClr val="0000FF"/>
                  </a:solidFill>
                </a:rPr>
                <a:t>Recovery from volcanic eruptions dominates</a:t>
              </a:r>
            </a:p>
          </p:txBody>
        </p:sp>
      </p:grpSp>
      <p:grpSp>
        <p:nvGrpSpPr>
          <p:cNvPr id="7" name="Group 7"/>
          <p:cNvGrpSpPr>
            <a:grpSpLocks/>
          </p:cNvGrpSpPr>
          <p:nvPr/>
        </p:nvGrpSpPr>
        <p:grpSpPr bwMode="auto">
          <a:xfrm>
            <a:off x="4724400" y="1219200"/>
            <a:ext cx="1981200" cy="1371600"/>
            <a:chOff x="2880" y="1104"/>
            <a:chExt cx="1248" cy="864"/>
          </a:xfrm>
        </p:grpSpPr>
        <p:sp>
          <p:nvSpPr>
            <p:cNvPr id="8" name="Text Box 8"/>
            <p:cNvSpPr txBox="1">
              <a:spLocks noChangeArrowheads="1"/>
            </p:cNvSpPr>
            <p:nvPr/>
          </p:nvSpPr>
          <p:spPr bwMode="auto">
            <a:xfrm>
              <a:off x="2928" y="1104"/>
              <a:ext cx="1200" cy="686"/>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a:solidFill>
                    <a:srgbClr val="0000FF"/>
                  </a:solidFill>
                </a:rPr>
                <a:t>Tropospheric</a:t>
              </a:r>
              <a:r>
                <a:rPr lang="en-US" sz="1200" b="1">
                  <a:solidFill>
                    <a:srgbClr val="0000FF"/>
                  </a:solidFill>
                </a:rPr>
                <a:t> </a:t>
              </a:r>
              <a:r>
                <a:rPr lang="en-US" sz="1600" b="1">
                  <a:solidFill>
                    <a:srgbClr val="0000FF"/>
                  </a:solidFill>
                </a:rPr>
                <a:t>aerosols mask warming</a:t>
              </a:r>
              <a:br>
                <a:rPr lang="en-US" sz="1600" b="1">
                  <a:solidFill>
                    <a:srgbClr val="0000FF"/>
                  </a:solidFill>
                </a:rPr>
              </a:br>
              <a:r>
                <a:rPr lang="en-US" sz="1600" b="1">
                  <a:solidFill>
                    <a:srgbClr val="0000FF"/>
                  </a:solidFill>
                </a:rPr>
                <a:t>(global dimming)</a:t>
              </a:r>
            </a:p>
          </p:txBody>
        </p:sp>
        <p:sp>
          <p:nvSpPr>
            <p:cNvPr id="9" name="Line 9"/>
            <p:cNvSpPr>
              <a:spLocks noChangeShapeType="1"/>
            </p:cNvSpPr>
            <p:nvPr/>
          </p:nvSpPr>
          <p:spPr bwMode="auto">
            <a:xfrm>
              <a:off x="2880" y="1920"/>
              <a:ext cx="1152" cy="48"/>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grpSp>
      <p:grpSp>
        <p:nvGrpSpPr>
          <p:cNvPr id="10" name="Group 13"/>
          <p:cNvGrpSpPr>
            <a:grpSpLocks/>
          </p:cNvGrpSpPr>
          <p:nvPr/>
        </p:nvGrpSpPr>
        <p:grpSpPr bwMode="auto">
          <a:xfrm>
            <a:off x="7010400" y="2438400"/>
            <a:ext cx="2057400" cy="2352675"/>
            <a:chOff x="7010400" y="2438400"/>
            <a:chExt cx="2057400" cy="2352675"/>
          </a:xfrm>
        </p:grpSpPr>
        <p:sp>
          <p:nvSpPr>
            <p:cNvPr id="11" name="Line 11"/>
            <p:cNvSpPr>
              <a:spLocks noChangeShapeType="1"/>
            </p:cNvSpPr>
            <p:nvPr/>
          </p:nvSpPr>
          <p:spPr bwMode="auto">
            <a:xfrm flipV="1">
              <a:off x="7010400" y="2438400"/>
              <a:ext cx="1752600" cy="1981200"/>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12" name="Text Box 12"/>
            <p:cNvSpPr txBox="1">
              <a:spLocks noChangeArrowheads="1"/>
            </p:cNvSpPr>
            <p:nvPr/>
          </p:nvSpPr>
          <p:spPr bwMode="auto">
            <a:xfrm>
              <a:off x="7315200" y="4191000"/>
              <a:ext cx="1752600" cy="600075"/>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a:solidFill>
                    <a:srgbClr val="0000FF"/>
                  </a:solidFill>
                </a:rPr>
                <a:t>Greenhouse gases dominate</a:t>
              </a:r>
            </a:p>
          </p:txBody>
        </p:sp>
      </p:grpSp>
      <p:sp>
        <p:nvSpPr>
          <p:cNvPr id="13" name="TextBox 12"/>
          <p:cNvSpPr txBox="1"/>
          <p:nvPr/>
        </p:nvSpPr>
        <p:spPr>
          <a:xfrm>
            <a:off x="162427" y="6270212"/>
            <a:ext cx="8819146" cy="461665"/>
          </a:xfrm>
          <a:prstGeom prst="rect">
            <a:avLst/>
          </a:prstGeom>
          <a:noFill/>
        </p:spPr>
        <p:txBody>
          <a:bodyPr wrap="none" rtlCol="0">
            <a:spAutoFit/>
          </a:bodyPr>
          <a:lstStyle/>
          <a:p>
            <a:r>
              <a:rPr lang="en-US" sz="2400" b="1" dirty="0" smtClean="0"/>
              <a:t>Aerosols (and greenhouse gases) dominate the temperature change</a:t>
            </a:r>
            <a:endParaRPr lang="en-US" sz="2400" b="1" dirty="0"/>
          </a:p>
        </p:txBody>
      </p:sp>
    </p:spTree>
    <p:extLst>
      <p:ext uri="{BB962C8B-B14F-4D97-AF65-F5344CB8AC3E}">
        <p14:creationId xmlns:p14="http://schemas.microsoft.com/office/powerpoint/2010/main" val="230475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6349"/>
            <a:ext cx="473388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1905506"/>
            <a:ext cx="3048000" cy="3416320"/>
          </a:xfrm>
          <a:prstGeom prst="rect">
            <a:avLst/>
          </a:prstGeom>
        </p:spPr>
        <p:txBody>
          <a:bodyPr wrap="square">
            <a:spAutoFit/>
          </a:bodyPr>
          <a:lstStyle/>
          <a:p>
            <a:r>
              <a:rPr lang="en-US" dirty="0" smtClean="0"/>
              <a:t>The </a:t>
            </a:r>
            <a:r>
              <a:rPr lang="en-US" dirty="0"/>
              <a:t>contributions of land ice (mountain glaciers and ice caps and Greenland </a:t>
            </a:r>
            <a:r>
              <a:rPr lang="en-US" dirty="0" smtClean="0"/>
              <a:t>and Antarctic </a:t>
            </a:r>
            <a:r>
              <a:rPr lang="en-US" dirty="0"/>
              <a:t>ice sheets), </a:t>
            </a:r>
            <a:r>
              <a:rPr lang="en-US" dirty="0" err="1"/>
              <a:t>thermosteric</a:t>
            </a:r>
            <a:r>
              <a:rPr lang="en-US" dirty="0"/>
              <a:t> </a:t>
            </a:r>
            <a:r>
              <a:rPr lang="en-US" dirty="0" smtClean="0"/>
              <a:t>sea level rise</a:t>
            </a:r>
            <a:r>
              <a:rPr lang="en-US" dirty="0"/>
              <a:t>, and terrestrial storage (the net effects of groundwater extraction and dam building), as well as observations from tide gauges (since 1961</a:t>
            </a:r>
            <a:r>
              <a:rPr lang="en-US" dirty="0" smtClean="0"/>
              <a:t>) and </a:t>
            </a:r>
            <a:r>
              <a:rPr lang="en-US" dirty="0"/>
              <a:t>satellite observations (since 1993</a:t>
            </a:r>
            <a:r>
              <a:rPr lang="en-US" dirty="0" smtClean="0"/>
              <a:t>).</a:t>
            </a:r>
            <a:endParaRPr lang="en-US" dirty="0"/>
          </a:p>
        </p:txBody>
      </p:sp>
      <p:sp>
        <p:nvSpPr>
          <p:cNvPr id="3" name="TextBox 2"/>
          <p:cNvSpPr txBox="1"/>
          <p:nvPr/>
        </p:nvSpPr>
        <p:spPr>
          <a:xfrm>
            <a:off x="304800" y="304800"/>
            <a:ext cx="3429000" cy="1384995"/>
          </a:xfrm>
          <a:prstGeom prst="rect">
            <a:avLst/>
          </a:prstGeom>
          <a:noFill/>
        </p:spPr>
        <p:txBody>
          <a:bodyPr wrap="square" rtlCol="0">
            <a:spAutoFit/>
          </a:bodyPr>
          <a:lstStyle/>
          <a:p>
            <a:r>
              <a:rPr lang="en-US" sz="2800" b="1" dirty="0" err="1" smtClean="0"/>
              <a:t>Aumento</a:t>
            </a:r>
            <a:r>
              <a:rPr lang="en-US" sz="2800" b="1" dirty="0" smtClean="0"/>
              <a:t> do </a:t>
            </a:r>
            <a:r>
              <a:rPr lang="en-US" sz="2800" b="1" dirty="0" err="1" smtClean="0"/>
              <a:t>nível</a:t>
            </a:r>
            <a:r>
              <a:rPr lang="en-US" sz="2800" b="1" dirty="0" smtClean="0"/>
              <a:t> do mar </a:t>
            </a:r>
            <a:r>
              <a:rPr lang="en-US" sz="2800" b="1" dirty="0" err="1" smtClean="0"/>
              <a:t>pelas</a:t>
            </a:r>
            <a:r>
              <a:rPr lang="en-US" sz="2800" b="1" dirty="0" smtClean="0"/>
              <a:t> </a:t>
            </a:r>
            <a:r>
              <a:rPr lang="en-US" sz="2800" b="1" dirty="0" err="1" smtClean="0"/>
              <a:t>diferentes</a:t>
            </a:r>
            <a:r>
              <a:rPr lang="en-US" sz="2800" b="1" dirty="0" smtClean="0"/>
              <a:t> </a:t>
            </a:r>
            <a:r>
              <a:rPr lang="en-US" sz="2800" b="1" dirty="0" err="1" smtClean="0"/>
              <a:t>contribuições</a:t>
            </a:r>
            <a:endParaRPr lang="en-US" sz="2800" b="1" dirty="0"/>
          </a:p>
        </p:txBody>
      </p:sp>
      <p:sp>
        <p:nvSpPr>
          <p:cNvPr id="4" name="Rectangle 3"/>
          <p:cNvSpPr/>
          <p:nvPr/>
        </p:nvSpPr>
        <p:spPr>
          <a:xfrm>
            <a:off x="304800" y="6248400"/>
            <a:ext cx="2743380" cy="369332"/>
          </a:xfrm>
          <a:prstGeom prst="rect">
            <a:avLst/>
          </a:prstGeom>
        </p:spPr>
        <p:txBody>
          <a:bodyPr wrap="none">
            <a:spAutoFit/>
          </a:bodyPr>
          <a:lstStyle/>
          <a:p>
            <a:r>
              <a:rPr lang="en-US" i="1" dirty="0"/>
              <a:t>Source: </a:t>
            </a:r>
            <a:r>
              <a:rPr lang="en-US" dirty="0"/>
              <a:t>Church et al., 2011.</a:t>
            </a:r>
          </a:p>
        </p:txBody>
      </p:sp>
    </p:spTree>
    <p:extLst>
      <p:ext uri="{BB962C8B-B14F-4D97-AF65-F5344CB8AC3E}">
        <p14:creationId xmlns:p14="http://schemas.microsoft.com/office/powerpoint/2010/main" val="24911836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33" y="2667000"/>
            <a:ext cx="4422265" cy="301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688771"/>
            <a:ext cx="4162426" cy="301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599" y="1524000"/>
            <a:ext cx="8658227" cy="923330"/>
          </a:xfrm>
          <a:prstGeom prst="rect">
            <a:avLst/>
          </a:prstGeom>
        </p:spPr>
        <p:txBody>
          <a:bodyPr wrap="square">
            <a:spAutoFit/>
          </a:bodyPr>
          <a:lstStyle/>
          <a:p>
            <a:r>
              <a:rPr lang="en-US" dirty="0"/>
              <a:t>Northern Hemisphere land area covered (left panel) by cold (&lt; –0.43σ), very cold (&lt; –2σ), extremely cold (&lt; –3σ) and (right panel) </a:t>
            </a:r>
            <a:r>
              <a:rPr lang="en-US" dirty="0" smtClean="0"/>
              <a:t>by hot </a:t>
            </a:r>
            <a:r>
              <a:rPr lang="en-US" dirty="0"/>
              <a:t>(&gt; 0.43σ), very hot (&gt; 2σ) and extremely hot (&gt; 3σ) summer temperatures.</a:t>
            </a:r>
          </a:p>
        </p:txBody>
      </p:sp>
      <p:sp>
        <p:nvSpPr>
          <p:cNvPr id="3" name="Rectangle 2"/>
          <p:cNvSpPr/>
          <p:nvPr/>
        </p:nvSpPr>
        <p:spPr>
          <a:xfrm>
            <a:off x="263433" y="6096000"/>
            <a:ext cx="2668231" cy="369332"/>
          </a:xfrm>
          <a:prstGeom prst="rect">
            <a:avLst/>
          </a:prstGeom>
        </p:spPr>
        <p:txBody>
          <a:bodyPr wrap="none">
            <a:spAutoFit/>
          </a:bodyPr>
          <a:lstStyle/>
          <a:p>
            <a:r>
              <a:rPr lang="da-DK" i="1" dirty="0"/>
              <a:t>Source: Hansen et al. 2012</a:t>
            </a:r>
            <a:endParaRPr lang="en-US" i="1" dirty="0"/>
          </a:p>
        </p:txBody>
      </p:sp>
      <p:sp>
        <p:nvSpPr>
          <p:cNvPr id="4" name="TextBox 3"/>
          <p:cNvSpPr txBox="1"/>
          <p:nvPr/>
        </p:nvSpPr>
        <p:spPr>
          <a:xfrm>
            <a:off x="381000" y="457200"/>
            <a:ext cx="8305800" cy="584775"/>
          </a:xfrm>
          <a:prstGeom prst="rect">
            <a:avLst/>
          </a:prstGeom>
          <a:noFill/>
        </p:spPr>
        <p:txBody>
          <a:bodyPr wrap="square" rtlCol="0">
            <a:spAutoFit/>
          </a:bodyPr>
          <a:lstStyle/>
          <a:p>
            <a:pPr algn="ctr"/>
            <a:r>
              <a:rPr lang="en-US" sz="3200" b="1" dirty="0" err="1" smtClean="0">
                <a:effectLst>
                  <a:outerShdw blurRad="38100" dist="38100" dir="2700000" algn="tl">
                    <a:srgbClr val="000000">
                      <a:alpha val="43137"/>
                    </a:srgbClr>
                  </a:outerShdw>
                </a:effectLst>
              </a:rPr>
              <a:t>Série</a:t>
            </a:r>
            <a:r>
              <a:rPr lang="en-US" sz="3200" b="1" dirty="0" smtClean="0">
                <a:effectLst>
                  <a:outerShdw blurRad="38100" dist="38100" dir="2700000" algn="tl">
                    <a:srgbClr val="000000">
                      <a:alpha val="43137"/>
                    </a:srgbClr>
                  </a:outerShdw>
                </a:effectLst>
              </a:rPr>
              <a:t> temporal de </a:t>
            </a:r>
            <a:r>
              <a:rPr lang="en-US" sz="3200" b="1" dirty="0" err="1" smtClean="0">
                <a:effectLst>
                  <a:outerShdw blurRad="38100" dist="38100" dir="2700000" algn="tl">
                    <a:srgbClr val="000000">
                      <a:alpha val="43137"/>
                    </a:srgbClr>
                  </a:outerShdw>
                </a:effectLst>
              </a:rPr>
              <a:t>extremos</a:t>
            </a:r>
            <a:r>
              <a:rPr lang="en-US" sz="3200" b="1" dirty="0" smtClean="0">
                <a:effectLst>
                  <a:outerShdw blurRad="38100" dist="38100" dir="2700000" algn="tl">
                    <a:srgbClr val="000000">
                      <a:alpha val="43137"/>
                    </a:srgbClr>
                  </a:outerShdw>
                </a:effectLst>
              </a:rPr>
              <a:t> de </a:t>
            </a:r>
            <a:r>
              <a:rPr lang="en-US" sz="3200" b="1" dirty="0" err="1" smtClean="0">
                <a:effectLst>
                  <a:outerShdw blurRad="38100" dist="38100" dir="2700000" algn="tl">
                    <a:srgbClr val="000000">
                      <a:alpha val="43137"/>
                    </a:srgbClr>
                  </a:outerShdw>
                </a:effectLst>
              </a:rPr>
              <a:t>temperatura</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48054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2184"/>
            <a:ext cx="6172200" cy="660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29232" y="3810000"/>
            <a:ext cx="2438400" cy="646331"/>
          </a:xfrm>
          <a:prstGeom prst="rect">
            <a:avLst/>
          </a:prstGeom>
        </p:spPr>
        <p:txBody>
          <a:bodyPr wrap="square">
            <a:spAutoFit/>
          </a:bodyPr>
          <a:lstStyle/>
          <a:p>
            <a:r>
              <a:rPr lang="en-US" b="1" dirty="0"/>
              <a:t>Changes in selected extreme indices in 2100</a:t>
            </a:r>
            <a:endParaRPr lang="pt-BR" b="1" dirty="0"/>
          </a:p>
        </p:txBody>
      </p:sp>
      <p:sp>
        <p:nvSpPr>
          <p:cNvPr id="5" name="TextBox 4"/>
          <p:cNvSpPr txBox="1"/>
          <p:nvPr/>
        </p:nvSpPr>
        <p:spPr>
          <a:xfrm>
            <a:off x="6629400" y="457200"/>
            <a:ext cx="2240507" cy="2062103"/>
          </a:xfrm>
          <a:prstGeom prst="rect">
            <a:avLst/>
          </a:prstGeom>
          <a:noFill/>
        </p:spPr>
        <p:txBody>
          <a:bodyPr wrap="square" rtlCol="0">
            <a:spAutoFit/>
          </a:bodyPr>
          <a:lstStyle/>
          <a:p>
            <a:r>
              <a:rPr lang="pt-BR" sz="3200" b="1" dirty="0" smtClean="0"/>
              <a:t>Frequência de eventos extremos</a:t>
            </a:r>
            <a:br>
              <a:rPr lang="pt-BR" sz="3200" b="1" dirty="0" smtClean="0"/>
            </a:br>
            <a:r>
              <a:rPr lang="pt-BR" sz="3200" b="1" dirty="0" smtClean="0"/>
              <a:t>2081-2100</a:t>
            </a:r>
            <a:endParaRPr lang="pt-BR" sz="3200" b="1" dirty="0"/>
          </a:p>
        </p:txBody>
      </p:sp>
    </p:spTree>
    <p:extLst>
      <p:ext uri="{BB962C8B-B14F-4D97-AF65-F5344CB8AC3E}">
        <p14:creationId xmlns:p14="http://schemas.microsoft.com/office/powerpoint/2010/main" val="18591313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2" cstate="print"/>
          <a:srcRect/>
          <a:stretch>
            <a:fillRect/>
          </a:stretch>
        </p:blipFill>
        <p:spPr bwMode="auto">
          <a:xfrm>
            <a:off x="381000" y="19527"/>
            <a:ext cx="8153400" cy="1464744"/>
          </a:xfrm>
          <a:prstGeom prst="rect">
            <a:avLst/>
          </a:prstGeom>
          <a:noFill/>
          <a:ln w="9525">
            <a:noFill/>
            <a:miter lim="800000"/>
            <a:headEnd/>
            <a:tailEnd/>
          </a:ln>
        </p:spPr>
      </p:pic>
      <p:sp>
        <p:nvSpPr>
          <p:cNvPr id="3" name="TextBox 2"/>
          <p:cNvSpPr txBox="1"/>
          <p:nvPr/>
        </p:nvSpPr>
        <p:spPr>
          <a:xfrm>
            <a:off x="7008788" y="2274332"/>
            <a:ext cx="1479892" cy="369332"/>
          </a:xfrm>
          <a:prstGeom prst="rect">
            <a:avLst/>
          </a:prstGeom>
          <a:noFill/>
        </p:spPr>
        <p:txBody>
          <a:bodyPr wrap="none" rtlCol="0">
            <a:spAutoFit/>
          </a:bodyPr>
          <a:lstStyle/>
          <a:p>
            <a:r>
              <a:rPr lang="en-US" dirty="0" err="1" smtClean="0"/>
              <a:t>Ambio</a:t>
            </a:r>
            <a:r>
              <a:rPr lang="en-US" dirty="0" smtClean="0"/>
              <a:t>, 2007</a:t>
            </a:r>
            <a:endParaRPr lang="en-US" dirty="0"/>
          </a:p>
        </p:txBody>
      </p:sp>
      <p:pic>
        <p:nvPicPr>
          <p:cNvPr id="190467" name="Picture 3"/>
          <p:cNvPicPr>
            <a:picLocks noChangeAspect="1" noChangeArrowheads="1"/>
          </p:cNvPicPr>
          <p:nvPr/>
        </p:nvPicPr>
        <p:blipFill>
          <a:blip r:embed="rId3" cstate="print"/>
          <a:srcRect/>
          <a:stretch>
            <a:fillRect/>
          </a:stretch>
        </p:blipFill>
        <p:spPr bwMode="auto">
          <a:xfrm>
            <a:off x="2301641" y="1484271"/>
            <a:ext cx="4403959" cy="5247271"/>
          </a:xfrm>
          <a:prstGeom prst="rect">
            <a:avLst/>
          </a:prstGeom>
          <a:noFill/>
          <a:ln w="9525">
            <a:noFill/>
            <a:miter lim="800000"/>
            <a:headEnd/>
            <a:tailEnd/>
          </a:ln>
        </p:spPr>
      </p:pic>
    </p:spTree>
    <p:extLst>
      <p:ext uri="{BB962C8B-B14F-4D97-AF65-F5344CB8AC3E}">
        <p14:creationId xmlns:p14="http://schemas.microsoft.com/office/powerpoint/2010/main" val="2165357473"/>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52400" y="1295400"/>
            <a:ext cx="4244975" cy="5334000"/>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4476750" y="1295400"/>
            <a:ext cx="4667250" cy="5410200"/>
          </a:xfrm>
          <a:prstGeom prst="rect">
            <a:avLst/>
          </a:prstGeom>
          <a:noFill/>
          <a:ln w="9525">
            <a:noFill/>
            <a:miter lim="800000"/>
            <a:headEnd/>
            <a:tailEnd/>
          </a:ln>
        </p:spPr>
      </p:pic>
      <p:sp>
        <p:nvSpPr>
          <p:cNvPr id="29700" name="Rectangle 5"/>
          <p:cNvSpPr>
            <a:spLocks noChangeArrowheads="1"/>
          </p:cNvSpPr>
          <p:nvPr/>
        </p:nvSpPr>
        <p:spPr bwMode="auto">
          <a:xfrm>
            <a:off x="152400" y="233363"/>
            <a:ext cx="8954567" cy="830997"/>
          </a:xfrm>
          <a:prstGeom prst="rect">
            <a:avLst/>
          </a:prstGeom>
          <a:noFill/>
          <a:ln w="9525">
            <a:noFill/>
            <a:miter lim="800000"/>
            <a:headEnd/>
            <a:tailEnd/>
          </a:ln>
        </p:spPr>
        <p:txBody>
          <a:bodyPr wrap="none">
            <a:spAutoFit/>
          </a:bodyPr>
          <a:lstStyle/>
          <a:p>
            <a:r>
              <a:rPr lang="en-US" sz="4800" b="1" smtClean="0">
                <a:effectLst>
                  <a:outerShdw blurRad="38100" dist="38100" dir="2700000" algn="tl">
                    <a:srgbClr val="000000">
                      <a:alpha val="43137"/>
                    </a:srgbClr>
                  </a:outerShdw>
                </a:effectLst>
              </a:rPr>
              <a:t>Arctic climate is changing very fast</a:t>
            </a:r>
            <a:endParaRPr lang="en-US" sz="4800" b="1">
              <a:effectLst>
                <a:outerShdw blurRad="38100" dist="38100" dir="2700000" algn="tl">
                  <a:srgbClr val="000000">
                    <a:alpha val="43137"/>
                  </a:srgbClr>
                </a:outerShdw>
              </a:effectLst>
            </a:endParaRPr>
          </a:p>
        </p:txBody>
      </p:sp>
      <p:sp>
        <p:nvSpPr>
          <p:cNvPr id="29701" name="Text Box 6"/>
          <p:cNvSpPr txBox="1">
            <a:spLocks noChangeArrowheads="1"/>
          </p:cNvSpPr>
          <p:nvPr/>
        </p:nvSpPr>
        <p:spPr bwMode="auto">
          <a:xfrm>
            <a:off x="4562475" y="4648200"/>
            <a:ext cx="4495800" cy="1815882"/>
          </a:xfrm>
          <a:prstGeom prst="rect">
            <a:avLst/>
          </a:prstGeom>
          <a:noFill/>
          <a:ln w="9525">
            <a:noFill/>
            <a:miter lim="800000"/>
            <a:headEnd/>
            <a:tailEnd/>
          </a:ln>
        </p:spPr>
        <p:txBody>
          <a:bodyPr>
            <a:spAutoFit/>
          </a:bodyPr>
          <a:lstStyle/>
          <a:p>
            <a:r>
              <a:rPr lang="en-US" sz="2800" b="1" smtClean="0"/>
              <a:t>If in 300-500 years the Greenland water mets, the sea level would rise about 7 meters.</a:t>
            </a:r>
            <a:endParaRPr lang="en-US" sz="2800" b="1"/>
          </a:p>
        </p:txBody>
      </p:sp>
    </p:spTree>
    <p:extLst>
      <p:ext uri="{BB962C8B-B14F-4D97-AF65-F5344CB8AC3E}">
        <p14:creationId xmlns:p14="http://schemas.microsoft.com/office/powerpoint/2010/main" val="39644507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62" y="914400"/>
            <a:ext cx="7695521" cy="265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94" y="3733800"/>
            <a:ext cx="7521690" cy="285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152400"/>
            <a:ext cx="7261583" cy="707886"/>
          </a:xfrm>
          <a:prstGeom prst="rect">
            <a:avLst/>
          </a:prstGeom>
          <a:noFill/>
        </p:spPr>
        <p:txBody>
          <a:bodyPr wrap="square" rtlCol="0">
            <a:spAutoFit/>
          </a:bodyPr>
          <a:lstStyle/>
          <a:p>
            <a:r>
              <a:rPr lang="en-US" sz="4000" b="1" smtClean="0"/>
              <a:t>Greenland and Antarctic ice loss</a:t>
            </a:r>
            <a:endParaRPr lang="en-US" sz="4000" b="1"/>
          </a:p>
        </p:txBody>
      </p:sp>
    </p:spTree>
    <p:extLst>
      <p:ext uri="{BB962C8B-B14F-4D97-AF65-F5344CB8AC3E}">
        <p14:creationId xmlns:p14="http://schemas.microsoft.com/office/powerpoint/2010/main" val="4060182563"/>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066800"/>
            <a:ext cx="7572375" cy="518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38576"/>
            <a:ext cx="8686800" cy="923330"/>
          </a:xfrm>
          <a:prstGeom prst="rect">
            <a:avLst/>
          </a:prstGeom>
        </p:spPr>
        <p:txBody>
          <a:bodyPr wrap="square">
            <a:spAutoFit/>
          </a:bodyPr>
          <a:lstStyle/>
          <a:p>
            <a:r>
              <a:rPr lang="en-US" dirty="0"/>
              <a:t>Selection of record-breaking meteorological events since 2000, their societal impacts and qualitative confidence level that </a:t>
            </a:r>
            <a:r>
              <a:rPr lang="en-US" dirty="0" smtClean="0"/>
              <a:t>the meteorological </a:t>
            </a:r>
            <a:r>
              <a:rPr lang="en-US" dirty="0"/>
              <a:t>event can be attributed to climate change</a:t>
            </a:r>
          </a:p>
        </p:txBody>
      </p:sp>
      <p:sp>
        <p:nvSpPr>
          <p:cNvPr id="3" name="Rectangle 2"/>
          <p:cNvSpPr/>
          <p:nvPr/>
        </p:nvSpPr>
        <p:spPr>
          <a:xfrm>
            <a:off x="533398" y="6393656"/>
            <a:ext cx="7724775" cy="369332"/>
          </a:xfrm>
          <a:prstGeom prst="rect">
            <a:avLst/>
          </a:prstGeom>
        </p:spPr>
        <p:txBody>
          <a:bodyPr wrap="square">
            <a:spAutoFit/>
          </a:bodyPr>
          <a:lstStyle/>
          <a:p>
            <a:r>
              <a:rPr lang="en-US" i="1" dirty="0"/>
              <a:t>D </a:t>
            </a:r>
            <a:r>
              <a:rPr lang="en-US" i="1" dirty="0" err="1"/>
              <a:t>Coumou</a:t>
            </a:r>
            <a:r>
              <a:rPr lang="en-US" i="1" dirty="0"/>
              <a:t> and S </a:t>
            </a:r>
            <a:r>
              <a:rPr lang="en-US" i="1" dirty="0" err="1"/>
              <a:t>Rahmstorf</a:t>
            </a:r>
            <a:r>
              <a:rPr lang="en-US" i="1" dirty="0"/>
              <a:t>, Nature Climate Change 2, 491 (2012).</a:t>
            </a:r>
          </a:p>
        </p:txBody>
      </p:sp>
    </p:spTree>
    <p:extLst>
      <p:ext uri="{BB962C8B-B14F-4D97-AF65-F5344CB8AC3E}">
        <p14:creationId xmlns:p14="http://schemas.microsoft.com/office/powerpoint/2010/main" val="18330173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238" y="676949"/>
            <a:ext cx="6807824" cy="504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5717458"/>
            <a:ext cx="8630264" cy="923330"/>
          </a:xfrm>
          <a:prstGeom prst="rect">
            <a:avLst/>
          </a:prstGeom>
        </p:spPr>
        <p:txBody>
          <a:bodyPr wrap="square">
            <a:spAutoFit/>
          </a:bodyPr>
          <a:lstStyle/>
          <a:p>
            <a:r>
              <a:rPr lang="en-US" dirty="0" smtClean="0"/>
              <a:t>Forcing </a:t>
            </a:r>
            <a:r>
              <a:rPr lang="en-US" dirty="0"/>
              <a:t>by component between </a:t>
            </a:r>
            <a:r>
              <a:rPr lang="en-US" dirty="0" smtClean="0"/>
              <a:t>1750 </a:t>
            </a:r>
            <a:r>
              <a:rPr lang="en-US" dirty="0"/>
              <a:t>and 2010 with associated uncertainty range (solid bars are RF, hatched bars are AF, green diamonds and </a:t>
            </a:r>
            <a:r>
              <a:rPr lang="en-US" dirty="0" smtClean="0"/>
              <a:t>associated </a:t>
            </a:r>
            <a:r>
              <a:rPr lang="en-US" dirty="0"/>
              <a:t>uncertainties are those assessed in AR4).</a:t>
            </a:r>
            <a:endParaRPr lang="pt-BR" dirty="0"/>
          </a:p>
        </p:txBody>
      </p:sp>
      <p:sp>
        <p:nvSpPr>
          <p:cNvPr id="5" name="Rectangle 4"/>
          <p:cNvSpPr/>
          <p:nvPr/>
        </p:nvSpPr>
        <p:spPr>
          <a:xfrm>
            <a:off x="228600" y="184506"/>
            <a:ext cx="8686800" cy="492443"/>
          </a:xfrm>
          <a:prstGeom prst="rect">
            <a:avLst/>
          </a:prstGeom>
        </p:spPr>
        <p:txBody>
          <a:bodyPr wrap="square">
            <a:spAutoFit/>
          </a:bodyPr>
          <a:lstStyle/>
          <a:p>
            <a:r>
              <a:rPr lang="en-US" sz="2600" b="1" dirty="0">
                <a:effectLst>
                  <a:outerShdw blurRad="38100" dist="38100" dir="2700000" algn="tl">
                    <a:srgbClr val="000000">
                      <a:alpha val="43137"/>
                    </a:srgbClr>
                  </a:outerShdw>
                </a:effectLst>
              </a:rPr>
              <a:t>Radiative forcing of climate change during the industrial era.</a:t>
            </a:r>
            <a:endParaRPr lang="pt-BR"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365814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300" y="737175"/>
            <a:ext cx="6629400" cy="4010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 y="4648200"/>
            <a:ext cx="8747760" cy="2031325"/>
          </a:xfrm>
          <a:prstGeom prst="rect">
            <a:avLst/>
          </a:prstGeom>
        </p:spPr>
        <p:txBody>
          <a:bodyPr wrap="square">
            <a:spAutoFit/>
          </a:bodyPr>
          <a:lstStyle/>
          <a:p>
            <a:pPr marL="342900" indent="-342900">
              <a:buAutoNum type="alphaLcParenBoth"/>
            </a:pPr>
            <a:r>
              <a:rPr lang="en-US" dirty="0" smtClean="0"/>
              <a:t>The </a:t>
            </a:r>
            <a:r>
              <a:rPr lang="en-US" dirty="0"/>
              <a:t>cumulative energy into the Earth </a:t>
            </a:r>
            <a:r>
              <a:rPr lang="en-US" dirty="0" smtClean="0"/>
              <a:t>system from </a:t>
            </a:r>
            <a:r>
              <a:rPr lang="en-US" dirty="0"/>
              <a:t>changes in solar forcing, well-mixed and short-lived greenhouse gases, changes in surface albedo, volcanic </a:t>
            </a:r>
            <a:r>
              <a:rPr lang="en-US" dirty="0" smtClean="0"/>
              <a:t>forcing and </a:t>
            </a:r>
            <a:r>
              <a:rPr lang="en-US" dirty="0"/>
              <a:t>tropospheric </a:t>
            </a:r>
            <a:r>
              <a:rPr lang="en-US" dirty="0" smtClean="0"/>
              <a:t>aerosol.</a:t>
            </a:r>
          </a:p>
          <a:p>
            <a:pPr marL="342900" indent="-342900">
              <a:buAutoNum type="alphaLcParenBoth"/>
            </a:pPr>
            <a:r>
              <a:rPr lang="en-US" dirty="0" smtClean="0"/>
              <a:t>The </a:t>
            </a:r>
            <a:r>
              <a:rPr lang="en-US" dirty="0"/>
              <a:t>cumulative energy from (a), with an expanded scale, is balanced by the warming of </a:t>
            </a:r>
            <a:r>
              <a:rPr lang="en-US" dirty="0" smtClean="0"/>
              <a:t>the Earth </a:t>
            </a:r>
            <a:r>
              <a:rPr lang="en-US" dirty="0"/>
              <a:t>system (energy absorbed in the melting of ice and warming the atmosphere, the land and the ocean) and </a:t>
            </a:r>
            <a:r>
              <a:rPr lang="en-US" dirty="0" smtClean="0"/>
              <a:t>an increase </a:t>
            </a:r>
            <a:r>
              <a:rPr lang="en-US" dirty="0"/>
              <a:t>in outgoing radiation inferred from temperature change of a warming Earth</a:t>
            </a:r>
            <a:r>
              <a:rPr lang="en-US" dirty="0" smtClean="0"/>
              <a:t>.</a:t>
            </a:r>
            <a:endParaRPr lang="pt-BR" dirty="0"/>
          </a:p>
        </p:txBody>
      </p:sp>
      <p:sp>
        <p:nvSpPr>
          <p:cNvPr id="5" name="Rectangle 4"/>
          <p:cNvSpPr/>
          <p:nvPr/>
        </p:nvSpPr>
        <p:spPr>
          <a:xfrm>
            <a:off x="0" y="152400"/>
            <a:ext cx="8945880" cy="584775"/>
          </a:xfrm>
          <a:prstGeom prst="rect">
            <a:avLst/>
          </a:prstGeom>
        </p:spPr>
        <p:txBody>
          <a:bodyPr wrap="square">
            <a:spAutoFit/>
          </a:bodyPr>
          <a:lstStyle/>
          <a:p>
            <a:r>
              <a:rPr lang="en-US" sz="3200" b="1" dirty="0"/>
              <a:t>The Earth’s energy budget from 1970 through 2010</a:t>
            </a:r>
            <a:endParaRPr lang="pt-BR" sz="3200" b="1" dirty="0"/>
          </a:p>
        </p:txBody>
      </p:sp>
    </p:spTree>
    <p:extLst>
      <p:ext uri="{BB962C8B-B14F-4D97-AF65-F5344CB8AC3E}">
        <p14:creationId xmlns:p14="http://schemas.microsoft.com/office/powerpoint/2010/main" val="9020941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70"/>
            <a:ext cx="9143999" cy="6883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8330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10" y="840658"/>
            <a:ext cx="8610600" cy="310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6310" y="4114800"/>
            <a:ext cx="8839200" cy="2554545"/>
          </a:xfrm>
          <a:prstGeom prst="rect">
            <a:avLst/>
          </a:prstGeom>
        </p:spPr>
        <p:txBody>
          <a:bodyPr wrap="square">
            <a:spAutoFit/>
          </a:bodyPr>
          <a:lstStyle/>
          <a:p>
            <a:r>
              <a:rPr lang="en-US" sz="2000" dirty="0"/>
              <a:t>Aerosol radiative forcing: </a:t>
            </a:r>
            <a:r>
              <a:rPr lang="en-US" sz="2000" dirty="0" smtClean="0"/>
              <a:t>median, one </a:t>
            </a:r>
            <a:r>
              <a:rPr lang="en-US" sz="2000" dirty="0"/>
              <a:t>standard </a:t>
            </a:r>
            <a:r>
              <a:rPr lang="en-US" sz="2000" dirty="0" smtClean="0"/>
              <a:t>deviation, and </a:t>
            </a:r>
            <a:r>
              <a:rPr lang="en-US" sz="2000" dirty="0"/>
              <a:t>full </a:t>
            </a:r>
            <a:r>
              <a:rPr lang="en-US" sz="2000" dirty="0" smtClean="0"/>
              <a:t>range. </a:t>
            </a:r>
            <a:r>
              <a:rPr lang="en-US" sz="2000" dirty="0"/>
              <a:t>Left: </a:t>
            </a:r>
            <a:r>
              <a:rPr lang="en-US" sz="2000" dirty="0" err="1"/>
              <a:t>AeroCom</a:t>
            </a:r>
            <a:r>
              <a:rPr lang="en-US" sz="2000" dirty="0"/>
              <a:t> model direct radiative forcing by species and the total direct radiative forcing. The total </a:t>
            </a:r>
            <a:r>
              <a:rPr lang="en-US" sz="2000" dirty="0" smtClean="0"/>
              <a:t>direct </a:t>
            </a:r>
            <a:r>
              <a:rPr lang="en-US" sz="2000" dirty="0"/>
              <a:t>forcing has been adjusted to take account of missing species in some </a:t>
            </a:r>
            <a:r>
              <a:rPr lang="en-US" sz="2000" dirty="0" smtClean="0"/>
              <a:t>models.</a:t>
            </a:r>
          </a:p>
          <a:p>
            <a:r>
              <a:rPr lang="en-US" sz="2000" dirty="0" smtClean="0"/>
              <a:t>Right</a:t>
            </a:r>
            <a:r>
              <a:rPr lang="en-US" sz="2000" dirty="0"/>
              <a:t>: Model (left three bars), satellite and inverse estimates of the aerosol </a:t>
            </a:r>
            <a:r>
              <a:rPr lang="en-US" sz="2000" dirty="0" smtClean="0"/>
              <a:t>adjusted </a:t>
            </a:r>
            <a:r>
              <a:rPr lang="en-US" sz="2000" dirty="0"/>
              <a:t>forcing provided at least 6 estimates are available. Model estimates include different components of aerosol direct </a:t>
            </a:r>
            <a:r>
              <a:rPr lang="en-US" sz="2000" dirty="0" smtClean="0"/>
              <a:t>and </a:t>
            </a:r>
            <a:r>
              <a:rPr lang="en-US" sz="2000" dirty="0"/>
              <a:t>indirect forcing (</a:t>
            </a:r>
            <a:r>
              <a:rPr lang="en-US" sz="2000" dirty="0" err="1"/>
              <a:t>dir</a:t>
            </a:r>
            <a:r>
              <a:rPr lang="en-US" sz="2000" dirty="0"/>
              <a:t>=direct, SD=semi-direct</a:t>
            </a:r>
            <a:r>
              <a:rPr lang="en-US" sz="2000" dirty="0" smtClean="0"/>
              <a:t>, </a:t>
            </a:r>
            <a:r>
              <a:rPr lang="en-US" sz="2000" dirty="0" err="1" smtClean="0"/>
              <a:t>conv</a:t>
            </a:r>
            <a:r>
              <a:rPr lang="en-US" sz="2000" dirty="0" smtClean="0"/>
              <a:t>=convective </a:t>
            </a:r>
            <a:r>
              <a:rPr lang="en-US" sz="2000" dirty="0"/>
              <a:t>clouds).</a:t>
            </a:r>
            <a:endParaRPr lang="pt-BR" sz="2000" dirty="0"/>
          </a:p>
        </p:txBody>
      </p:sp>
      <p:sp>
        <p:nvSpPr>
          <p:cNvPr id="5" name="Rectangle 4"/>
          <p:cNvSpPr/>
          <p:nvPr/>
        </p:nvSpPr>
        <p:spPr>
          <a:xfrm>
            <a:off x="1905000" y="68759"/>
            <a:ext cx="6181692" cy="769441"/>
          </a:xfrm>
          <a:prstGeom prst="rect">
            <a:avLst/>
          </a:prstGeom>
        </p:spPr>
        <p:txBody>
          <a:bodyPr wrap="none">
            <a:spAutoFit/>
          </a:bodyPr>
          <a:lstStyle/>
          <a:p>
            <a:r>
              <a:rPr lang="en-US" sz="4400" b="1" dirty="0"/>
              <a:t>Aerosol radiative forcing: </a:t>
            </a:r>
            <a:endParaRPr lang="pt-BR" sz="4400" b="1" dirty="0"/>
          </a:p>
        </p:txBody>
      </p:sp>
    </p:spTree>
    <p:extLst>
      <p:ext uri="{BB962C8B-B14F-4D97-AF65-F5344CB8AC3E}">
        <p14:creationId xmlns:p14="http://schemas.microsoft.com/office/powerpoint/2010/main" val="8138626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3050" y="689521"/>
            <a:ext cx="6286500" cy="4629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5410200"/>
            <a:ext cx="8610600" cy="1200329"/>
          </a:xfrm>
          <a:prstGeom prst="rect">
            <a:avLst/>
          </a:prstGeom>
        </p:spPr>
        <p:txBody>
          <a:bodyPr wrap="square">
            <a:spAutoFit/>
          </a:bodyPr>
          <a:lstStyle/>
          <a:p>
            <a:r>
              <a:rPr lang="en-US" dirty="0" smtClean="0"/>
              <a:t>Confidence </a:t>
            </a:r>
            <a:r>
              <a:rPr lang="en-US" dirty="0"/>
              <a:t>in the assessment increases towards the top-right corner as suggested by </a:t>
            </a:r>
            <a:r>
              <a:rPr lang="en-US" dirty="0" smtClean="0"/>
              <a:t>the increasing </a:t>
            </a:r>
            <a:r>
              <a:rPr lang="en-US" dirty="0"/>
              <a:t>strength of shading. Features that current state-of-the-art AOGCMS and ESMs simulate well, show </a:t>
            </a:r>
            <a:r>
              <a:rPr lang="en-US" dirty="0" smtClean="0"/>
              <a:t>mixed </a:t>
            </a:r>
            <a:r>
              <a:rPr lang="en-US" dirty="0"/>
              <a:t>results, or have problems representing are shown in blue, grey, and red, respectively.</a:t>
            </a:r>
            <a:endParaRPr lang="pt-BR" dirty="0"/>
          </a:p>
        </p:txBody>
      </p:sp>
      <p:sp>
        <p:nvSpPr>
          <p:cNvPr id="5" name="Rectangle 4"/>
          <p:cNvSpPr/>
          <p:nvPr/>
        </p:nvSpPr>
        <p:spPr>
          <a:xfrm>
            <a:off x="228600" y="304800"/>
            <a:ext cx="8915400" cy="384721"/>
          </a:xfrm>
          <a:prstGeom prst="rect">
            <a:avLst/>
          </a:prstGeom>
        </p:spPr>
        <p:txBody>
          <a:bodyPr wrap="square">
            <a:spAutoFit/>
          </a:bodyPr>
          <a:lstStyle/>
          <a:p>
            <a:r>
              <a:rPr lang="en-US" sz="1900" b="1" dirty="0"/>
              <a:t>How well the models simulate important features of the climate of the 20th </a:t>
            </a:r>
            <a:r>
              <a:rPr lang="en-US" sz="1900" b="1" dirty="0" smtClean="0"/>
              <a:t>century </a:t>
            </a:r>
            <a:endParaRPr lang="pt-BR" sz="1900" b="1" dirty="0"/>
          </a:p>
        </p:txBody>
      </p:sp>
    </p:spTree>
    <p:extLst>
      <p:ext uri="{BB962C8B-B14F-4D97-AF65-F5344CB8AC3E}">
        <p14:creationId xmlns:p14="http://schemas.microsoft.com/office/powerpoint/2010/main" val="232070564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a:xfrm>
            <a:off x="5255080" y="381000"/>
            <a:ext cx="3657600" cy="1009876"/>
          </a:xfrm>
        </p:spPr>
        <p:txBody>
          <a:bodyPr>
            <a:noAutofit/>
          </a:bodyPr>
          <a:lstStyle/>
          <a:p>
            <a:r>
              <a:rPr lang="en-US" sz="3800" b="1" dirty="0" smtClean="0">
                <a:effectLst>
                  <a:outerShdw blurRad="38100" dist="38100" dir="2700000" algn="tl">
                    <a:srgbClr val="000000">
                      <a:alpha val="43137"/>
                    </a:srgbClr>
                  </a:outerShdw>
                </a:effectLst>
              </a:rPr>
              <a:t>Hadley Center Predictions</a:t>
            </a:r>
            <a:endParaRPr lang="en-GB" sz="3800" b="1" dirty="0" smtClean="0">
              <a:effectLst>
                <a:outerShdw blurRad="38100" dist="38100" dir="2700000" algn="tl">
                  <a:srgbClr val="000000">
                    <a:alpha val="43137"/>
                  </a:srgbClr>
                </a:outerShdw>
              </a:effectLst>
            </a:endParaRPr>
          </a:p>
        </p:txBody>
      </p:sp>
      <p:pic>
        <p:nvPicPr>
          <p:cNvPr id="41995" name="Picture 11" descr="smooth_glo_npp_C3"/>
          <p:cNvPicPr>
            <a:picLocks noChangeAspect="1" noChangeArrowheads="1"/>
          </p:cNvPicPr>
          <p:nvPr/>
        </p:nvPicPr>
        <p:blipFill>
          <a:blip r:embed="rId3">
            <a:extLst>
              <a:ext uri="{28A0092B-C50C-407E-A947-70E740481C1C}">
                <a14:useLocalDpi xmlns:a14="http://schemas.microsoft.com/office/drawing/2010/main" val="0"/>
              </a:ext>
            </a:extLst>
          </a:blip>
          <a:srcRect l="19814" t="51155" r="59906" b="20370"/>
          <a:stretch>
            <a:fillRect/>
          </a:stretch>
        </p:blipFill>
        <p:spPr bwMode="auto">
          <a:xfrm>
            <a:off x="4554491" y="4953000"/>
            <a:ext cx="1584325" cy="1584325"/>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581400"/>
            <a:ext cx="4310157" cy="323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3" name="Picture 9" descr="IMG_0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52400"/>
            <a:ext cx="4369434"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descr="smooth_gl_pre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1790700"/>
            <a:ext cx="4217988" cy="3002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4881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39"/>
          <a:stretch/>
        </p:blipFill>
        <p:spPr bwMode="auto">
          <a:xfrm>
            <a:off x="247650" y="632430"/>
            <a:ext cx="88773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2092" y="6060533"/>
            <a:ext cx="8686800" cy="646331"/>
          </a:xfrm>
          <a:prstGeom prst="rect">
            <a:avLst/>
          </a:prstGeom>
        </p:spPr>
        <p:txBody>
          <a:bodyPr wrap="square">
            <a:spAutoFit/>
          </a:bodyPr>
          <a:lstStyle/>
          <a:p>
            <a:r>
              <a:rPr lang="en-US" dirty="0" smtClean="0"/>
              <a:t>Multi model </a:t>
            </a:r>
            <a:r>
              <a:rPr lang="en-US" dirty="0"/>
              <a:t>mean changes in total cloud area fraction </a:t>
            </a:r>
            <a:r>
              <a:rPr lang="en-US" dirty="0" smtClean="0"/>
              <a:t>. Changes </a:t>
            </a:r>
            <a:r>
              <a:rPr lang="en-US" dirty="0"/>
              <a:t>are given </a:t>
            </a:r>
            <a:r>
              <a:rPr lang="en-US" dirty="0" smtClean="0"/>
              <a:t>as annual </a:t>
            </a:r>
            <a:r>
              <a:rPr lang="en-US" dirty="0"/>
              <a:t>means for the SRES A1B scenario for the period 2080 to 2099 relative to 1980 to 1999.</a:t>
            </a:r>
          </a:p>
        </p:txBody>
      </p:sp>
      <p:sp>
        <p:nvSpPr>
          <p:cNvPr id="3" name="Rectangle 2"/>
          <p:cNvSpPr/>
          <p:nvPr/>
        </p:nvSpPr>
        <p:spPr>
          <a:xfrm>
            <a:off x="247650" y="-13901"/>
            <a:ext cx="8858250" cy="646331"/>
          </a:xfrm>
          <a:prstGeom prst="rect">
            <a:avLst/>
          </a:prstGeom>
        </p:spPr>
        <p:txBody>
          <a:bodyPr wrap="square">
            <a:spAutoFit/>
          </a:bodyPr>
          <a:lstStyle/>
          <a:p>
            <a:pPr algn="ctr"/>
            <a:r>
              <a:rPr lang="en-US" sz="3600" b="1" dirty="0" smtClean="0">
                <a:effectLst>
                  <a:outerShdw blurRad="38100" dist="38100" dir="2700000" algn="tl">
                    <a:srgbClr val="000000">
                      <a:alpha val="43137"/>
                    </a:srgbClr>
                  </a:outerShdw>
                </a:effectLst>
              </a:rPr>
              <a:t>Mean </a:t>
            </a:r>
            <a:r>
              <a:rPr lang="en-US" sz="3600" b="1" dirty="0">
                <a:effectLst>
                  <a:outerShdw blurRad="38100" dist="38100" dir="2700000" algn="tl">
                    <a:srgbClr val="000000">
                      <a:alpha val="43137"/>
                    </a:srgbClr>
                  </a:outerShdw>
                </a:effectLst>
              </a:rPr>
              <a:t>changes in total cloud area fraction </a:t>
            </a:r>
            <a:endParaRPr lang="pt-B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4754681"/>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814345"/>
            <a:ext cx="7467600" cy="432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51502" y="5181600"/>
            <a:ext cx="8653096" cy="1200329"/>
          </a:xfrm>
          <a:prstGeom prst="rect">
            <a:avLst/>
          </a:prstGeom>
        </p:spPr>
        <p:txBody>
          <a:bodyPr wrap="square">
            <a:spAutoFit/>
          </a:bodyPr>
          <a:lstStyle/>
          <a:p>
            <a:r>
              <a:rPr lang="en-US" dirty="0"/>
              <a:t>Global mean sea level (GMSL) from the different measuring systems </a:t>
            </a:r>
            <a:r>
              <a:rPr lang="en-US" dirty="0" smtClean="0"/>
              <a:t>. </a:t>
            </a:r>
            <a:r>
              <a:rPr lang="en-US" b="1" dirty="0" smtClean="0"/>
              <a:t>Blue</a:t>
            </a:r>
            <a:r>
              <a:rPr lang="en-US" b="1" dirty="0"/>
              <a:t>: </a:t>
            </a:r>
            <a:r>
              <a:rPr lang="en-US" dirty="0"/>
              <a:t>Yearly average GMSL reconstructed from tide gauges (1880–2010) </a:t>
            </a:r>
            <a:r>
              <a:rPr lang="en-US" b="1" dirty="0" smtClean="0"/>
              <a:t>Red</a:t>
            </a:r>
            <a:r>
              <a:rPr lang="en-US" b="1" dirty="0"/>
              <a:t>: </a:t>
            </a:r>
            <a:r>
              <a:rPr lang="en-US" dirty="0"/>
              <a:t>from </a:t>
            </a:r>
            <a:r>
              <a:rPr lang="en-US" dirty="0" smtClean="0"/>
              <a:t>altimetry. </a:t>
            </a:r>
            <a:r>
              <a:rPr lang="en-US" b="1" dirty="0" smtClean="0"/>
              <a:t>Green</a:t>
            </a:r>
            <a:r>
              <a:rPr lang="en-US" b="1" dirty="0"/>
              <a:t>: </a:t>
            </a:r>
            <a:r>
              <a:rPr lang="en-US" dirty="0"/>
              <a:t>Observation-based estimates of annual global mean upper ocean heat content anomaly (UOHCA) </a:t>
            </a:r>
            <a:r>
              <a:rPr lang="en-US" dirty="0" smtClean="0"/>
              <a:t>in </a:t>
            </a:r>
            <a:r>
              <a:rPr lang="pt-BR" dirty="0" smtClean="0"/>
              <a:t>ZJ </a:t>
            </a:r>
            <a:r>
              <a:rPr lang="pt-BR" dirty="0"/>
              <a:t>(1021 J) from 0–700 </a:t>
            </a:r>
            <a:r>
              <a:rPr lang="pt-BR" dirty="0" smtClean="0"/>
              <a:t>m.</a:t>
            </a:r>
            <a:endParaRPr lang="pt-BR" dirty="0"/>
          </a:p>
        </p:txBody>
      </p:sp>
      <p:sp>
        <p:nvSpPr>
          <p:cNvPr id="5" name="Rectangle 4"/>
          <p:cNvSpPr/>
          <p:nvPr/>
        </p:nvSpPr>
        <p:spPr>
          <a:xfrm>
            <a:off x="75187" y="106459"/>
            <a:ext cx="8662179" cy="707886"/>
          </a:xfrm>
          <a:prstGeom prst="rect">
            <a:avLst/>
          </a:prstGeom>
        </p:spPr>
        <p:txBody>
          <a:bodyPr wrap="none">
            <a:spAutoFit/>
          </a:bodyPr>
          <a:lstStyle/>
          <a:p>
            <a:pPr algn="ctr"/>
            <a:r>
              <a:rPr lang="en-US" sz="2000" b="1" dirty="0"/>
              <a:t>Global mean sea level (GMSL) </a:t>
            </a:r>
            <a:r>
              <a:rPr lang="en-US" sz="2000" b="1" dirty="0" smtClean="0"/>
              <a:t> and upper </a:t>
            </a:r>
            <a:r>
              <a:rPr lang="en-US" sz="2000" b="1" dirty="0"/>
              <a:t>ocean heat content anomaly (UOHCA</a:t>
            </a:r>
            <a:r>
              <a:rPr lang="en-US" sz="2000" b="1" dirty="0" smtClean="0"/>
              <a:t>)</a:t>
            </a:r>
            <a:br>
              <a:rPr lang="en-US" sz="2000" b="1" dirty="0" smtClean="0"/>
            </a:br>
            <a:r>
              <a:rPr lang="en-US" sz="2000" b="1" dirty="0" smtClean="0"/>
              <a:t>from 1900-2010 </a:t>
            </a:r>
            <a:endParaRPr lang="pt-BR" sz="2000" b="1" dirty="0"/>
          </a:p>
        </p:txBody>
      </p:sp>
      <p:sp>
        <p:nvSpPr>
          <p:cNvPr id="6" name="TextBox 5"/>
          <p:cNvSpPr txBox="1"/>
          <p:nvPr/>
        </p:nvSpPr>
        <p:spPr>
          <a:xfrm>
            <a:off x="3657600" y="1214906"/>
            <a:ext cx="1191352" cy="369332"/>
          </a:xfrm>
          <a:prstGeom prst="rect">
            <a:avLst/>
          </a:prstGeom>
          <a:noFill/>
        </p:spPr>
        <p:txBody>
          <a:bodyPr wrap="none" rtlCol="0">
            <a:spAutoFit/>
          </a:bodyPr>
          <a:lstStyle/>
          <a:p>
            <a:r>
              <a:rPr lang="pt-BR" b="1" dirty="0" smtClean="0"/>
              <a:t>1900-2010</a:t>
            </a:r>
            <a:endParaRPr lang="pt-BR" b="1" dirty="0"/>
          </a:p>
        </p:txBody>
      </p:sp>
      <p:sp>
        <p:nvSpPr>
          <p:cNvPr id="2" name="Rectangle 1"/>
          <p:cNvSpPr/>
          <p:nvPr/>
        </p:nvSpPr>
        <p:spPr>
          <a:xfrm>
            <a:off x="4279107" y="6381117"/>
            <a:ext cx="4273286" cy="369332"/>
          </a:xfrm>
          <a:prstGeom prst="rect">
            <a:avLst/>
          </a:prstGeom>
        </p:spPr>
        <p:txBody>
          <a:bodyPr wrap="none">
            <a:spAutoFit/>
          </a:bodyPr>
          <a:lstStyle/>
          <a:p>
            <a:r>
              <a:rPr lang="en-US" i="1" dirty="0" err="1"/>
              <a:t>Nerem</a:t>
            </a:r>
            <a:r>
              <a:rPr lang="en-US" i="1" dirty="0"/>
              <a:t> et al., </a:t>
            </a:r>
            <a:r>
              <a:rPr lang="en-US" i="1" dirty="0" smtClean="0"/>
              <a:t>2010, </a:t>
            </a:r>
            <a:r>
              <a:rPr lang="pt-BR" i="1" dirty="0" smtClean="0"/>
              <a:t>Domingues </a:t>
            </a:r>
            <a:r>
              <a:rPr lang="pt-BR" i="1" dirty="0"/>
              <a:t>et al. (2008</a:t>
            </a:r>
            <a:r>
              <a:rPr lang="pt-BR" i="1" dirty="0" smtClean="0"/>
              <a:t>)</a:t>
            </a:r>
            <a:endParaRPr lang="pt-BR" i="1" dirty="0"/>
          </a:p>
        </p:txBody>
      </p:sp>
    </p:spTree>
    <p:extLst>
      <p:ext uri="{BB962C8B-B14F-4D97-AF65-F5344CB8AC3E}">
        <p14:creationId xmlns:p14="http://schemas.microsoft.com/office/powerpoint/2010/main" val="28034389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 y="228600"/>
            <a:ext cx="4367568" cy="521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5842" y="5715000"/>
            <a:ext cx="8458200" cy="923330"/>
          </a:xfrm>
          <a:prstGeom prst="rect">
            <a:avLst/>
          </a:prstGeom>
        </p:spPr>
        <p:txBody>
          <a:bodyPr wrap="square">
            <a:spAutoFit/>
          </a:bodyPr>
          <a:lstStyle/>
          <a:p>
            <a:r>
              <a:rPr lang="en-US" dirty="0"/>
              <a:t>Decadal mean anomalies and </a:t>
            </a:r>
            <a:r>
              <a:rPr lang="en-US" dirty="0" smtClean="0"/>
              <a:t>associated uncertainties based </a:t>
            </a:r>
            <a:r>
              <a:rPr lang="en-US" dirty="0"/>
              <a:t>upon the HadCRUT4 ensemble (</a:t>
            </a:r>
            <a:r>
              <a:rPr lang="en-US" dirty="0" err="1"/>
              <a:t>Morice</a:t>
            </a:r>
            <a:r>
              <a:rPr lang="en-US" dirty="0"/>
              <a:t> et al., Submitted). </a:t>
            </a:r>
            <a:r>
              <a:rPr lang="en-US" dirty="0" smtClean="0"/>
              <a:t>Anomalies are </a:t>
            </a:r>
            <a:r>
              <a:rPr lang="en-US" dirty="0"/>
              <a:t>relative to a 1961–1990 climatology period. NCDC MLOST and GISS dataset estimates are also </a:t>
            </a:r>
            <a:r>
              <a:rPr lang="en-US" dirty="0" smtClean="0"/>
              <a:t>shown. (IPCC AR5, 2012)</a:t>
            </a:r>
            <a:endParaRPr lang="pt-BR"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5289" y="447687"/>
            <a:ext cx="3953911" cy="284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07710" y="3657600"/>
            <a:ext cx="4109068" cy="1200329"/>
          </a:xfrm>
          <a:prstGeom prst="rect">
            <a:avLst/>
          </a:prstGeom>
        </p:spPr>
        <p:txBody>
          <a:bodyPr wrap="square">
            <a:spAutoFit/>
          </a:bodyPr>
          <a:lstStyle/>
          <a:p>
            <a:r>
              <a:rPr lang="pt-BR" dirty="0"/>
              <a:t>Global </a:t>
            </a:r>
            <a:r>
              <a:rPr lang="pt-BR" dirty="0" err="1"/>
              <a:t>temperature</a:t>
            </a:r>
            <a:r>
              <a:rPr lang="pt-BR" dirty="0"/>
              <a:t> </a:t>
            </a:r>
            <a:r>
              <a:rPr lang="pt-BR" dirty="0" err="1"/>
              <a:t>trend</a:t>
            </a:r>
            <a:r>
              <a:rPr lang="pt-BR" dirty="0"/>
              <a:t>. </a:t>
            </a:r>
            <a:r>
              <a:rPr lang="pt-BR" b="1" dirty="0" err="1"/>
              <a:t>Atmosphere</a:t>
            </a:r>
            <a:r>
              <a:rPr lang="pt-BR" dirty="0"/>
              <a:t>: 1958</a:t>
            </a:r>
            <a:r>
              <a:rPr lang="pt-BR" dirty="0" smtClean="0"/>
              <a:t>– 2003</a:t>
            </a:r>
            <a:r>
              <a:rPr lang="pt-BR" dirty="0"/>
              <a:t>. </a:t>
            </a:r>
            <a:r>
              <a:rPr lang="pt-BR" dirty="0" err="1"/>
              <a:t>Radiosonde</a:t>
            </a:r>
            <a:r>
              <a:rPr lang="pt-BR" dirty="0"/>
              <a:t> </a:t>
            </a:r>
            <a:r>
              <a:rPr lang="pt-BR" dirty="0" err="1"/>
              <a:t>product</a:t>
            </a:r>
            <a:r>
              <a:rPr lang="pt-BR" dirty="0"/>
              <a:t> global </a:t>
            </a:r>
            <a:r>
              <a:rPr lang="pt-BR" dirty="0" smtClean="0"/>
              <a:t> </a:t>
            </a:r>
            <a:r>
              <a:rPr lang="pt-BR" dirty="0" err="1" smtClean="0"/>
              <a:t>temperature</a:t>
            </a:r>
            <a:r>
              <a:rPr lang="pt-BR" dirty="0" smtClean="0"/>
              <a:t> </a:t>
            </a:r>
            <a:r>
              <a:rPr lang="pt-BR" dirty="0" err="1"/>
              <a:t>trend</a:t>
            </a:r>
            <a:r>
              <a:rPr lang="pt-BR" dirty="0"/>
              <a:t> </a:t>
            </a:r>
            <a:r>
              <a:rPr lang="pt-BR" dirty="0" err="1" smtClean="0"/>
              <a:t>estimates</a:t>
            </a:r>
            <a:r>
              <a:rPr lang="pt-BR" dirty="0" smtClean="0"/>
              <a:t>. </a:t>
            </a:r>
            <a:r>
              <a:rPr lang="en-US" dirty="0"/>
              <a:t>(IPCC AR5, 2012</a:t>
            </a:r>
            <a:endParaRPr lang="pt-BR" dirty="0"/>
          </a:p>
        </p:txBody>
      </p:sp>
    </p:spTree>
    <p:extLst>
      <p:ext uri="{BB962C8B-B14F-4D97-AF65-F5344CB8AC3E}">
        <p14:creationId xmlns:p14="http://schemas.microsoft.com/office/powerpoint/2010/main" val="35926830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458200" cy="5143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7316" y="228600"/>
            <a:ext cx="8499483" cy="707886"/>
          </a:xfrm>
          <a:prstGeom prst="rect">
            <a:avLst/>
          </a:prstGeom>
          <a:noFill/>
        </p:spPr>
        <p:txBody>
          <a:bodyPr wrap="square" rtlCol="0">
            <a:spAutoFit/>
          </a:bodyPr>
          <a:lstStyle/>
          <a:p>
            <a:pPr algn="ctr"/>
            <a:r>
              <a:rPr lang="pt-BR" sz="4000" b="1" dirty="0" smtClean="0">
                <a:effectLst>
                  <a:outerShdw blurRad="38100" dist="38100" dir="2700000" algn="tl">
                    <a:srgbClr val="000000">
                      <a:alpha val="43137"/>
                    </a:srgbClr>
                  </a:outerShdw>
                </a:effectLst>
              </a:rPr>
              <a:t>Crescimento da população 2010-2050</a:t>
            </a:r>
            <a:endParaRPr lang="pt-BR"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124604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636624439"/>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p:nvPr>
            <p:extLst>
              <p:ext uri="{D42A27DB-BD31-4B8C-83A1-F6EECF244321}">
                <p14:modId xmlns:p14="http://schemas.microsoft.com/office/powerpoint/2010/main" val="2411775283"/>
              </p:ext>
            </p:extLst>
          </p:nvPr>
        </p:nvGraphicFramePr>
        <p:xfrm>
          <a:off x="1247776" y="1295399"/>
          <a:ext cx="6334124" cy="4867276"/>
        </p:xfrm>
        <a:graphic>
          <a:graphicData uri="http://schemas.openxmlformats.org/drawingml/2006/chart">
            <c:chart xmlns:c="http://schemas.openxmlformats.org/drawingml/2006/chart" xmlns:r="http://schemas.openxmlformats.org/officeDocument/2006/relationships" r:id="rId3"/>
          </a:graphicData>
        </a:graphic>
      </p:graphicFrame>
      <p:sp>
        <p:nvSpPr>
          <p:cNvPr id="12291" name="Rectangle 125"/>
          <p:cNvSpPr>
            <a:spLocks noChangeArrowheads="1"/>
          </p:cNvSpPr>
          <p:nvPr/>
        </p:nvSpPr>
        <p:spPr bwMode="auto">
          <a:xfrm>
            <a:off x="1257300" y="1292225"/>
            <a:ext cx="484188" cy="3570288"/>
          </a:xfrm>
          <a:prstGeom prst="rect">
            <a:avLst/>
          </a:prstGeom>
          <a:solidFill>
            <a:schemeClr val="bg1"/>
          </a:solidFill>
          <a:ln w="0" algn="ctr">
            <a:solidFill>
              <a:schemeClr val="bg1"/>
            </a:solidFill>
            <a:round/>
            <a:headEnd/>
            <a:tailEnd/>
          </a:ln>
        </p:spPr>
        <p:txBody>
          <a:bodyPr/>
          <a:lstStyle/>
          <a:p>
            <a:endParaRPr lang="en-US"/>
          </a:p>
        </p:txBody>
      </p:sp>
      <p:sp>
        <p:nvSpPr>
          <p:cNvPr id="12292" name="Rectangle 2"/>
          <p:cNvSpPr>
            <a:spLocks noChangeArrowheads="1"/>
          </p:cNvSpPr>
          <p:nvPr/>
        </p:nvSpPr>
        <p:spPr bwMode="auto">
          <a:xfrm>
            <a:off x="415925" y="52388"/>
            <a:ext cx="829310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AU" sz="4000" b="1" dirty="0">
                <a:latin typeface="Arial Narrow" pitchFamily="34" charset="0"/>
              </a:rPr>
              <a:t>Top 20 CO</a:t>
            </a:r>
            <a:r>
              <a:rPr lang="en-AU" sz="4000" b="1" baseline="-25000" dirty="0">
                <a:latin typeface="Arial Narrow" pitchFamily="34" charset="0"/>
              </a:rPr>
              <a:t>2</a:t>
            </a:r>
            <a:r>
              <a:rPr lang="en-AU" sz="4000" b="1" dirty="0">
                <a:latin typeface="Arial Narrow" pitchFamily="34" charset="0"/>
              </a:rPr>
              <a:t> </a:t>
            </a:r>
            <a:r>
              <a:rPr lang="en-AU" sz="4000" b="1" dirty="0" smtClean="0">
                <a:latin typeface="Arial Narrow" pitchFamily="34" charset="0"/>
              </a:rPr>
              <a:t>Fossil Fuel Emitters</a:t>
            </a:r>
            <a:br>
              <a:rPr lang="en-AU" sz="4000" b="1" dirty="0" smtClean="0">
                <a:latin typeface="Arial Narrow" pitchFamily="34" charset="0"/>
              </a:rPr>
            </a:br>
            <a:r>
              <a:rPr lang="en-AU" sz="4000" b="1" dirty="0" smtClean="0">
                <a:latin typeface="Arial Narrow" pitchFamily="34" charset="0"/>
              </a:rPr>
              <a:t> </a:t>
            </a:r>
            <a:r>
              <a:rPr lang="en-AU" sz="4000" b="1" dirty="0">
                <a:latin typeface="Arial Narrow" pitchFamily="34" charset="0"/>
              </a:rPr>
              <a:t>&amp; Per Capita Emissions 2010</a:t>
            </a:r>
            <a:endParaRPr lang="en-GB" sz="4000" b="1" dirty="0">
              <a:latin typeface="Arial Narrow" pitchFamily="34" charset="0"/>
            </a:endParaRPr>
          </a:p>
        </p:txBody>
      </p:sp>
      <p:sp>
        <p:nvSpPr>
          <p:cNvPr id="12293" name="Text Box 3"/>
          <p:cNvSpPr txBox="1">
            <a:spLocks noChangeArrowheads="1"/>
          </p:cNvSpPr>
          <p:nvPr/>
        </p:nvSpPr>
        <p:spPr bwMode="auto">
          <a:xfrm>
            <a:off x="668338" y="6530975"/>
            <a:ext cx="6342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200" dirty="0">
                <a:latin typeface="+mj-lt"/>
              </a:rPr>
              <a:t>Global Carbon Project 2011; Data: </a:t>
            </a:r>
            <a:r>
              <a:rPr lang="en-GB" sz="1200" dirty="0" err="1">
                <a:latin typeface="+mj-lt"/>
              </a:rPr>
              <a:t>Boden</a:t>
            </a:r>
            <a:r>
              <a:rPr lang="en-GB" sz="1200" dirty="0">
                <a:latin typeface="+mj-lt"/>
              </a:rPr>
              <a:t>, </a:t>
            </a:r>
            <a:r>
              <a:rPr lang="en-GB" sz="1200" dirty="0" err="1">
                <a:latin typeface="+mj-lt"/>
              </a:rPr>
              <a:t>Marland</a:t>
            </a:r>
            <a:r>
              <a:rPr lang="en-GB" sz="1200" dirty="0">
                <a:latin typeface="+mj-lt"/>
              </a:rPr>
              <a:t>, Andres-CDIAC 2011; Population World Bank 2011</a:t>
            </a:r>
          </a:p>
        </p:txBody>
      </p:sp>
      <p:sp>
        <p:nvSpPr>
          <p:cNvPr id="12294" name="Rectangle 6"/>
          <p:cNvSpPr>
            <a:spLocks noChangeArrowheads="1"/>
          </p:cNvSpPr>
          <p:nvPr/>
        </p:nvSpPr>
        <p:spPr bwMode="auto">
          <a:xfrm>
            <a:off x="1735138" y="1557338"/>
            <a:ext cx="56038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5" name="Rectangle 90"/>
          <p:cNvSpPr>
            <a:spLocks noChangeArrowheads="1"/>
          </p:cNvSpPr>
          <p:nvPr/>
        </p:nvSpPr>
        <p:spPr bwMode="auto">
          <a:xfrm>
            <a:off x="1611313" y="4656138"/>
            <a:ext cx="92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0</a:t>
            </a:r>
            <a:endParaRPr lang="en-AU" sz="1600">
              <a:latin typeface="Arial Narrow" pitchFamily="34" charset="0"/>
            </a:endParaRPr>
          </a:p>
        </p:txBody>
      </p:sp>
      <p:sp>
        <p:nvSpPr>
          <p:cNvPr id="12296" name="Rectangle 91"/>
          <p:cNvSpPr>
            <a:spLocks noChangeArrowheads="1"/>
          </p:cNvSpPr>
          <p:nvPr/>
        </p:nvSpPr>
        <p:spPr bwMode="auto">
          <a:xfrm>
            <a:off x="1427163" y="3994150"/>
            <a:ext cx="276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500</a:t>
            </a:r>
            <a:endParaRPr lang="en-AU" sz="1600">
              <a:latin typeface="Arial Narrow" pitchFamily="34" charset="0"/>
            </a:endParaRPr>
          </a:p>
        </p:txBody>
      </p:sp>
      <p:sp>
        <p:nvSpPr>
          <p:cNvPr id="12297" name="Rectangle 92"/>
          <p:cNvSpPr>
            <a:spLocks noChangeArrowheads="1"/>
          </p:cNvSpPr>
          <p:nvPr/>
        </p:nvSpPr>
        <p:spPr bwMode="auto">
          <a:xfrm>
            <a:off x="1335088" y="3322638"/>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1000</a:t>
            </a:r>
            <a:endParaRPr lang="en-AU" sz="1600">
              <a:latin typeface="Arial Narrow" pitchFamily="34" charset="0"/>
            </a:endParaRPr>
          </a:p>
        </p:txBody>
      </p:sp>
      <p:sp>
        <p:nvSpPr>
          <p:cNvPr id="12298" name="Rectangle 93"/>
          <p:cNvSpPr>
            <a:spLocks noChangeArrowheads="1"/>
          </p:cNvSpPr>
          <p:nvPr/>
        </p:nvSpPr>
        <p:spPr bwMode="auto">
          <a:xfrm>
            <a:off x="1335088" y="2652713"/>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1500</a:t>
            </a:r>
            <a:endParaRPr lang="en-AU" sz="1600">
              <a:latin typeface="Arial Narrow" pitchFamily="34" charset="0"/>
            </a:endParaRPr>
          </a:p>
        </p:txBody>
      </p:sp>
      <p:sp>
        <p:nvSpPr>
          <p:cNvPr id="12299" name="Rectangle 94"/>
          <p:cNvSpPr>
            <a:spLocks noChangeArrowheads="1"/>
          </p:cNvSpPr>
          <p:nvPr/>
        </p:nvSpPr>
        <p:spPr bwMode="auto">
          <a:xfrm>
            <a:off x="1335088" y="1992313"/>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2000</a:t>
            </a:r>
            <a:endParaRPr lang="en-AU" sz="1600">
              <a:latin typeface="Arial Narrow" pitchFamily="34" charset="0"/>
            </a:endParaRPr>
          </a:p>
        </p:txBody>
      </p:sp>
      <p:sp>
        <p:nvSpPr>
          <p:cNvPr id="12300" name="Rectangle 95"/>
          <p:cNvSpPr>
            <a:spLocks noChangeArrowheads="1"/>
          </p:cNvSpPr>
          <p:nvPr/>
        </p:nvSpPr>
        <p:spPr bwMode="auto">
          <a:xfrm>
            <a:off x="1335088" y="1330325"/>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2500</a:t>
            </a:r>
            <a:endParaRPr lang="en-AU" sz="1600">
              <a:latin typeface="Arial Narrow" pitchFamily="34" charset="0"/>
            </a:endParaRPr>
          </a:p>
        </p:txBody>
      </p:sp>
      <p:sp>
        <p:nvSpPr>
          <p:cNvPr id="12301" name="Text Box 124"/>
          <p:cNvSpPr txBox="1">
            <a:spLocks noChangeArrowheads="1"/>
          </p:cNvSpPr>
          <p:nvPr/>
        </p:nvSpPr>
        <p:spPr bwMode="auto">
          <a:xfrm rot="-5400000">
            <a:off x="-805656" y="2751932"/>
            <a:ext cx="33972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a:latin typeface="Arial Narrow" pitchFamily="34" charset="0"/>
              </a:rPr>
              <a:t>Total Carbon Emissions </a:t>
            </a:r>
            <a:r>
              <a:rPr lang="en-GB" sz="2000">
                <a:latin typeface="Arial Narrow" pitchFamily="34" charset="0"/>
              </a:rPr>
              <a:t>(tons x 1,000,000)</a:t>
            </a:r>
          </a:p>
        </p:txBody>
      </p:sp>
      <p:sp>
        <p:nvSpPr>
          <p:cNvPr id="12302" name="Rectangle 125"/>
          <p:cNvSpPr>
            <a:spLocks noChangeArrowheads="1"/>
          </p:cNvSpPr>
          <p:nvPr/>
        </p:nvSpPr>
        <p:spPr bwMode="auto">
          <a:xfrm>
            <a:off x="411163" y="3397250"/>
            <a:ext cx="106362" cy="1311275"/>
          </a:xfrm>
          <a:prstGeom prst="rect">
            <a:avLst/>
          </a:prstGeom>
          <a:solidFill>
            <a:srgbClr val="FF0000"/>
          </a:solidFill>
          <a:ln w="11176">
            <a:solidFill>
              <a:srgbClr val="000000"/>
            </a:solidFill>
            <a:miter lim="800000"/>
            <a:headEnd/>
            <a:tailEnd/>
          </a:ln>
        </p:spPr>
        <p:txBody>
          <a:bodyPr/>
          <a:lstStyle/>
          <a:p>
            <a:endParaRPr lang="en-US"/>
          </a:p>
        </p:txBody>
      </p:sp>
      <p:sp>
        <p:nvSpPr>
          <p:cNvPr id="12303" name="Text Box 127"/>
          <p:cNvSpPr txBox="1">
            <a:spLocks noChangeArrowheads="1"/>
          </p:cNvSpPr>
          <p:nvPr/>
        </p:nvSpPr>
        <p:spPr bwMode="auto">
          <a:xfrm rot="5400000">
            <a:off x="6388100" y="2695575"/>
            <a:ext cx="32496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2800">
                <a:latin typeface="Arial Narrow" pitchFamily="34" charset="0"/>
              </a:rPr>
              <a:t>Per Capita Emissions</a:t>
            </a:r>
            <a:r>
              <a:rPr lang="en-AU">
                <a:latin typeface="Arial Narrow" pitchFamily="34" charset="0"/>
              </a:rPr>
              <a:t> </a:t>
            </a:r>
            <a:r>
              <a:rPr lang="en-AU" sz="2000">
                <a:latin typeface="Arial Narrow" pitchFamily="34" charset="0"/>
              </a:rPr>
              <a:t>(tons C person y</a:t>
            </a:r>
            <a:r>
              <a:rPr lang="en-AU" sz="2000" baseline="30000">
                <a:latin typeface="Arial Narrow" pitchFamily="34" charset="0"/>
              </a:rPr>
              <a:t>-1</a:t>
            </a:r>
            <a:r>
              <a:rPr lang="en-AU" sz="2000">
                <a:latin typeface="Arial Narrow" pitchFamily="34" charset="0"/>
              </a:rPr>
              <a:t>)</a:t>
            </a:r>
          </a:p>
        </p:txBody>
      </p:sp>
      <p:sp>
        <p:nvSpPr>
          <p:cNvPr id="12304" name="Rectangle 128"/>
          <p:cNvSpPr>
            <a:spLocks noChangeArrowheads="1"/>
          </p:cNvSpPr>
          <p:nvPr/>
        </p:nvSpPr>
        <p:spPr bwMode="auto">
          <a:xfrm>
            <a:off x="8389938" y="1733550"/>
            <a:ext cx="100012" cy="1336675"/>
          </a:xfrm>
          <a:prstGeom prst="rect">
            <a:avLst/>
          </a:prstGeom>
          <a:solidFill>
            <a:schemeClr val="tx1"/>
          </a:solidFill>
          <a:ln w="11176">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60215090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1587159"/>
            <a:ext cx="8453438" cy="342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2399" y="310002"/>
            <a:ext cx="8783479" cy="1077218"/>
          </a:xfrm>
          <a:prstGeom prst="rect">
            <a:avLst/>
          </a:prstGeom>
        </p:spPr>
        <p:txBody>
          <a:bodyPr wrap="square">
            <a:spAutoFit/>
          </a:bodyPr>
          <a:lstStyle/>
          <a:p>
            <a:pPr algn="ctr"/>
            <a:r>
              <a:rPr lang="en-US" sz="3200" b="1" dirty="0"/>
              <a:t>Closure of the meridional overturning </a:t>
            </a:r>
            <a:r>
              <a:rPr lang="en-US" sz="3200" b="1" dirty="0" smtClean="0"/>
              <a:t>circulation through </a:t>
            </a:r>
            <a:r>
              <a:rPr lang="en-US" sz="3200" b="1" dirty="0"/>
              <a:t>Southern Ocean </a:t>
            </a:r>
            <a:r>
              <a:rPr lang="en-US" sz="3200" b="1" dirty="0" smtClean="0"/>
              <a:t>upwelling</a:t>
            </a:r>
            <a:endParaRPr lang="en-US" sz="3200" b="1" dirty="0"/>
          </a:p>
        </p:txBody>
      </p:sp>
      <p:sp>
        <p:nvSpPr>
          <p:cNvPr id="3" name="Rectangle 2"/>
          <p:cNvSpPr/>
          <p:nvPr/>
        </p:nvSpPr>
        <p:spPr>
          <a:xfrm>
            <a:off x="482771" y="5303286"/>
            <a:ext cx="8427865" cy="646331"/>
          </a:xfrm>
          <a:prstGeom prst="rect">
            <a:avLst/>
          </a:prstGeom>
        </p:spPr>
        <p:txBody>
          <a:bodyPr wrap="square">
            <a:spAutoFit/>
          </a:bodyPr>
          <a:lstStyle/>
          <a:p>
            <a:r>
              <a:rPr lang="en-US" dirty="0"/>
              <a:t>A schematic diagram of the Upper Cell and Lower Cell of the global MOC emanating from, respectively, northern and southern polar seas.</a:t>
            </a:r>
          </a:p>
        </p:txBody>
      </p:sp>
      <p:sp>
        <p:nvSpPr>
          <p:cNvPr id="4" name="Rectangle 3"/>
          <p:cNvSpPr/>
          <p:nvPr/>
        </p:nvSpPr>
        <p:spPr>
          <a:xfrm>
            <a:off x="4343400" y="6172200"/>
            <a:ext cx="4310219" cy="369332"/>
          </a:xfrm>
          <a:prstGeom prst="rect">
            <a:avLst/>
          </a:prstGeom>
        </p:spPr>
        <p:txBody>
          <a:bodyPr wrap="none">
            <a:spAutoFit/>
          </a:bodyPr>
          <a:lstStyle/>
          <a:p>
            <a:r>
              <a:rPr lang="en-US" dirty="0"/>
              <a:t>John Marshall and Kevin </a:t>
            </a:r>
            <a:r>
              <a:rPr lang="en-US" dirty="0" err="1"/>
              <a:t>Speer</a:t>
            </a:r>
            <a:r>
              <a:rPr lang="en-US" dirty="0"/>
              <a:t>, Nature 2012</a:t>
            </a:r>
          </a:p>
        </p:txBody>
      </p:sp>
    </p:spTree>
    <p:extLst>
      <p:ext uri="{BB962C8B-B14F-4D97-AF65-F5344CB8AC3E}">
        <p14:creationId xmlns:p14="http://schemas.microsoft.com/office/powerpoint/2010/main" val="35687169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U_Template_Verdana">
  <a:themeElements>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fontScheme name="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2909</TotalTime>
  <Words>4847</Words>
  <Application>Microsoft Office PowerPoint</Application>
  <PresentationFormat>On-screen Show (4:3)</PresentationFormat>
  <Paragraphs>449</Paragraphs>
  <Slides>115</Slides>
  <Notes>30</Notes>
  <HiddenSlides>0</HiddenSlides>
  <MMClips>0</MMClips>
  <ScaleCrop>false</ScaleCrop>
  <HeadingPairs>
    <vt:vector size="4" baseType="variant">
      <vt:variant>
        <vt:lpstr>Theme</vt:lpstr>
      </vt:variant>
      <vt:variant>
        <vt:i4>5</vt:i4>
      </vt:variant>
      <vt:variant>
        <vt:lpstr>Slide Titles</vt:lpstr>
      </vt:variant>
      <vt:variant>
        <vt:i4>115</vt:i4>
      </vt:variant>
    </vt:vector>
  </HeadingPairs>
  <TitlesOfParts>
    <vt:vector size="120" baseType="lpstr">
      <vt:lpstr>Office Theme</vt:lpstr>
      <vt:lpstr>RU_Template_Verdana</vt:lpstr>
      <vt:lpstr>1_Office Theme</vt:lpstr>
      <vt:lpstr>2_Office Theme</vt:lpstr>
      <vt:lpstr>Default Design</vt:lpstr>
      <vt:lpstr>Primeira Conferencia sobre Mudanças Climáticas   CONCLIMA 13 de Setembro de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1896, a primeira previsão climática de Svante Arrhenius</vt:lpstr>
      <vt:lpstr>PowerPoint Presentation</vt:lpstr>
      <vt:lpstr>PowerPoint Presentation</vt:lpstr>
      <vt:lpstr>PowerPoint Presentation</vt:lpstr>
      <vt:lpstr>PowerPoint Presentation</vt:lpstr>
      <vt:lpstr>PowerPoint Presentation</vt:lpstr>
      <vt:lpstr>Irradiância solar 1975-2012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climate system – HadGEM2 </vt:lpstr>
      <vt:lpstr>PowerPoint Presentation</vt:lpstr>
      <vt:lpstr>PowerPoint Presentation</vt:lpstr>
      <vt:lpstr>Previsão de aquecimento global ao longo dos próximos 100 anos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land temperature variation (1850-2012)</vt:lpstr>
      <vt:lpstr>El Nino Southern Oscillations Variations (1950 – Present)</vt:lpstr>
      <vt:lpstr>Ocean Heat Capacity Considerations</vt:lpstr>
      <vt:lpstr>PowerPoint Presentation</vt:lpstr>
      <vt:lpstr>PowerPoint Presentation</vt:lpstr>
      <vt:lpstr>Earth System Modeling</vt:lpstr>
      <vt:lpstr>PowerPoint Presentation</vt:lpstr>
      <vt:lpstr>PowerPoint Presentation</vt:lpstr>
      <vt:lpstr>Heat storage in upper 2000 meters of ocean during 2003-2008 based on ARGO data. Knowledge of Earth’s energy imbalance is improving rapidly as ARGO data lengthens.   Data source: von Schuckmann et al. J. Geophys. Res. 114, C09007, 2009.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Hadley Center Predictions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Paulo Artaxo</dc:creator>
  <cp:lastModifiedBy>artaxo</cp:lastModifiedBy>
  <cp:revision>276</cp:revision>
  <dcterms:created xsi:type="dcterms:W3CDTF">2011-04-10T21:23:30Z</dcterms:created>
  <dcterms:modified xsi:type="dcterms:W3CDTF">2013-09-13T11:07:23Z</dcterms:modified>
</cp:coreProperties>
</file>