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9" r:id="rId4"/>
    <p:sldMasterId id="2147483711" r:id="rId5"/>
  </p:sldMasterIdLst>
  <p:notesMasterIdLst>
    <p:notesMasterId r:id="rId151"/>
  </p:notesMasterIdLst>
  <p:sldIdLst>
    <p:sldId id="285" r:id="rId6"/>
    <p:sldId id="666" r:id="rId7"/>
    <p:sldId id="667" r:id="rId8"/>
    <p:sldId id="668" r:id="rId9"/>
    <p:sldId id="602" r:id="rId10"/>
    <p:sldId id="561" r:id="rId11"/>
    <p:sldId id="351" r:id="rId12"/>
    <p:sldId id="578" r:id="rId13"/>
    <p:sldId id="604" r:id="rId14"/>
    <p:sldId id="603" r:id="rId15"/>
    <p:sldId id="597" r:id="rId16"/>
    <p:sldId id="601" r:id="rId17"/>
    <p:sldId id="599" r:id="rId18"/>
    <p:sldId id="343" r:id="rId19"/>
    <p:sldId id="473" r:id="rId20"/>
    <p:sldId id="584" r:id="rId21"/>
    <p:sldId id="455" r:id="rId22"/>
    <p:sldId id="563" r:id="rId23"/>
    <p:sldId id="562" r:id="rId24"/>
    <p:sldId id="506" r:id="rId25"/>
    <p:sldId id="517" r:id="rId26"/>
    <p:sldId id="636" r:id="rId27"/>
    <p:sldId id="382" r:id="rId28"/>
    <p:sldId id="600" r:id="rId29"/>
    <p:sldId id="327" r:id="rId30"/>
    <p:sldId id="359" r:id="rId31"/>
    <p:sldId id="521" r:id="rId32"/>
    <p:sldId id="577" r:id="rId33"/>
    <p:sldId id="575" r:id="rId34"/>
    <p:sldId id="573" r:id="rId35"/>
    <p:sldId id="607" r:id="rId36"/>
    <p:sldId id="611" r:id="rId37"/>
    <p:sldId id="480" r:id="rId38"/>
    <p:sldId id="635" r:id="rId39"/>
    <p:sldId id="616" r:id="rId40"/>
    <p:sldId id="658" r:id="rId41"/>
    <p:sldId id="645" r:id="rId42"/>
    <p:sldId id="642" r:id="rId43"/>
    <p:sldId id="657" r:id="rId44"/>
    <p:sldId id="644" r:id="rId45"/>
    <p:sldId id="648" r:id="rId46"/>
    <p:sldId id="659" r:id="rId47"/>
    <p:sldId id="660" r:id="rId48"/>
    <p:sldId id="661" r:id="rId49"/>
    <p:sldId id="662" r:id="rId50"/>
    <p:sldId id="664" r:id="rId51"/>
    <p:sldId id="665" r:id="rId52"/>
    <p:sldId id="280" r:id="rId53"/>
    <p:sldId id="637" r:id="rId54"/>
    <p:sldId id="643" r:id="rId55"/>
    <p:sldId id="650" r:id="rId56"/>
    <p:sldId id="651" r:id="rId57"/>
    <p:sldId id="652" r:id="rId58"/>
    <p:sldId id="653" r:id="rId59"/>
    <p:sldId id="654" r:id="rId60"/>
    <p:sldId id="655" r:id="rId61"/>
    <p:sldId id="638" r:id="rId62"/>
    <p:sldId id="559" r:id="rId63"/>
    <p:sldId id="624" r:id="rId64"/>
    <p:sldId id="647" r:id="rId65"/>
    <p:sldId id="427" r:id="rId66"/>
    <p:sldId id="502" r:id="rId67"/>
    <p:sldId id="639" r:id="rId68"/>
    <p:sldId id="640" r:id="rId69"/>
    <p:sldId id="625" r:id="rId70"/>
    <p:sldId id="501" r:id="rId71"/>
    <p:sldId id="628" r:id="rId72"/>
    <p:sldId id="641" r:id="rId73"/>
    <p:sldId id="484" r:id="rId74"/>
    <p:sldId id="437" r:id="rId75"/>
    <p:sldId id="567" r:id="rId76"/>
    <p:sldId id="581" r:id="rId77"/>
    <p:sldId id="582" r:id="rId78"/>
    <p:sldId id="583" r:id="rId79"/>
    <p:sldId id="362" r:id="rId80"/>
    <p:sldId id="300" r:id="rId81"/>
    <p:sldId id="449" r:id="rId82"/>
    <p:sldId id="557" r:id="rId83"/>
    <p:sldId id="556" r:id="rId84"/>
    <p:sldId id="554" r:id="rId85"/>
    <p:sldId id="553" r:id="rId86"/>
    <p:sldId id="545" r:id="rId87"/>
    <p:sldId id="542" r:id="rId88"/>
    <p:sldId id="543" r:id="rId89"/>
    <p:sldId id="460" r:id="rId90"/>
    <p:sldId id="461" r:id="rId91"/>
    <p:sldId id="500" r:id="rId92"/>
    <p:sldId id="462" r:id="rId93"/>
    <p:sldId id="463" r:id="rId94"/>
    <p:sldId id="465" r:id="rId95"/>
    <p:sldId id="466" r:id="rId96"/>
    <p:sldId id="420" r:id="rId97"/>
    <p:sldId id="468" r:id="rId98"/>
    <p:sldId id="507" r:id="rId99"/>
    <p:sldId id="508" r:id="rId100"/>
    <p:sldId id="509" r:id="rId101"/>
    <p:sldId id="510" r:id="rId102"/>
    <p:sldId id="511" r:id="rId103"/>
    <p:sldId id="512" r:id="rId104"/>
    <p:sldId id="419" r:id="rId105"/>
    <p:sldId id="526" r:id="rId106"/>
    <p:sldId id="527" r:id="rId107"/>
    <p:sldId id="528" r:id="rId108"/>
    <p:sldId id="529" r:id="rId109"/>
    <p:sldId id="531" r:id="rId110"/>
    <p:sldId id="532" r:id="rId111"/>
    <p:sldId id="533" r:id="rId112"/>
    <p:sldId id="434" r:id="rId113"/>
    <p:sldId id="589" r:id="rId114"/>
    <p:sldId id="590" r:id="rId115"/>
    <p:sldId id="530" r:id="rId116"/>
    <p:sldId id="592" r:id="rId117"/>
    <p:sldId id="596" r:id="rId118"/>
    <p:sldId id="560" r:id="rId119"/>
    <p:sldId id="568" r:id="rId120"/>
    <p:sldId id="485" r:id="rId121"/>
    <p:sldId id="445" r:id="rId122"/>
    <p:sldId id="486" r:id="rId123"/>
    <p:sldId id="524" r:id="rId124"/>
    <p:sldId id="593" r:id="rId125"/>
    <p:sldId id="606" r:id="rId126"/>
    <p:sldId id="565" r:id="rId127"/>
    <p:sldId id="564" r:id="rId128"/>
    <p:sldId id="608" r:id="rId129"/>
    <p:sldId id="609" r:id="rId130"/>
    <p:sldId id="612" r:id="rId131"/>
    <p:sldId id="613" r:id="rId132"/>
    <p:sldId id="614" r:id="rId133"/>
    <p:sldId id="615" r:id="rId134"/>
    <p:sldId id="618" r:id="rId135"/>
    <p:sldId id="619" r:id="rId136"/>
    <p:sldId id="620" r:id="rId137"/>
    <p:sldId id="621" r:id="rId138"/>
    <p:sldId id="622" r:id="rId139"/>
    <p:sldId id="623" r:id="rId140"/>
    <p:sldId id="626" r:id="rId141"/>
    <p:sldId id="627" r:id="rId142"/>
    <p:sldId id="630" r:id="rId143"/>
    <p:sldId id="631" r:id="rId144"/>
    <p:sldId id="633" r:id="rId145"/>
    <p:sldId id="634" r:id="rId146"/>
    <p:sldId id="669" r:id="rId147"/>
    <p:sldId id="670" r:id="rId148"/>
    <p:sldId id="671" r:id="rId149"/>
    <p:sldId id="672" r:id="rId1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2" autoAdjust="0"/>
    <p:restoredTop sz="96401" autoAdjust="0"/>
  </p:normalViewPr>
  <p:slideViewPr>
    <p:cSldViewPr>
      <p:cViewPr varScale="1">
        <p:scale>
          <a:sx n="86" d="100"/>
          <a:sy n="86" d="100"/>
        </p:scale>
        <p:origin x="-1134" y="-78"/>
      </p:cViewPr>
      <p:guideLst>
        <p:guide orient="horz" pos="2160"/>
        <p:guide pos="2880"/>
      </p:guideLst>
    </p:cSldViewPr>
  </p:slideViewPr>
  <p:notesTextViewPr>
    <p:cViewPr>
      <p:scale>
        <a:sx n="1" d="1"/>
        <a:sy n="1" d="1"/>
      </p:scale>
      <p:origin x="0" y="0"/>
    </p:cViewPr>
  </p:notesTextViewPr>
  <p:sorterViewPr>
    <p:cViewPr>
      <p:scale>
        <a:sx n="38" d="100"/>
        <a:sy n="3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nexus\ento\users\Canberra\bar568\CMAR\PEP\Carbon%20Budget%202010\data\CDIAC_national_historic_fossilfuel_CO2_emissions_thru_2010_MASTER_vs.11Oct2011%20NB.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6.1904761904761907E-2"/>
          <c:y val="8.3932853717026384E-2"/>
          <c:w val="0.553968253968254"/>
          <c:h val="0.83693045563549162"/>
        </c:manualLayout>
      </c:layout>
      <c:pieChart>
        <c:varyColors val="1"/>
        <c:ser>
          <c:idx val="0"/>
          <c:order val="0"/>
          <c:tx>
            <c:strRef>
              <c:f>Sheet1!$A$2</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Sheet1!$B$2:$E$2</c:f>
              <c:numCache>
                <c:formatCode>General</c:formatCode>
                <c:ptCount val="4"/>
                <c:pt idx="0">
                  <c:v>60</c:v>
                </c:pt>
                <c:pt idx="1">
                  <c:v>26</c:v>
                </c:pt>
                <c:pt idx="2">
                  <c:v>8</c:v>
                </c:pt>
                <c:pt idx="3">
                  <c:v>6</c:v>
                </c:pt>
              </c:numCache>
            </c:numRef>
          </c:val>
        </c:ser>
        <c:ser>
          <c:idx val="1"/>
          <c:order val="1"/>
          <c:tx>
            <c:strRef>
              <c:f>Sheet1!$A$3</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Sheet1!$B$3:$E$3</c:f>
              <c:numCache>
                <c:formatCode>General</c:formatCode>
                <c:ptCount val="4"/>
              </c:numCache>
            </c:numRef>
          </c:val>
        </c:ser>
        <c:ser>
          <c:idx val="2"/>
          <c:order val="2"/>
          <c:tx>
            <c:strRef>
              <c:f>Sheet1!$A$4</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Sheet1!$B$4:$E$4</c:f>
              <c:numCache>
                <c:formatCode>General</c:formatCode>
                <c:ptCount val="4"/>
              </c:numCache>
            </c:numRef>
          </c:val>
        </c:ser>
        <c:dLbls>
          <c:showLegendKey val="0"/>
          <c:showVal val="0"/>
          <c:showCatName val="0"/>
          <c:showSerName val="0"/>
          <c:showPercent val="0"/>
          <c:showBubbleSize val="0"/>
          <c:showLeaderLines val="1"/>
        </c:dLbls>
        <c:firstSliceAng val="0"/>
      </c:pieChart>
      <c:spPr>
        <a:noFill/>
      </c:spPr>
    </c:plotArea>
    <c:legend>
      <c:legendPos val="r"/>
      <c:layout>
        <c:manualLayout>
          <c:xMode val="edge"/>
          <c:yMode val="edge"/>
          <c:x val="0.67777777777777781"/>
          <c:y val="0.20623501199040767"/>
          <c:w val="0.31587301587301586"/>
          <c:h val="0.58752997601918466"/>
        </c:manualLayout>
      </c:layout>
      <c:overlay val="0"/>
      <c:txPr>
        <a:bodyPr/>
        <a:lstStyle/>
        <a:p>
          <a:pPr>
            <a:defRPr b="1">
              <a:solidFill>
                <a:schemeClr val="tx1"/>
              </a:solidFill>
            </a:defRPr>
          </a:pPr>
          <a:endParaRPr lang="en-US"/>
        </a:p>
      </c:txPr>
    </c:legend>
    <c:plotVisOnly val="1"/>
    <c:dispBlanksAs val="zero"/>
    <c:showDLblsOverMax val="0"/>
  </c:chart>
  <c:spPr>
    <a:no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C00000"/>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capita'!$C$2:$C$21</c:f>
              <c:numCache>
                <c:formatCode>General</c:formatCode>
                <c:ptCount val="20"/>
                <c:pt idx="0">
                  <c:v>2247534</c:v>
                </c:pt>
                <c:pt idx="1">
                  <c:v>1497865</c:v>
                </c:pt>
                <c:pt idx="2">
                  <c:v>564474</c:v>
                </c:pt>
                <c:pt idx="3">
                  <c:v>460551</c:v>
                </c:pt>
                <c:pt idx="4">
                  <c:v>310481</c:v>
                </c:pt>
                <c:pt idx="5">
                  <c:v>207966</c:v>
                </c:pt>
                <c:pt idx="6">
                  <c:v>156730</c:v>
                </c:pt>
                <c:pt idx="7">
                  <c:v>153580</c:v>
                </c:pt>
                <c:pt idx="8">
                  <c:v>141402</c:v>
                </c:pt>
                <c:pt idx="9">
                  <c:v>134653</c:v>
                </c:pt>
                <c:pt idx="10">
                  <c:v>134498</c:v>
                </c:pt>
                <c:pt idx="11">
                  <c:v>129970</c:v>
                </c:pt>
                <c:pt idx="12">
                  <c:v>127127</c:v>
                </c:pt>
                <c:pt idx="13">
                  <c:v>123229</c:v>
                </c:pt>
                <c:pt idx="14">
                  <c:v>114419</c:v>
                </c:pt>
                <c:pt idx="15">
                  <c:v>111252</c:v>
                </c:pt>
                <c:pt idx="16">
                  <c:v>99685</c:v>
                </c:pt>
                <c:pt idx="17">
                  <c:v>98879</c:v>
                </c:pt>
                <c:pt idx="18">
                  <c:v>84541</c:v>
                </c:pt>
                <c:pt idx="19">
                  <c:v>81614</c:v>
                </c:pt>
              </c:numCache>
            </c:numRef>
          </c:val>
        </c:ser>
        <c:ser>
          <c:idx val="1"/>
          <c:order val="1"/>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capita'!$I$2:$I$21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2"/>
          <c:order val="2"/>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capita'!$J$2:$J$21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3"/>
          <c:order val="3"/>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capita'!$K$2:$K$21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dLbls>
          <c:showLegendKey val="0"/>
          <c:showVal val="0"/>
          <c:showCatName val="0"/>
          <c:showSerName val="0"/>
          <c:showPercent val="0"/>
          <c:showBubbleSize val="0"/>
        </c:dLbls>
        <c:gapWidth val="0"/>
        <c:overlap val="50"/>
        <c:axId val="118453376"/>
        <c:axId val="118454912"/>
      </c:barChart>
      <c:barChart>
        <c:barDir val="col"/>
        <c:grouping val="clustered"/>
        <c:varyColors val="0"/>
        <c:ser>
          <c:idx val="4"/>
          <c:order val="4"/>
          <c:spPr>
            <a:solidFill>
              <a:schemeClr val="tx1"/>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capita'!$M$2:$M$21</c:f>
              <c:numCache>
                <c:formatCode>General</c:formatCode>
                <c:ptCount val="20"/>
                <c:pt idx="0">
                  <c:v>1.6793953669169401</c:v>
                </c:pt>
                <c:pt idx="1">
                  <c:v>4.8466624983769817</c:v>
                </c:pt>
                <c:pt idx="2">
                  <c:v>0.48206993026103856</c:v>
                </c:pt>
                <c:pt idx="3">
                  <c:v>3.2490370370370454</c:v>
                </c:pt>
                <c:pt idx="4">
                  <c:v>2.4360916581712742</c:v>
                </c:pt>
                <c:pt idx="5">
                  <c:v>2.5454109147855504</c:v>
                </c:pt>
                <c:pt idx="6">
                  <c:v>2.1187279845534146</c:v>
                </c:pt>
                <c:pt idx="7">
                  <c:v>3.1423017902813415</c:v>
                </c:pt>
                <c:pt idx="8">
                  <c:v>4.1456222144979096</c:v>
                </c:pt>
                <c:pt idx="9">
                  <c:v>4.9057336821227011</c:v>
                </c:pt>
                <c:pt idx="10">
                  <c:v>2.1616952481583596</c:v>
                </c:pt>
                <c:pt idx="11">
                  <c:v>0.54183304415907663</c:v>
                </c:pt>
                <c:pt idx="12">
                  <c:v>1.1208215910475408</c:v>
                </c:pt>
                <c:pt idx="13">
                  <c:v>2.4650089115506031</c:v>
                </c:pt>
                <c:pt idx="14">
                  <c:v>0.58692522106196465</c:v>
                </c:pt>
                <c:pt idx="15">
                  <c:v>1.838418555514822</c:v>
                </c:pt>
                <c:pt idx="16">
                  <c:v>4.4644136720289334</c:v>
                </c:pt>
                <c:pt idx="17">
                  <c:v>1.5232770815576928</c:v>
                </c:pt>
                <c:pt idx="18">
                  <c:v>2.2138403028761671</c:v>
                </c:pt>
                <c:pt idx="19">
                  <c:v>1.1807199402727671</c:v>
                </c:pt>
              </c:numCache>
            </c:numRef>
          </c:val>
        </c:ser>
        <c:dLbls>
          <c:showLegendKey val="0"/>
          <c:showVal val="0"/>
          <c:showCatName val="0"/>
          <c:showSerName val="0"/>
          <c:showPercent val="0"/>
          <c:showBubbleSize val="0"/>
        </c:dLbls>
        <c:gapWidth val="200"/>
        <c:axId val="118462336"/>
        <c:axId val="118460800"/>
      </c:barChart>
      <c:catAx>
        <c:axId val="118453376"/>
        <c:scaling>
          <c:orientation val="minMax"/>
        </c:scaling>
        <c:delete val="0"/>
        <c:axPos val="b"/>
        <c:majorTickMark val="out"/>
        <c:minorTickMark val="none"/>
        <c:tickLblPos val="nextTo"/>
        <c:spPr>
          <a:ln w="19050">
            <a:solidFill>
              <a:schemeClr val="tx1"/>
            </a:solidFill>
          </a:ln>
        </c:spPr>
        <c:txPr>
          <a:bodyPr/>
          <a:lstStyle/>
          <a:p>
            <a:pPr>
              <a:defRPr sz="1100" b="0"/>
            </a:pPr>
            <a:endParaRPr lang="en-US"/>
          </a:p>
        </c:txPr>
        <c:crossAx val="118454912"/>
        <c:crosses val="autoZero"/>
        <c:auto val="1"/>
        <c:lblAlgn val="ctr"/>
        <c:lblOffset val="100"/>
        <c:noMultiLvlLbl val="0"/>
      </c:catAx>
      <c:valAx>
        <c:axId val="118454912"/>
        <c:scaling>
          <c:orientation val="minMax"/>
        </c:scaling>
        <c:delete val="0"/>
        <c:axPos val="l"/>
        <c:majorGridlines>
          <c:spPr>
            <a:ln w="12700">
              <a:solidFill>
                <a:schemeClr val="tx1"/>
              </a:solidFill>
            </a:ln>
          </c:spPr>
        </c:majorGridlines>
        <c:numFmt formatCode="General" sourceLinked="1"/>
        <c:majorTickMark val="out"/>
        <c:minorTickMark val="none"/>
        <c:tickLblPos val="nextTo"/>
        <c:spPr>
          <a:ln w="19050">
            <a:solidFill>
              <a:schemeClr val="tx1"/>
            </a:solidFill>
          </a:ln>
        </c:spPr>
        <c:txPr>
          <a:bodyPr/>
          <a:lstStyle/>
          <a:p>
            <a:pPr>
              <a:defRPr sz="800"/>
            </a:pPr>
            <a:endParaRPr lang="en-US"/>
          </a:p>
        </c:txPr>
        <c:crossAx val="118453376"/>
        <c:crosses val="autoZero"/>
        <c:crossBetween val="between"/>
      </c:valAx>
      <c:valAx>
        <c:axId val="118460800"/>
        <c:scaling>
          <c:orientation val="minMax"/>
        </c:scaling>
        <c:delete val="0"/>
        <c:axPos val="r"/>
        <c:numFmt formatCode="General" sourceLinked="1"/>
        <c:majorTickMark val="out"/>
        <c:minorTickMark val="none"/>
        <c:tickLblPos val="nextTo"/>
        <c:spPr>
          <a:ln w="19050">
            <a:solidFill>
              <a:schemeClr val="tx1"/>
            </a:solidFill>
          </a:ln>
        </c:spPr>
        <c:txPr>
          <a:bodyPr/>
          <a:lstStyle/>
          <a:p>
            <a:pPr>
              <a:defRPr sz="1600"/>
            </a:pPr>
            <a:endParaRPr lang="en-US"/>
          </a:p>
        </c:txPr>
        <c:crossAx val="118462336"/>
        <c:crosses val="max"/>
        <c:crossBetween val="between"/>
      </c:valAx>
      <c:catAx>
        <c:axId val="118462336"/>
        <c:scaling>
          <c:orientation val="minMax"/>
        </c:scaling>
        <c:delete val="1"/>
        <c:axPos val="b"/>
        <c:majorTickMark val="out"/>
        <c:minorTickMark val="none"/>
        <c:tickLblPos val="none"/>
        <c:crossAx val="118460800"/>
        <c:crosses val="autoZero"/>
        <c:auto val="1"/>
        <c:lblAlgn val="ctr"/>
        <c:lblOffset val="100"/>
        <c:noMultiLvlLbl val="0"/>
      </c:catAx>
    </c:plotArea>
    <c:plotVisOnly val="1"/>
    <c:dispBlanksAs val="gap"/>
    <c:showDLblsOverMax val="0"/>
  </c:chart>
  <c:spPr>
    <a:solidFill>
      <a:sysClr val="window" lastClr="FFFFFF"/>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80B9E8-F1D1-486E-BF27-6D9B18EE8816}" type="datetimeFigureOut">
              <a:rPr lang="en-US" smtClean="0"/>
              <a:t>2/12/2014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8E7B9D-8E61-4B9F-B82E-136937759A49}" type="slidenum">
              <a:rPr lang="en-US" smtClean="0"/>
              <a:t>‹#›</a:t>
            </a:fld>
            <a:endParaRPr lang="en-US"/>
          </a:p>
        </p:txBody>
      </p:sp>
    </p:spTree>
    <p:extLst>
      <p:ext uri="{BB962C8B-B14F-4D97-AF65-F5344CB8AC3E}">
        <p14:creationId xmlns:p14="http://schemas.microsoft.com/office/powerpoint/2010/main" val="383105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76</a:t>
            </a:fld>
            <a:endParaRPr lang="en-US"/>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6795653F-6E55-4099-AB99-A407A7349ECE}" type="slidenum">
              <a:rPr lang="en-US" sz="1200" smtClean="0"/>
              <a:pPr eaLnBrk="1" hangingPunct="1"/>
              <a:t>78</a:t>
            </a:fld>
            <a:endParaRPr 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6E033943-4267-4705-9108-F33A6A5D3B19}" type="slidenum">
              <a:rPr lang="en-US">
                <a:latin typeface="Arial" pitchFamily="34" charset="0"/>
              </a:rPr>
              <a:pPr/>
              <a:t>80</a:t>
            </a:fld>
            <a:endParaRPr 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17D7FA8-E24F-4A21-AAEE-47A7C3886D17}" type="slidenum">
              <a:rPr lang="en-US" smtClean="0">
                <a:latin typeface="Arial" pitchFamily="34" charset="0"/>
              </a:rPr>
              <a:pPr/>
              <a:t>85</a:t>
            </a:fld>
            <a:endParaRPr lang="en-US" smtClean="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pt-BR"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95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a:solidFill>
                  <a:schemeClr val="tx1"/>
                </a:solidFill>
                <a:latin typeface="Arial" charset="0"/>
              </a:defRPr>
            </a:lvl1pPr>
            <a:lvl2pPr marL="685817" indent="-263776" defTabSz="914423" eaLnBrk="0" hangingPunct="0">
              <a:defRPr>
                <a:solidFill>
                  <a:schemeClr val="tx1"/>
                </a:solidFill>
                <a:latin typeface="Arial" charset="0"/>
              </a:defRPr>
            </a:lvl2pPr>
            <a:lvl3pPr marL="1055103" indent="-211021" defTabSz="914423" eaLnBrk="0" hangingPunct="0">
              <a:defRPr>
                <a:solidFill>
                  <a:schemeClr val="tx1"/>
                </a:solidFill>
                <a:latin typeface="Arial" charset="0"/>
              </a:defRPr>
            </a:lvl3pPr>
            <a:lvl4pPr marL="1477145" indent="-211021" defTabSz="914423" eaLnBrk="0" hangingPunct="0">
              <a:defRPr>
                <a:solidFill>
                  <a:schemeClr val="tx1"/>
                </a:solidFill>
                <a:latin typeface="Arial" charset="0"/>
              </a:defRPr>
            </a:lvl4pPr>
            <a:lvl5pPr marL="1899186" indent="-211021" defTabSz="914423" eaLnBrk="0" hangingPunct="0">
              <a:defRPr>
                <a:solidFill>
                  <a:schemeClr val="tx1"/>
                </a:solidFill>
                <a:latin typeface="Arial" charset="0"/>
              </a:defRPr>
            </a:lvl5pPr>
            <a:lvl6pPr marL="2321227" indent="-211021" defTabSz="914423" eaLnBrk="0" fontAlgn="base" hangingPunct="0">
              <a:spcBef>
                <a:spcPct val="0"/>
              </a:spcBef>
              <a:spcAft>
                <a:spcPct val="0"/>
              </a:spcAft>
              <a:defRPr>
                <a:solidFill>
                  <a:schemeClr val="tx1"/>
                </a:solidFill>
                <a:latin typeface="Arial" charset="0"/>
              </a:defRPr>
            </a:lvl6pPr>
            <a:lvl7pPr marL="2743269" indent="-211021" defTabSz="914423" eaLnBrk="0" fontAlgn="base" hangingPunct="0">
              <a:spcBef>
                <a:spcPct val="0"/>
              </a:spcBef>
              <a:spcAft>
                <a:spcPct val="0"/>
              </a:spcAft>
              <a:defRPr>
                <a:solidFill>
                  <a:schemeClr val="tx1"/>
                </a:solidFill>
                <a:latin typeface="Arial" charset="0"/>
              </a:defRPr>
            </a:lvl7pPr>
            <a:lvl8pPr marL="3165310" indent="-211021" defTabSz="914423" eaLnBrk="0" fontAlgn="base" hangingPunct="0">
              <a:spcBef>
                <a:spcPct val="0"/>
              </a:spcBef>
              <a:spcAft>
                <a:spcPct val="0"/>
              </a:spcAft>
              <a:defRPr>
                <a:solidFill>
                  <a:schemeClr val="tx1"/>
                </a:solidFill>
                <a:latin typeface="Arial" charset="0"/>
              </a:defRPr>
            </a:lvl8pPr>
            <a:lvl9pPr marL="3587351" indent="-211021" defTabSz="914423" eaLnBrk="0" fontAlgn="base" hangingPunct="0">
              <a:spcBef>
                <a:spcPct val="0"/>
              </a:spcBef>
              <a:spcAft>
                <a:spcPct val="0"/>
              </a:spcAft>
              <a:defRPr>
                <a:solidFill>
                  <a:schemeClr val="tx1"/>
                </a:solidFill>
                <a:latin typeface="Arial" charset="0"/>
              </a:defRPr>
            </a:lvl9pPr>
          </a:lstStyle>
          <a:p>
            <a:pPr eaLnBrk="1" hangingPunct="1"/>
            <a:fld id="{CD59DC97-D41C-4754-8D46-6B461387065A}" type="slidenum">
              <a:rPr lang="en-AU" smtClean="0"/>
              <a:pPr eaLnBrk="1" hangingPunct="1"/>
              <a:t>96</a:t>
            </a:fld>
            <a:endParaRPr lang="en-AU" smtClean="0"/>
          </a:p>
        </p:txBody>
      </p:sp>
      <p:sp>
        <p:nvSpPr>
          <p:cNvPr id="37891" name="Rectangle 2"/>
          <p:cNvSpPr>
            <a:spLocks noGrp="1" noRot="1" noChangeAspect="1" noChangeArrowheads="1" noTextEdit="1"/>
          </p:cNvSpPr>
          <p:nvPr>
            <p:ph type="sldImg"/>
          </p:nvPr>
        </p:nvSpPr>
        <p:spPr>
          <a:xfrm>
            <a:off x="1143000"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schematic diagram of the Upper Cell and Lower Cell of the global MOC emanating from, respectively, northern and southern polar seas. The zonally averaged oxygen distribution is superimposed, yellows indicating low values and hence older water, and purples indicating high values and hence recently ventilated water. The density surface 27:6 </a:t>
            </a:r>
            <a:r>
              <a:rPr lang="en-US" sz="1200" b="0" i="0" u="none" strike="noStrike" kern="1200" baseline="0" dirty="0" err="1" smtClean="0">
                <a:solidFill>
                  <a:schemeClr val="tx1"/>
                </a:solidFill>
                <a:latin typeface="+mn-lt"/>
                <a:ea typeface="+mn-ea"/>
                <a:cs typeface="+mn-cs"/>
              </a:rPr>
              <a:t>kgm</a:t>
            </a:r>
            <a:r>
              <a:rPr lang="en-US" sz="1200" b="0" i="0" u="none" strike="noStrike" kern="1200" baseline="0" dirty="0" smtClean="0">
                <a:solidFill>
                  <a:schemeClr val="tx1"/>
                </a:solidFill>
                <a:latin typeface="+mn-lt"/>
                <a:ea typeface="+mn-ea"/>
                <a:cs typeface="+mn-cs"/>
              </a:rPr>
              <a:t>􀀀3 is the rough divide between the two cells (neutral density is plotted). The jagged thin black line indicates roughly the depth of the Mid-Atlantic Ridge and the Scotia Ridge (just downstream of Drake Passage) in the Southern Ocean (see Fig. 2). Low-latitude, wind-driven shallow cells are not indicated. General patterns of air–sea surface density (equivalent buoyancy) flux, </a:t>
            </a:r>
            <a:r>
              <a:rPr lang="en-US" sz="1200" b="0" i="1"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(red or blue indicating that surface waters are being made less or more dense, respectively; broad pattern of zonal surface wind stress, , : eastward; , westward).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arrows schematically indicate the relative density of water masses: lighter mode and thermocline waters (red), upper deep waters (yellow), deep waters including NADW(green) and bottom waters (blue). Mixing processes associated with topography are indicated by the vertical squiggly arrows. This schematic is a highly simplified representation of a three-dimensional flow illustrated more completely in Box 1.</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97</a:t>
            </a:fld>
            <a:endParaRPr lang="en-US"/>
          </a:p>
        </p:txBody>
      </p:sp>
    </p:spTree>
    <p:extLst>
      <p:ext uri="{BB962C8B-B14F-4D97-AF65-F5344CB8AC3E}">
        <p14:creationId xmlns:p14="http://schemas.microsoft.com/office/powerpoint/2010/main" val="29558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pt-BR" smtClean="0">
              <a:latin typeface="Arial" pitchFamily="34" charset="0"/>
            </a:endParaRPr>
          </a:p>
        </p:txBody>
      </p:sp>
      <p:sp>
        <p:nvSpPr>
          <p:cNvPr id="126980" name="Slide Number Placeholder 3"/>
          <p:cNvSpPr>
            <a:spLocks noGrp="1"/>
          </p:cNvSpPr>
          <p:nvPr>
            <p:ph type="sldNum" sz="quarter" idx="5"/>
          </p:nvPr>
        </p:nvSpPr>
        <p:spPr>
          <a:noFill/>
        </p:spPr>
        <p:txBody>
          <a:bodyPr/>
          <a:lstStyle/>
          <a:p>
            <a:fld id="{76B61C32-F23E-4AFE-B05F-1A82C54C7C58}" type="slidenum">
              <a:rPr lang="en-GB" smtClean="0">
                <a:solidFill>
                  <a:prstClr val="black"/>
                </a:solidFill>
                <a:latin typeface="Arial" pitchFamily="34" charset="0"/>
              </a:rPr>
              <a:pPr/>
              <a:t>102</a:t>
            </a:fld>
            <a:endParaRPr lang="en-GB" smtClean="0">
              <a:solidFill>
                <a:prstClr val="black"/>
              </a:solidFill>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95E0A72E-AB65-4B0E-AECA-321A884AE321}" type="slidenum">
              <a:rPr lang="pt-BR" smtClean="0"/>
              <a:pPr/>
              <a:t>105</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107</a:t>
            </a:fld>
            <a:endParaRPr lang="en-US" dirty="0"/>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Threnberg,</a:t>
            </a:r>
            <a:r>
              <a:rPr lang="pt-BR" baseline="0" dirty="0" smtClean="0"/>
              <a:t> BAMS 2009</a:t>
            </a:r>
            <a:endParaRPr lang="pt-BR" dirty="0"/>
          </a:p>
        </p:txBody>
      </p:sp>
      <p:sp>
        <p:nvSpPr>
          <p:cNvPr id="4" name="Slide Number Placeholder 3"/>
          <p:cNvSpPr>
            <a:spLocks noGrp="1"/>
          </p:cNvSpPr>
          <p:nvPr>
            <p:ph type="sldNum" sz="quarter" idx="10"/>
          </p:nvPr>
        </p:nvSpPr>
        <p:spPr/>
        <p:txBody>
          <a:bodyPr/>
          <a:lstStyle/>
          <a:p>
            <a:fld id="{E747E785-C06F-440D-A19B-B99F5AE7771E}" type="slidenum">
              <a:rPr lang="en-US" smtClean="0"/>
              <a:pPr/>
              <a:t>109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48" charset="-128"/>
              </a:defRPr>
            </a:lvl1pPr>
            <a:lvl2pPr marL="742950" indent="-285750">
              <a:defRPr sz="2400">
                <a:solidFill>
                  <a:schemeClr val="tx1"/>
                </a:solidFill>
                <a:latin typeface="Arial" charset="0"/>
                <a:ea typeface="ＭＳ Ｐゴシック" pitchFamily="48" charset="-128"/>
              </a:defRPr>
            </a:lvl2pPr>
            <a:lvl3pPr marL="1143000" indent="-228600">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6A643372-1C72-4089-80B0-82D4561D5192}" type="slidenum">
              <a:rPr lang="en-US" sz="1200"/>
              <a:pPr/>
              <a:t>112</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1E7F260-07F1-4AC6-9E3C-567EDEF621A8}" type="slidenum">
              <a:rPr lang="en-US" sz="1200" smtClean="0"/>
              <a:pPr eaLnBrk="1" hangingPunct="1"/>
              <a:t>119</a:t>
            </a:fld>
            <a:endParaRPr lang="en-US"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9E7EB6E-028D-453D-9DD7-343F789449AD}" type="slidenum">
              <a:rPr lang="en-US" smtClean="0">
                <a:solidFill>
                  <a:prstClr val="black"/>
                </a:solidFill>
              </a:rPr>
              <a:pPr/>
              <a:t>129</a:t>
            </a:fld>
            <a:endParaRPr lang="en-US" smtClean="0">
              <a:solidFill>
                <a:prstClr val="black"/>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80C92FB3-3B75-432D-9D40-F3BD22D080AC}" type="slidenum">
              <a:rPr lang="en-US">
                <a:latin typeface="Arial" pitchFamily="34" charset="0"/>
              </a:rPr>
              <a:pPr/>
              <a:t>135</a:t>
            </a:fld>
            <a:endParaRPr lang="en-US">
              <a:latin typeface="Arial" pitchFamily="34" charset="0"/>
            </a:endParaRPr>
          </a:p>
        </p:txBody>
      </p:sp>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1748" name="Slide Number Placeholder 3"/>
          <p:cNvSpPr txBox="1">
            <a:spLocks noGrp="1"/>
          </p:cNvSpPr>
          <p:nvPr/>
        </p:nvSpPr>
        <p:spPr bwMode="auto">
          <a:xfrm>
            <a:off x="3883483" y="8684282"/>
            <a:ext cx="2972950" cy="45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60" rIns="89720" bIns="44860" anchor="b"/>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r"/>
            <a:fld id="{D80B7D9D-1F51-486D-84CA-DE0E9D0A9FB8}" type="slidenum">
              <a:rPr lang="en-US" sz="1200"/>
              <a:pPr algn="r"/>
              <a:t>135</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AB16A-7EA5-4FD9-9E17-57FF8BDD54A5}" type="slidenum">
              <a:rPr lang="en-US"/>
              <a:pPr/>
              <a:t>136</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B77CB0C-2815-4506-869E-FA7DB205715E}" type="slidenum">
              <a:rPr lang="en-US" sz="1200" smtClean="0"/>
              <a:pPr eaLnBrk="1" hangingPunct="1"/>
              <a:t>137</a:t>
            </a:fld>
            <a:endParaRPr 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139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422F70-8BA1-4BF4-915F-A90079E662DD}" type="slidenum">
              <a:rPr lang="en-AU"/>
              <a:pPr/>
              <a:t>14</a:t>
            </a:fld>
            <a:endParaRPr lang="en-AU"/>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A4696-6176-4997-9BC5-74D1FB5DDB83}" type="slidenum">
              <a:rPr lang="en-US">
                <a:solidFill>
                  <a:prstClr val="black"/>
                </a:solidFill>
              </a:rPr>
              <a:pPr/>
              <a:t>21</a:t>
            </a:fld>
            <a:endParaRPr lang="en-US">
              <a:solidFill>
                <a:prstClr val="black"/>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F234956-7719-43CD-94FF-630625EC9DF4}" type="slidenum">
              <a:rPr lang="en-US" smtClean="0">
                <a:latin typeface="Arial" pitchFamily="34" charset="0"/>
              </a:rPr>
              <a:pPr/>
              <a:t>25</a:t>
            </a:fld>
            <a:endParaRPr lang="en-US"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dirty="0" smtClean="0">
                <a:latin typeface="Arial" pitchFamily="34" charset="0"/>
              </a:rPr>
              <a:t>   Now we can look at 800,00 years.  The same sensitivity fits for the earlier times, even better.</a:t>
            </a:r>
          </a:p>
          <a:p>
            <a:pPr eaLnBrk="1" hangingPunct="1"/>
            <a:r>
              <a:rPr lang="en-US" dirty="0" smtClean="0">
                <a:latin typeface="Arial" pitchFamily="34" charset="0"/>
              </a:rPr>
              <a:t>   Bottom line: The fast feedback climate sensitivity is nailed.  It is 3 C for doubled CO2, plus or minus half a degree.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9090" name="Rectangle 2"/>
          <p:cNvSpPr txBox="1">
            <a:spLocks noGrp="1" noChangeArrowheads="1"/>
          </p:cNvSpPr>
          <p:nvPr>
            <p:ph type="body" idx="1"/>
          </p:nvPr>
        </p:nvSpPr>
        <p:spPr bwMode="auto">
          <a:xfrm>
            <a:off x="685800" y="4343400"/>
            <a:ext cx="5486400" cy="4114800"/>
          </a:xfrm>
          <a:prstGeom prst="rect">
            <a:avLst/>
          </a:prstGeom>
          <a:noFill/>
          <a:ln>
            <a:miter lim="800000"/>
            <a:headEnd/>
            <a:tailEnd/>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48" charset="-128"/>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48" charset="-128"/>
              </a:defRPr>
            </a:lvl1pPr>
            <a:lvl2pPr marL="742950" indent="-285750" eaLnBrk="0" hangingPunct="0">
              <a:defRPr sz="2400">
                <a:solidFill>
                  <a:schemeClr val="tx1"/>
                </a:solidFill>
                <a:latin typeface="Arial" charset="0"/>
                <a:ea typeface="ＭＳ Ｐゴシック" pitchFamily="48" charset="-128"/>
              </a:defRPr>
            </a:lvl2pPr>
            <a:lvl3pPr marL="1143000" indent="-228600" eaLnBrk="0" hangingPunct="0">
              <a:defRPr sz="2400">
                <a:solidFill>
                  <a:schemeClr val="tx1"/>
                </a:solidFill>
                <a:latin typeface="Arial" charset="0"/>
                <a:ea typeface="ＭＳ Ｐゴシック" pitchFamily="48" charset="-128"/>
              </a:defRPr>
            </a:lvl3pPr>
            <a:lvl4pPr marL="1600200" indent="-228600" eaLnBrk="0" hangingPunct="0">
              <a:defRPr sz="2400">
                <a:solidFill>
                  <a:schemeClr val="tx1"/>
                </a:solidFill>
                <a:latin typeface="Arial" charset="0"/>
                <a:ea typeface="ＭＳ Ｐゴシック" pitchFamily="48" charset="-128"/>
              </a:defRPr>
            </a:lvl4pPr>
            <a:lvl5pPr marL="2057400" indent="-228600" eaLnBrk="0" hangingPunct="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7F7CA9C2-6DFA-48AC-B34B-AAF94D58CD64}" type="slidenum">
              <a:rPr lang="en-US" sz="1200"/>
              <a:pPr/>
              <a:t>27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BEFECD5-0692-4444-895B-B3AC8F500650}" type="slidenum">
              <a:rPr lang="en-US" smtClean="0">
                <a:solidFill>
                  <a:prstClr val="black"/>
                </a:solidFill>
              </a:rPr>
              <a:pPr/>
              <a:t>48</a:t>
            </a:fld>
            <a:endParaRPr lang="en-US" smtClean="0">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8EE9D1-FDBD-564A-9D68-05D592363D29}" type="slidenum">
              <a:rPr lang="en-US" smtClean="0"/>
              <a:t>59</a:t>
            </a:fld>
            <a:endParaRPr lang="en-US" dirty="0"/>
          </a:p>
        </p:txBody>
      </p:sp>
    </p:spTree>
    <p:extLst>
      <p:ext uri="{BB962C8B-B14F-4D97-AF65-F5344CB8AC3E}">
        <p14:creationId xmlns:p14="http://schemas.microsoft.com/office/powerpoint/2010/main" val="46712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85722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0002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751775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endParaRPr lang="sv-SE"/>
          </a:p>
        </p:txBody>
      </p:sp>
      <p:sp>
        <p:nvSpPr>
          <p:cNvPr id="6" name="Footer Placeholder 5"/>
          <p:cNvSpPr>
            <a:spLocks noGrp="1"/>
          </p:cNvSpPr>
          <p:nvPr>
            <p:ph type="ftr" sz="quarter" idx="11"/>
          </p:nvPr>
        </p:nvSpPr>
        <p:spPr/>
        <p:txBody>
          <a:bodyPr/>
          <a:lstStyle>
            <a:lvl1pPr>
              <a:defRPr smtClean="0"/>
            </a:lvl1pPr>
          </a:lstStyle>
          <a:p>
            <a:pPr>
              <a:defRPr/>
            </a:pPr>
            <a:endParaRPr lang="sv-SE"/>
          </a:p>
        </p:txBody>
      </p:sp>
      <p:sp>
        <p:nvSpPr>
          <p:cNvPr id="7" name="Slide Number Placeholder 6"/>
          <p:cNvSpPr>
            <a:spLocks noGrp="1"/>
          </p:cNvSpPr>
          <p:nvPr>
            <p:ph type="sldNum" sz="quarter" idx="12"/>
          </p:nvPr>
        </p:nvSpPr>
        <p:spPr/>
        <p:txBody>
          <a:bodyPr/>
          <a:lstStyle>
            <a:lvl1pPr>
              <a:defRPr smtClean="0"/>
            </a:lvl1pPr>
          </a:lstStyle>
          <a:p>
            <a:pPr>
              <a:defRPr/>
            </a:pPr>
            <a:fld id="{B8EFE584-1288-4A2F-BE1E-AD3505E63FA6}" type="slidenum">
              <a:rPr lang="sv-SE"/>
              <a:pPr>
                <a:defRPr/>
              </a:pPr>
              <a:t>‹#›</a:t>
            </a:fld>
            <a:endParaRPr lang="sv-SE"/>
          </a:p>
        </p:txBody>
      </p:sp>
    </p:spTree>
    <p:extLst>
      <p:ext uri="{BB962C8B-B14F-4D97-AF65-F5344CB8AC3E}">
        <p14:creationId xmlns:p14="http://schemas.microsoft.com/office/powerpoint/2010/main" val="98899324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Tree>
    <p:extLst>
      <p:ext uri="{BB962C8B-B14F-4D97-AF65-F5344CB8AC3E}">
        <p14:creationId xmlns:p14="http://schemas.microsoft.com/office/powerpoint/2010/main" val="17890130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9050"/>
            <a:ext cx="919956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260818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82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7142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6815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953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26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96538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133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26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8277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896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054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A57CF4-C682-4201-8DCD-D18896AA22F5}" type="datetimeFigureOut">
              <a:rPr lang="en-US">
                <a:solidFill>
                  <a:prstClr val="black">
                    <a:tint val="75000"/>
                  </a:prstClr>
                </a:solidFill>
              </a:rPr>
              <a:pPr>
                <a:defRPr/>
              </a:pPr>
              <a:t>2/12/2014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37D27-8CAC-49C4-B352-1C98FE7279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024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03BE2D-1388-4CBE-ADFA-CA5EB79CA038}" type="datetimeFigureOut">
              <a:rPr lang="en-US">
                <a:solidFill>
                  <a:prstClr val="black">
                    <a:tint val="75000"/>
                  </a:prstClr>
                </a:solidFill>
              </a:rPr>
              <a:pPr>
                <a:defRPr/>
              </a:pPr>
              <a:t>2/12/2014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5D260C-D29C-4706-9DE5-89D1951D90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001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379AF0-E992-427E-BB6D-8E43B4882742}" type="datetimeFigureOut">
              <a:rPr lang="en-US">
                <a:solidFill>
                  <a:prstClr val="black">
                    <a:tint val="75000"/>
                  </a:prstClr>
                </a:solidFill>
              </a:rPr>
              <a:pPr>
                <a:defRPr/>
              </a:pPr>
              <a:t>2/12/2014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44A413-63A4-476A-B989-09E3DA4D41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649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4FA7D9-75D1-452B-80A9-D362F7B6BFDD}" type="datetimeFigureOut">
              <a:rPr lang="en-US">
                <a:solidFill>
                  <a:prstClr val="black">
                    <a:tint val="75000"/>
                  </a:prstClr>
                </a:solidFill>
              </a:rPr>
              <a:pPr>
                <a:defRPr/>
              </a:pPr>
              <a:t>2/12/2014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D81D42-99A9-4FD8-9FE5-FE3404A412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8773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E5A456-9E03-425E-BA3F-224E60E5ADE8}" type="datetimeFigureOut">
              <a:rPr lang="en-US">
                <a:solidFill>
                  <a:prstClr val="black">
                    <a:tint val="75000"/>
                  </a:prstClr>
                </a:solidFill>
              </a:rPr>
              <a:pPr>
                <a:defRPr/>
              </a:pPr>
              <a:t>2/12/2014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3A84C4-BD1B-446A-9858-7D4B9C5E6A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8226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F4315B-A5DE-4A5D-AA3C-E71669074DF2}" type="datetimeFigureOut">
              <a:rPr lang="en-US" smtClean="0"/>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182202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19E3A9-8592-4E83-B82D-E92EF5AF0ABE}" type="datetimeFigureOut">
              <a:rPr lang="en-US">
                <a:solidFill>
                  <a:prstClr val="black">
                    <a:tint val="75000"/>
                  </a:prstClr>
                </a:solidFill>
              </a:rPr>
              <a:pPr>
                <a:defRPr/>
              </a:pPr>
              <a:t>2/12/2014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B2F09D5-C157-46A0-9477-87855B9257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034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6B13B5-046A-4181-B5CE-94F8B9FEAE91}" type="datetimeFigureOut">
              <a:rPr lang="en-US">
                <a:solidFill>
                  <a:prstClr val="black">
                    <a:tint val="75000"/>
                  </a:prstClr>
                </a:solidFill>
              </a:rPr>
              <a:pPr>
                <a:defRPr/>
              </a:pPr>
              <a:t>2/12/2014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16B75F-CFB4-44D4-994C-CD18F73B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023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FF0531-920D-4BB1-B16D-9C4AD921D71B}" type="datetimeFigureOut">
              <a:rPr lang="en-US">
                <a:solidFill>
                  <a:prstClr val="black">
                    <a:tint val="75000"/>
                  </a:prstClr>
                </a:solidFill>
              </a:rPr>
              <a:pPr>
                <a:defRPr/>
              </a:pPr>
              <a:t>2/12/2014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50BFD7-49EA-4B6D-A8B3-978C570DD6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10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BA521C-3DC6-4CF8-B6E4-4667575B6E56}" type="datetimeFigureOut">
              <a:rPr lang="en-US">
                <a:solidFill>
                  <a:prstClr val="black">
                    <a:tint val="75000"/>
                  </a:prstClr>
                </a:solidFill>
              </a:rPr>
              <a:pPr>
                <a:defRPr/>
              </a:pPr>
              <a:t>2/12/2014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5AA406-D589-4505-B0A2-9344D8B4C2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0566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AA62C3-35F0-4F19-928E-0BE9F3BF39E7}" type="datetimeFigureOut">
              <a:rPr lang="en-US">
                <a:solidFill>
                  <a:prstClr val="black">
                    <a:tint val="75000"/>
                  </a:prstClr>
                </a:solidFill>
              </a:rPr>
              <a:pPr>
                <a:defRPr/>
              </a:pPr>
              <a:t>2/12/2014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52CBD-312D-4612-8617-9B0F499C75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0494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80EEA4-DE9B-45FA-BC10-C915D0B0E052}" type="datetimeFigureOut">
              <a:rPr lang="en-US">
                <a:solidFill>
                  <a:prstClr val="black">
                    <a:tint val="75000"/>
                  </a:prstClr>
                </a:solidFill>
              </a:rPr>
              <a:pPr>
                <a:defRPr/>
              </a:pPr>
              <a:t>2/12/2014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10A25E-58B1-4447-A783-F234EA56A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5745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781800" y="6381750"/>
            <a:ext cx="2133600" cy="476250"/>
          </a:xfrm>
        </p:spPr>
        <p:txBody>
          <a:bodyPr/>
          <a:lstStyle>
            <a:lvl1pPr>
              <a:defRPr/>
            </a:lvl1pPr>
          </a:lstStyle>
          <a:p>
            <a:fld id="{EAC7EE07-B960-43C7-95AB-578B2AF20B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36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78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67675" cy="561975"/>
          </a:xfrm>
          <a:prstGeom prst="rect">
            <a:avLst/>
          </a:prstGeom>
        </p:spPr>
        <p:txBody>
          <a:bodyPr anchor="ctr" anchorCtr="0"/>
          <a:lstStyle>
            <a:lvl1pPr algn="l">
              <a:defRPr sz="2400" b="1">
                <a:solidFill>
                  <a:schemeClr val="accent2"/>
                </a:solidFill>
                <a:latin typeface="Arial Narrow" pitchFamily="34" charset="0"/>
              </a:defRPr>
            </a:lvl1pPr>
          </a:lstStyle>
          <a:p>
            <a:r>
              <a:rPr lang="en-US" dirty="0" smtClean="0"/>
              <a:t>Click to edit Master title style</a:t>
            </a:r>
            <a:endParaRPr lang="en-GB" dirty="0"/>
          </a:p>
        </p:txBody>
      </p:sp>
      <p:sp>
        <p:nvSpPr>
          <p:cNvPr id="6" name="Text Placeholder 5"/>
          <p:cNvSpPr>
            <a:spLocks noGrp="1"/>
          </p:cNvSpPr>
          <p:nvPr>
            <p:ph type="body" sz="quarter" idx="10"/>
          </p:nvPr>
        </p:nvSpPr>
        <p:spPr>
          <a:xfrm>
            <a:off x="457200" y="627321"/>
            <a:ext cx="8210550" cy="706179"/>
          </a:xfrm>
          <a:prstGeom prst="rect">
            <a:avLst/>
          </a:prstGeom>
        </p:spPr>
        <p:txBody>
          <a:bodyPr/>
          <a:lstStyle>
            <a:lvl1pPr marL="0" indent="0" algn="ctr">
              <a:buNone/>
              <a:defRPr sz="1800">
                <a:solidFill>
                  <a:schemeClr val="accent2"/>
                </a:solidFill>
                <a:latin typeface="Arial" pitchFamily="34" charset="0"/>
                <a:cs typeface="Arial" pitchFamily="34" charset="0"/>
              </a:defRPr>
            </a:lvl1pPr>
          </a:lstStyle>
          <a:p>
            <a:pPr lvl="0"/>
            <a:r>
              <a:rPr lang="en-US" dirty="0" smtClean="0"/>
              <a:t>Click to edit Master text styles</a:t>
            </a:r>
          </a:p>
        </p:txBody>
      </p:sp>
      <p:sp>
        <p:nvSpPr>
          <p:cNvPr id="7" name="Text Placeholder 5"/>
          <p:cNvSpPr>
            <a:spLocks noGrp="1"/>
          </p:cNvSpPr>
          <p:nvPr>
            <p:ph type="body" sz="quarter" idx="11"/>
          </p:nvPr>
        </p:nvSpPr>
        <p:spPr>
          <a:xfrm>
            <a:off x="466725" y="6153150"/>
            <a:ext cx="8210550" cy="704850"/>
          </a:xfrm>
          <a:prstGeom prst="rect">
            <a:avLst/>
          </a:prstGeom>
        </p:spPr>
        <p:txBody>
          <a:bodyPr/>
          <a:lstStyle>
            <a:lvl1pPr marL="0" indent="0" algn="ctr">
              <a:buNone/>
              <a:defRPr sz="1400">
                <a:solidFill>
                  <a:schemeClr val="tx1"/>
                </a:solidFill>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859108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887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F4315B-A5DE-4A5D-AA3C-E71669074DF2}" type="datetimeFigureOut">
              <a:rPr lang="en-US" smtClean="0"/>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931224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880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06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21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545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441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63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390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410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860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F4315B-A5DE-4A5D-AA3C-E71669074DF2}" type="datetimeFigureOut">
              <a:rPr lang="en-US" smtClean="0"/>
              <a:t>2/12/2014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615767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63BB47-46E8-404F-ABE6-1F9D47064E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068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34F486-633A-43C7-8CB7-214D283BAE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538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3BAF9-CAF6-4B39-A378-E26439367C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12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5634D1-A442-4F15-AAE5-158DF01FC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03438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01461FE-CEC1-4193-B61A-AE28D12505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1062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B54573-4CEF-4670-9C09-2BBC758162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1283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AE66AAA-8418-4781-AC3D-3BDCE6C1ED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770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19DFAB-B071-4BFB-9D5F-2C69230C69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655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A7A56B-3A71-4E12-BCCC-E061731C8D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2592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43910-8EDB-4AED-A0B8-70CDA990E9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28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F4315B-A5DE-4A5D-AA3C-E71669074DF2}" type="datetimeFigureOut">
              <a:rPr lang="en-US" smtClean="0"/>
              <a:t>2/12/2014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330171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0E264-7766-4A57-B27B-15982A7F41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16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4315B-A5DE-4A5D-AA3C-E71669074DF2}" type="datetimeFigureOut">
              <a:rPr lang="en-US" smtClean="0"/>
              <a:t>2/12/2014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35531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77703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7612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4315B-A5DE-4A5D-AA3C-E71669074DF2}" type="datetimeFigureOut">
              <a:rPr lang="en-US" smtClean="0"/>
              <a:t>2/12/2014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BA26A-8E87-4AF4-9004-DC9AC0210979}" type="slidenum">
              <a:rPr lang="en-US" smtClean="0"/>
              <a:t>‹#›</a:t>
            </a:fld>
            <a:endParaRPr lang="en-US"/>
          </a:p>
        </p:txBody>
      </p:sp>
    </p:spTree>
    <p:extLst>
      <p:ext uri="{BB962C8B-B14F-4D97-AF65-F5344CB8AC3E}">
        <p14:creationId xmlns:p14="http://schemas.microsoft.com/office/powerpoint/2010/main" val="547747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3" r:id="rId12"/>
    <p:sldLayoutId id="214748377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050" name="Picture 2" descr="RU_units-banner_red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238875"/>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57200" y="609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365125" y="15573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849" name="Text Box 9"/>
          <p:cNvSpPr txBox="1">
            <a:spLocks noChangeArrowheads="1"/>
          </p:cNvSpPr>
          <p:nvPr userDrawn="1"/>
        </p:nvSpPr>
        <p:spPr bwMode="auto">
          <a:xfrm>
            <a:off x="5929313" y="6346825"/>
            <a:ext cx="3124200" cy="457200"/>
          </a:xfrm>
          <a:prstGeom prst="rect">
            <a:avLst/>
          </a:prstGeom>
          <a:noFill/>
          <a:ln w="9525">
            <a:noFill/>
            <a:miter lim="800000"/>
            <a:headEnd/>
            <a:tailEnd/>
          </a:ln>
          <a:effectLst/>
        </p:spPr>
        <p:txBody>
          <a:bodyPr>
            <a:spAutoFit/>
          </a:bodyPr>
          <a:lstStyle/>
          <a:p>
            <a:pPr algn="r" eaLnBrk="0" fontAlgn="base" hangingPunct="0">
              <a:spcBef>
                <a:spcPct val="0"/>
              </a:spcBef>
              <a:spcAft>
                <a:spcPct val="0"/>
              </a:spcAft>
              <a:defRPr/>
            </a:pPr>
            <a:r>
              <a:rPr lang="en-US" sz="1200">
                <a:solidFill>
                  <a:srgbClr val="FFFFFF"/>
                </a:solidFill>
              </a:rPr>
              <a:t>Alan Robock </a:t>
            </a:r>
          </a:p>
          <a:p>
            <a:pPr algn="r" eaLnBrk="0" fontAlgn="base" hangingPunct="0">
              <a:spcBef>
                <a:spcPct val="0"/>
              </a:spcBef>
              <a:spcAft>
                <a:spcPct val="0"/>
              </a:spcAft>
              <a:defRPr/>
            </a:pPr>
            <a:r>
              <a:rPr lang="en-US" sz="1200">
                <a:solidFill>
                  <a:srgbClr val="FFFFFF"/>
                </a:solidFill>
              </a:rPr>
              <a:t>Department of Environmental Sciences</a:t>
            </a:r>
            <a:endParaRPr lang="en-US" sz="2400">
              <a:solidFill>
                <a:srgbClr val="FFFFFF"/>
              </a:solidFill>
              <a:latin typeface="Times New Roman" pitchFamily="18" charset="0"/>
            </a:endParaRPr>
          </a:p>
        </p:txBody>
      </p:sp>
    </p:spTree>
    <p:extLst>
      <p:ext uri="{BB962C8B-B14F-4D97-AF65-F5344CB8AC3E}">
        <p14:creationId xmlns:p14="http://schemas.microsoft.com/office/powerpoint/2010/main" val="280401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omic Sans MS" pitchFamily="66" charset="0"/>
        </a:defRPr>
      </a:lvl2pPr>
      <a:lvl3pPr algn="l" rtl="0" eaLnBrk="0" fontAlgn="base" hangingPunct="0">
        <a:spcBef>
          <a:spcPct val="0"/>
        </a:spcBef>
        <a:spcAft>
          <a:spcPct val="0"/>
        </a:spcAft>
        <a:defRPr sz="3000">
          <a:solidFill>
            <a:schemeClr val="tx2"/>
          </a:solidFill>
          <a:latin typeface="Comic Sans MS" pitchFamily="66" charset="0"/>
        </a:defRPr>
      </a:lvl3pPr>
      <a:lvl4pPr algn="l" rtl="0" eaLnBrk="0" fontAlgn="base" hangingPunct="0">
        <a:spcBef>
          <a:spcPct val="0"/>
        </a:spcBef>
        <a:spcAft>
          <a:spcPct val="0"/>
        </a:spcAft>
        <a:defRPr sz="3000">
          <a:solidFill>
            <a:schemeClr val="tx2"/>
          </a:solidFill>
          <a:latin typeface="Comic Sans MS" pitchFamily="66" charset="0"/>
        </a:defRPr>
      </a:lvl4pPr>
      <a:lvl5pPr algn="l" rtl="0" eaLnBrk="0" fontAlgn="base" hangingPunct="0">
        <a:spcBef>
          <a:spcPct val="0"/>
        </a:spcBef>
        <a:spcAft>
          <a:spcPct val="0"/>
        </a:spcAft>
        <a:defRPr sz="3000">
          <a:solidFill>
            <a:schemeClr val="tx2"/>
          </a:solidFill>
          <a:latin typeface="Comic Sans MS" pitchFamily="66"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har char="–"/>
        <a:defRPr>
          <a:solidFill>
            <a:schemeClr val="tx2"/>
          </a:solidFill>
          <a:latin typeface="+mn-lt"/>
        </a:defRPr>
      </a:lvl2pPr>
      <a:lvl3pPr marL="1143000" indent="-228600" algn="l" rtl="0" eaLnBrk="0" fontAlgn="base" hangingPunct="0">
        <a:spcBef>
          <a:spcPct val="20000"/>
        </a:spcBef>
        <a:spcAft>
          <a:spcPct val="0"/>
        </a:spcAft>
        <a:buChar char="•"/>
        <a:defRPr sz="1600">
          <a:solidFill>
            <a:schemeClr val="tx2"/>
          </a:solidFill>
          <a:latin typeface="+mn-lt"/>
        </a:defRPr>
      </a:lvl3pPr>
      <a:lvl4pPr marL="1600200" indent="-228600" algn="l" rtl="0" eaLnBrk="0" fontAlgn="base" hangingPunct="0">
        <a:spcBef>
          <a:spcPct val="20000"/>
        </a:spcBef>
        <a:spcAft>
          <a:spcPct val="0"/>
        </a:spcAft>
        <a:buChar char="–"/>
        <a:defRPr sz="1400">
          <a:solidFill>
            <a:schemeClr val="tx2"/>
          </a:solidFill>
          <a:latin typeface="+mn-lt"/>
        </a:defRPr>
      </a:lvl4pPr>
      <a:lvl5pPr marL="2057400" indent="-228600" algn="l" rtl="0" eaLnBrk="0" fontAlgn="base" hangingPunct="0">
        <a:spcBef>
          <a:spcPct val="20000"/>
        </a:spcBef>
        <a:spcAft>
          <a:spcPct val="0"/>
        </a:spcAft>
        <a:buChar char="»"/>
        <a:defRPr sz="1400">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BB53BB9-E866-4940-92D2-5013D0F4EFA8}" type="datetimeFigureOut">
              <a:rPr lang="en-US">
                <a:solidFill>
                  <a:prstClr val="black">
                    <a:tint val="75000"/>
                  </a:prstClr>
                </a:solidFill>
              </a:rPr>
              <a:pPr>
                <a:defRPr/>
              </a:pPr>
              <a:t>2/12/2014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164B4C2-23F8-43B0-8756-03F5F5A2F4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7273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774"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B96C7-0580-4C73-9E68-C50857691478}" type="datetimeFigureOut">
              <a:rPr lang="en-US" smtClean="0">
                <a:solidFill>
                  <a:prstClr val="black">
                    <a:tint val="75000"/>
                  </a:prstClr>
                </a:solidFill>
              </a:rPr>
              <a:pPr/>
              <a:t>2/12/2014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864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endParaRPr lang="en-US" sz="140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pPr>
            <a:endParaRPr lang="en-US" sz="140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fontAlgn="base">
              <a:spcBef>
                <a:spcPct val="0"/>
              </a:spcBef>
              <a:spcAft>
                <a:spcPct val="0"/>
              </a:spcAft>
            </a:pPr>
            <a:fld id="{9A8A25FF-2E2B-4945-B802-6C5496CD065D}" type="slidenum">
              <a:rPr lang="en-US" sz="1400" smtClean="0">
                <a:solidFill>
                  <a:srgbClr val="000000"/>
                </a:solidFill>
              </a:rPr>
              <a:pPr fontAlgn="base">
                <a:spcBef>
                  <a:spcPct val="0"/>
                </a:spcBef>
                <a:spcAft>
                  <a:spcPct val="0"/>
                </a:spcAft>
              </a:pPr>
              <a:t>‹#›</a:t>
            </a:fld>
            <a:endParaRPr lang="en-US" sz="1400" smtClean="0">
              <a:solidFill>
                <a:srgbClr val="000000"/>
              </a:solidFill>
            </a:endParaRPr>
          </a:p>
        </p:txBody>
      </p:sp>
    </p:spTree>
    <p:extLst>
      <p:ext uri="{BB962C8B-B14F-4D97-AF65-F5344CB8AC3E}">
        <p14:creationId xmlns:p14="http://schemas.microsoft.com/office/powerpoint/2010/main" val="103192203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rtaxo@if.usp.b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06.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38.wmf"/><Relationship Id="rId4" Type="http://schemas.openxmlformats.org/officeDocument/2006/relationships/image" Target="../media/image137.png"/></Relationships>
</file>

<file path=ppt/slides/_rels/slide11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45.xml"/><Relationship Id="rId5" Type="http://schemas.openxmlformats.org/officeDocument/2006/relationships/image" Target="../media/image147.png"/><Relationship Id="rId4" Type="http://schemas.openxmlformats.org/officeDocument/2006/relationships/image" Target="../media/image146.png"/></Relationships>
</file>

<file path=ppt/slides/_rels/slide118.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notesSlide" Target="../notesSlides/notesSlide23.xml"/><Relationship Id="rId1" Type="http://schemas.openxmlformats.org/officeDocument/2006/relationships/slideLayout" Target="../slideLayouts/slideLayout45.xml"/><Relationship Id="rId5" Type="http://schemas.openxmlformats.org/officeDocument/2006/relationships/image" Target="../media/image151.png"/><Relationship Id="rId4" Type="http://schemas.openxmlformats.org/officeDocument/2006/relationships/image" Target="../media/image150.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9.xml"/></Relationships>
</file>

<file path=ppt/slides/_rels/slide12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12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6.xml"/><Relationship Id="rId4" Type="http://schemas.openxmlformats.org/officeDocument/2006/relationships/image" Target="../media/image158.jpeg"/></Relationships>
</file>

<file path=ppt/slides/_rels/slide12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70.wmf"/><Relationship Id="rId4" Type="http://schemas.openxmlformats.org/officeDocument/2006/relationships/image" Target="../media/image169.emf"/></Relationships>
</file>

<file path=ppt/slides/_rels/slide136.x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3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www.globalcarbonproject.org/carbonbudget/" TargetMode="External"/><Relationship Id="rId7" Type="http://schemas.openxmlformats.org/officeDocument/2006/relationships/image" Target="../media/image32.png"/><Relationship Id="rId2" Type="http://schemas.openxmlformats.org/officeDocument/2006/relationships/hyperlink" Target="http://www.earth-syst-sci-data-discuss.net/5/1107/2012" TargetMode="External"/><Relationship Id="rId1" Type="http://schemas.openxmlformats.org/officeDocument/2006/relationships/slideLayout" Target="../slideLayouts/slideLayout3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05.wmf"/></Relationships>
</file>

<file path=ppt/slides/_rels/slide8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115.wmf"/><Relationship Id="rId5" Type="http://schemas.openxmlformats.org/officeDocument/2006/relationships/image" Target="../media/image114.png"/><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eaLnBrk="0" hangingPunct="0"/>
            <a:endParaRPr lang="en-US" sz="2400" smtClean="0">
              <a:solidFill>
                <a:srgbClr val="000000"/>
              </a:solidFill>
              <a:latin typeface="Verdana" pitchFamily="34" charset="0"/>
              <a:cs typeface="+mn-cs"/>
            </a:endParaRPr>
          </a:p>
        </p:txBody>
      </p:sp>
      <p:sp>
        <p:nvSpPr>
          <p:cNvPr id="5" name="Rectangle 16"/>
          <p:cNvSpPr>
            <a:spLocks noChangeArrowheads="1"/>
          </p:cNvSpPr>
          <p:nvPr/>
        </p:nvSpPr>
        <p:spPr bwMode="auto">
          <a:xfrm>
            <a:off x="31531" y="19050"/>
            <a:ext cx="9144000" cy="7010400"/>
          </a:xfrm>
          <a:prstGeom prst="rect">
            <a:avLst/>
          </a:prstGeom>
          <a:solidFill>
            <a:srgbClr val="00000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erdana" pitchFamily="34" charset="0"/>
              <a:cs typeface="+mn-cs"/>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6" name="Title 1"/>
          <p:cNvSpPr>
            <a:spLocks noGrp="1"/>
          </p:cNvSpPr>
          <p:nvPr>
            <p:ph type="ctrTitle"/>
          </p:nvPr>
        </p:nvSpPr>
        <p:spPr>
          <a:xfrm>
            <a:off x="4114800" y="228600"/>
            <a:ext cx="4648200" cy="1447800"/>
          </a:xfrm>
        </p:spPr>
        <p:txBody>
          <a:bodyPr>
            <a:normAutofit/>
          </a:bodyPr>
          <a:lstStyle/>
          <a:p>
            <a:r>
              <a:rPr lang="pt-BR" sz="2400" b="1" i="1" dirty="0" smtClean="0">
                <a:solidFill>
                  <a:schemeClr val="bg1"/>
                </a:solidFill>
                <a:effectLst>
                  <a:outerShdw blurRad="38100" dist="38100" dir="2700000" algn="tl">
                    <a:srgbClr val="000000">
                      <a:alpha val="43137"/>
                    </a:srgbClr>
                  </a:outerShdw>
                </a:effectLst>
              </a:rPr>
              <a:t>Curso de Verão 2014 IFUSP</a:t>
            </a:r>
            <a:br>
              <a:rPr lang="pt-BR" sz="2400" b="1" i="1" dirty="0" smtClean="0">
                <a:solidFill>
                  <a:schemeClr val="bg1"/>
                </a:solidFill>
                <a:effectLst>
                  <a:outerShdw blurRad="38100" dist="38100" dir="2700000" algn="tl">
                    <a:srgbClr val="000000">
                      <a:alpha val="43137"/>
                    </a:srgbClr>
                  </a:outerShdw>
                </a:effectLst>
              </a:rPr>
            </a:br>
            <a:r>
              <a:rPr lang="pt-BR" sz="2400" b="1" i="1" dirty="0" smtClean="0">
                <a:solidFill>
                  <a:schemeClr val="bg1"/>
                </a:solidFill>
                <a:effectLst>
                  <a:outerShdw blurRad="38100" dist="38100" dir="2700000" algn="tl">
                    <a:srgbClr val="000000">
                      <a:alpha val="43137"/>
                    </a:srgbClr>
                  </a:outerShdw>
                </a:effectLst>
              </a:rPr>
              <a:t>10-14 </a:t>
            </a:r>
            <a:r>
              <a:rPr lang="pt-BR" sz="2400" b="1" i="1" dirty="0" smtClean="0">
                <a:solidFill>
                  <a:schemeClr val="bg1"/>
                </a:solidFill>
                <a:effectLst>
                  <a:outerShdw blurRad="38100" dist="38100" dir="2700000" algn="tl">
                    <a:srgbClr val="000000">
                      <a:alpha val="43137"/>
                    </a:srgbClr>
                  </a:outerShdw>
                </a:effectLst>
              </a:rPr>
              <a:t>de Fevereiro de 2014</a:t>
            </a:r>
            <a:endParaRPr lang="pt-BR" sz="24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349331" y="2058650"/>
            <a:ext cx="8763001"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4400" b="1" dirty="0">
                <a:ln w="11430"/>
                <a:solidFill>
                  <a:srgbClr val="FFFF00"/>
                </a:solidFill>
                <a:effectLst>
                  <a:outerShdw blurRad="38100" dist="38100" dir="2700000" algn="tl">
                    <a:srgbClr val="000000">
                      <a:alpha val="43137"/>
                    </a:srgbClr>
                  </a:outerShdw>
                </a:effectLst>
              </a:rPr>
              <a:t>Aspectos </a:t>
            </a:r>
            <a:r>
              <a:rPr lang="pt-BR" sz="4400" b="1" dirty="0" smtClean="0">
                <a:ln w="11430"/>
                <a:solidFill>
                  <a:srgbClr val="FFFF00"/>
                </a:solidFill>
                <a:effectLst>
                  <a:outerShdw blurRad="38100" dist="38100" dir="2700000" algn="tl">
                    <a:srgbClr val="000000">
                      <a:alpha val="43137"/>
                    </a:srgbClr>
                  </a:outerShdw>
                </a:effectLst>
              </a:rPr>
              <a:t>científicos recentes </a:t>
            </a:r>
            <a:r>
              <a:rPr lang="pt-BR" sz="4400" b="1" dirty="0">
                <a:ln w="11430"/>
                <a:solidFill>
                  <a:srgbClr val="FFFF00"/>
                </a:solidFill>
                <a:effectLst>
                  <a:outerShdw blurRad="38100" dist="38100" dir="2700000" algn="tl">
                    <a:srgbClr val="000000">
                      <a:alpha val="43137"/>
                    </a:srgbClr>
                  </a:outerShdw>
                </a:effectLst>
              </a:rPr>
              <a:t>das mudanças climáticas </a:t>
            </a:r>
            <a:r>
              <a:rPr lang="pt-BR" sz="4400" b="1" dirty="0" smtClean="0">
                <a:ln w="11430"/>
                <a:solidFill>
                  <a:srgbClr val="FFFF00"/>
                </a:solidFill>
                <a:effectLst>
                  <a:outerShdw blurRad="38100" dist="38100" dir="2700000" algn="tl">
                    <a:srgbClr val="000000">
                      <a:alpha val="43137"/>
                    </a:srgbClr>
                  </a:outerShdw>
                </a:effectLst>
              </a:rPr>
              <a:t>globais</a:t>
            </a:r>
            <a:endParaRPr lang="en-US" sz="4400" b="1" cap="none" spc="0" dirty="0">
              <a:ln w="11430"/>
              <a:solidFill>
                <a:srgbClr val="FFFF00"/>
              </a:solidFill>
              <a:effectLst>
                <a:outerShdw blurRad="38100" dist="38100" dir="2700000" algn="tl">
                  <a:srgbClr val="000000">
                    <a:alpha val="43137"/>
                  </a:srgbClr>
                </a:outerShdw>
              </a:effectLst>
            </a:endParaRPr>
          </a:p>
        </p:txBody>
      </p:sp>
      <p:sp>
        <p:nvSpPr>
          <p:cNvPr id="8" name="Title 1"/>
          <p:cNvSpPr txBox="1">
            <a:spLocks/>
          </p:cNvSpPr>
          <p:nvPr/>
        </p:nvSpPr>
        <p:spPr>
          <a:xfrm>
            <a:off x="4603531" y="4695420"/>
            <a:ext cx="4345144" cy="20905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i="1" dirty="0" smtClean="0">
                <a:solidFill>
                  <a:schemeClr val="bg1"/>
                </a:solidFill>
              </a:rPr>
              <a:t>Paulo </a:t>
            </a:r>
            <a:r>
              <a:rPr lang="en-US" sz="2400" b="1" i="1" dirty="0" err="1" smtClean="0">
                <a:solidFill>
                  <a:schemeClr val="bg1"/>
                </a:solidFill>
              </a:rPr>
              <a:t>Artaxo</a:t>
            </a:r>
            <a:r>
              <a:rPr lang="en-US" sz="2400" b="1" i="1" dirty="0" smtClean="0">
                <a:solidFill>
                  <a:schemeClr val="bg1"/>
                </a:solidFill>
              </a:rPr>
              <a:t>, Henrique Barbosa</a:t>
            </a:r>
            <a:r>
              <a:rPr lang="en-US" sz="2400" b="1" i="1" dirty="0" smtClean="0">
                <a:solidFill>
                  <a:schemeClr val="bg1"/>
                </a:solidFill>
              </a:rPr>
              <a:t/>
            </a:r>
            <a:br>
              <a:rPr lang="en-US" sz="2400" b="1" i="1" dirty="0" smtClean="0">
                <a:solidFill>
                  <a:schemeClr val="bg1"/>
                </a:solidFill>
              </a:rPr>
            </a:br>
            <a:r>
              <a:rPr lang="en-US" sz="2400" b="1" i="1" dirty="0" err="1" smtClean="0">
                <a:solidFill>
                  <a:schemeClr val="bg1"/>
                </a:solidFill>
              </a:rPr>
              <a:t>Departamento</a:t>
            </a:r>
            <a:r>
              <a:rPr lang="en-US" sz="2400" b="1" i="1" dirty="0" smtClean="0">
                <a:solidFill>
                  <a:schemeClr val="bg1"/>
                </a:solidFill>
              </a:rPr>
              <a:t> de </a:t>
            </a:r>
            <a:r>
              <a:rPr lang="en-US" sz="2400" b="1" i="1" dirty="0" err="1" smtClean="0">
                <a:solidFill>
                  <a:schemeClr val="bg1"/>
                </a:solidFill>
              </a:rPr>
              <a:t>Física</a:t>
            </a:r>
            <a:r>
              <a:rPr lang="en-US" sz="2400" b="1" i="1" dirty="0" smtClean="0">
                <a:solidFill>
                  <a:schemeClr val="bg1"/>
                </a:solidFill>
              </a:rPr>
              <a:t> </a:t>
            </a:r>
            <a:r>
              <a:rPr lang="en-US" sz="2400" b="1" i="1" dirty="0" err="1" smtClean="0">
                <a:solidFill>
                  <a:schemeClr val="bg1"/>
                </a:solidFill>
              </a:rPr>
              <a:t>Aplicada</a:t>
            </a:r>
            <a:r>
              <a:rPr lang="en-US" sz="2400" b="1" i="1" dirty="0" smtClean="0">
                <a:solidFill>
                  <a:schemeClr val="bg1"/>
                </a:solidFill>
              </a:rPr>
              <a:t> </a:t>
            </a:r>
            <a:r>
              <a:rPr lang="en-US" sz="2400" b="1" i="1" dirty="0" err="1" smtClean="0">
                <a:solidFill>
                  <a:schemeClr val="bg1"/>
                </a:solidFill>
              </a:rPr>
              <a:t>Instituto</a:t>
            </a:r>
            <a:r>
              <a:rPr lang="en-US" sz="2400" b="1" i="1" dirty="0" smtClean="0">
                <a:solidFill>
                  <a:schemeClr val="bg1"/>
                </a:solidFill>
              </a:rPr>
              <a:t> de </a:t>
            </a:r>
            <a:r>
              <a:rPr lang="en-US" sz="2400" b="1" i="1" dirty="0" err="1" smtClean="0">
                <a:solidFill>
                  <a:schemeClr val="bg1"/>
                </a:solidFill>
              </a:rPr>
              <a:t>Fisica</a:t>
            </a:r>
            <a:r>
              <a:rPr lang="en-US" sz="2400" b="1" i="1" dirty="0" smtClean="0">
                <a:solidFill>
                  <a:schemeClr val="bg1"/>
                </a:solidFill>
              </a:rPr>
              <a:t> da USP</a:t>
            </a:r>
          </a:p>
          <a:p>
            <a:r>
              <a:rPr lang="en-US" sz="2400" b="1" i="1" dirty="0" smtClean="0">
                <a:solidFill>
                  <a:schemeClr val="bg1"/>
                </a:solidFill>
                <a:hlinkClick r:id="rId4"/>
              </a:rPr>
              <a:t>artaxo@if.usp.br</a:t>
            </a:r>
            <a:r>
              <a:rPr lang="en-US" sz="2400" b="1" i="1" dirty="0" smtClean="0">
                <a:solidFill>
                  <a:schemeClr val="bg1"/>
                </a:solidFill>
              </a:rPr>
              <a:t> </a:t>
            </a:r>
            <a:endParaRPr lang="en-US" sz="2400" b="1" i="1" dirty="0">
              <a:solidFill>
                <a:schemeClr val="bg1"/>
              </a:solidFill>
            </a:endParaRPr>
          </a:p>
        </p:txBody>
      </p:sp>
    </p:spTree>
    <p:extLst>
      <p:ext uri="{BB962C8B-B14F-4D97-AF65-F5344CB8AC3E}">
        <p14:creationId xmlns:p14="http://schemas.microsoft.com/office/powerpoint/2010/main" val="230564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ropbox\Temp Dropbox\Figures new Dec 2012\VOCs e aerools Figure Dez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05486"/>
            <a:ext cx="3932238" cy="64947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815" y="316523"/>
            <a:ext cx="4881144" cy="400110"/>
          </a:xfrm>
          <a:prstGeom prst="rect">
            <a:avLst/>
          </a:prstGeom>
          <a:noFill/>
        </p:spPr>
        <p:txBody>
          <a:bodyPr wrap="none" rtlCol="0">
            <a:spAutoFit/>
          </a:bodyPr>
          <a:lstStyle/>
          <a:p>
            <a:r>
              <a:rPr lang="pt-BR" sz="2000" b="1" dirty="0" smtClean="0">
                <a:latin typeface="Calibri" panose="020F0502020204030204" pitchFamily="34" charset="0"/>
              </a:rPr>
              <a:t>Química Atmosférica e Mudanças Climáticas</a:t>
            </a:r>
            <a:endParaRPr lang="en-US" sz="2000" b="1" dirty="0">
              <a:latin typeface="Calibri" panose="020F0502020204030204" pitchFamily="34" charset="0"/>
            </a:endParaRPr>
          </a:p>
        </p:txBody>
      </p:sp>
      <p:sp>
        <p:nvSpPr>
          <p:cNvPr id="5" name="TextBox 4"/>
          <p:cNvSpPr txBox="1"/>
          <p:nvPr/>
        </p:nvSpPr>
        <p:spPr>
          <a:xfrm>
            <a:off x="219807" y="893417"/>
            <a:ext cx="4711159" cy="3139321"/>
          </a:xfrm>
          <a:prstGeom prst="rect">
            <a:avLst/>
          </a:prstGeom>
          <a:noFill/>
        </p:spPr>
        <p:txBody>
          <a:bodyPr wrap="square" rtlCol="0">
            <a:spAutoFit/>
          </a:bodyPr>
          <a:lstStyle/>
          <a:p>
            <a:r>
              <a:rPr lang="pt-BR" b="1" dirty="0" err="1" smtClean="0"/>
              <a:t>VOCs</a:t>
            </a:r>
            <a:r>
              <a:rPr lang="pt-BR" b="1" dirty="0" smtClean="0"/>
              <a:t> em fase gasosa: Ozônio</a:t>
            </a:r>
          </a:p>
          <a:p>
            <a:endParaRPr lang="pt-BR" b="1" dirty="0"/>
          </a:p>
          <a:p>
            <a:r>
              <a:rPr lang="pt-BR" b="1" dirty="0" err="1" smtClean="0"/>
              <a:t>VOCs</a:t>
            </a:r>
            <a:r>
              <a:rPr lang="pt-BR" b="1" dirty="0" smtClean="0"/>
              <a:t> e produção de aerossóis secundários</a:t>
            </a:r>
          </a:p>
          <a:p>
            <a:endParaRPr lang="pt-BR" b="1" dirty="0"/>
          </a:p>
          <a:p>
            <a:r>
              <a:rPr lang="pt-BR" b="1" dirty="0" smtClean="0"/>
              <a:t>Meia vida de metano controlada</a:t>
            </a:r>
          </a:p>
          <a:p>
            <a:r>
              <a:rPr lang="pt-BR" b="1" dirty="0" smtClean="0"/>
              <a:t>pelo radical OH</a:t>
            </a:r>
            <a:r>
              <a:rPr lang="pt-BR" b="1" baseline="30000" dirty="0" smtClean="0"/>
              <a:t>-</a:t>
            </a:r>
          </a:p>
          <a:p>
            <a:endParaRPr lang="pt-BR" b="1" dirty="0"/>
          </a:p>
          <a:p>
            <a:r>
              <a:rPr lang="pt-BR" b="1" dirty="0" smtClean="0"/>
              <a:t>Monóxido de carbono (CO): importante no balanço de carbono </a:t>
            </a:r>
            <a:endParaRPr lang="pt-BR" b="1" dirty="0"/>
          </a:p>
          <a:p>
            <a:endParaRPr lang="en-US" b="1"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25" y="3810000"/>
            <a:ext cx="4725948"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1752" y="6477000"/>
            <a:ext cx="4573688" cy="338554"/>
          </a:xfrm>
          <a:prstGeom prst="rect">
            <a:avLst/>
          </a:prstGeom>
          <a:noFill/>
        </p:spPr>
        <p:txBody>
          <a:bodyPr wrap="none" rtlCol="0">
            <a:spAutoFit/>
          </a:bodyPr>
          <a:lstStyle/>
          <a:p>
            <a:r>
              <a:rPr lang="pt-BR" sz="1600" dirty="0" smtClean="0"/>
              <a:t>Aumento de ozônio (2010-1850) Máximo diário</a:t>
            </a:r>
            <a:endParaRPr lang="en-US" sz="1600" dirty="0"/>
          </a:p>
        </p:txBody>
      </p:sp>
    </p:spTree>
    <p:extLst>
      <p:ext uri="{BB962C8B-B14F-4D97-AF65-F5344CB8AC3E}">
        <p14:creationId xmlns:p14="http://schemas.microsoft.com/office/powerpoint/2010/main" val="202531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50" y="533400"/>
            <a:ext cx="8439150" cy="329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7650" y="3962400"/>
            <a:ext cx="8667750" cy="646331"/>
          </a:xfrm>
          <a:prstGeom prst="rect">
            <a:avLst/>
          </a:prstGeom>
        </p:spPr>
        <p:txBody>
          <a:bodyPr wrap="square">
            <a:spAutoFit/>
          </a:bodyPr>
          <a:lstStyle/>
          <a:p>
            <a:r>
              <a:rPr lang="pt-BR" dirty="0" err="1"/>
              <a:t>Reconstructed</a:t>
            </a:r>
            <a:r>
              <a:rPr lang="pt-BR" dirty="0"/>
              <a:t> </a:t>
            </a:r>
            <a:r>
              <a:rPr lang="pt-BR" dirty="0" err="1"/>
              <a:t>Northern</a:t>
            </a:r>
            <a:r>
              <a:rPr lang="pt-BR" dirty="0"/>
              <a:t> </a:t>
            </a:r>
            <a:r>
              <a:rPr lang="pt-BR" dirty="0" err="1"/>
              <a:t>Hemisphere</a:t>
            </a:r>
            <a:r>
              <a:rPr lang="pt-BR" dirty="0"/>
              <a:t> </a:t>
            </a:r>
            <a:r>
              <a:rPr lang="pt-BR" dirty="0" err="1" smtClean="0"/>
              <a:t>temperature</a:t>
            </a:r>
            <a:r>
              <a:rPr lang="pt-BR" dirty="0" smtClean="0"/>
              <a:t> </a:t>
            </a:r>
            <a:r>
              <a:rPr lang="en-US" dirty="0" smtClean="0"/>
              <a:t>change </a:t>
            </a:r>
            <a:r>
              <a:rPr lang="en-US" dirty="0"/>
              <a:t>but without model simulations. Data are expressed as anomalies from their 1500–1850 CE mean and smoothed.</a:t>
            </a:r>
            <a:endParaRPr lang="pt-BR" dirty="0"/>
          </a:p>
        </p:txBody>
      </p:sp>
    </p:spTree>
    <p:extLst>
      <p:ext uri="{BB962C8B-B14F-4D97-AF65-F5344CB8AC3E}">
        <p14:creationId xmlns:p14="http://schemas.microsoft.com/office/powerpoint/2010/main" val="264367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89" y="1066800"/>
            <a:ext cx="8534400" cy="349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27584" y="4724651"/>
            <a:ext cx="4132005" cy="1569660"/>
          </a:xfrm>
          <a:prstGeom prst="rect">
            <a:avLst/>
          </a:prstGeom>
          <a:noFill/>
        </p:spPr>
        <p:txBody>
          <a:bodyPr wrap="square" rtlCol="0">
            <a:spAutoFit/>
          </a:bodyPr>
          <a:lstStyle/>
          <a:p>
            <a:r>
              <a:rPr lang="pt-BR" sz="2400" b="1" dirty="0" smtClean="0"/>
              <a:t>Aumento provável da temperatura (&gt;66%) ao longo deste século para 4 cenários de emissões.</a:t>
            </a:r>
            <a:endParaRPr lang="pt-BR" sz="2400" b="1" dirty="0"/>
          </a:p>
        </p:txBody>
      </p:sp>
      <p:sp>
        <p:nvSpPr>
          <p:cNvPr id="6" name="TextBox 5"/>
          <p:cNvSpPr txBox="1"/>
          <p:nvPr/>
        </p:nvSpPr>
        <p:spPr>
          <a:xfrm>
            <a:off x="228601" y="4724651"/>
            <a:ext cx="4267200" cy="1569660"/>
          </a:xfrm>
          <a:prstGeom prst="rect">
            <a:avLst/>
          </a:prstGeom>
          <a:noFill/>
        </p:spPr>
        <p:txBody>
          <a:bodyPr wrap="square" rtlCol="0">
            <a:spAutoFit/>
          </a:bodyPr>
          <a:lstStyle/>
          <a:p>
            <a:r>
              <a:rPr lang="pt-BR" sz="2400" b="1" dirty="0" smtClean="0"/>
              <a:t>Emissões de CO2 ao longo deste século e o provável aumento da temperatura (&gt;66%) para 4 cenários de emissões.</a:t>
            </a:r>
            <a:endParaRPr lang="pt-BR" sz="2400" b="1" dirty="0"/>
          </a:p>
        </p:txBody>
      </p:sp>
      <p:sp>
        <p:nvSpPr>
          <p:cNvPr id="5" name="TextBox 4"/>
          <p:cNvSpPr txBox="1"/>
          <p:nvPr/>
        </p:nvSpPr>
        <p:spPr>
          <a:xfrm>
            <a:off x="314448" y="381000"/>
            <a:ext cx="8626272" cy="415498"/>
          </a:xfrm>
          <a:prstGeom prst="rect">
            <a:avLst/>
          </a:prstGeom>
          <a:noFill/>
        </p:spPr>
        <p:txBody>
          <a:bodyPr wrap="none" rtlCol="0">
            <a:spAutoFit/>
          </a:bodyPr>
          <a:lstStyle/>
          <a:p>
            <a:r>
              <a:rPr lang="pt-BR" sz="2100" b="1" dirty="0" smtClean="0"/>
              <a:t>Emissões de CO2 e aumento provável da temperatura ao longo deste século</a:t>
            </a:r>
            <a:endParaRPr lang="pt-BR" sz="2100" b="1" dirty="0"/>
          </a:p>
        </p:txBody>
      </p:sp>
      <p:sp>
        <p:nvSpPr>
          <p:cNvPr id="7" name="TextBox 6"/>
          <p:cNvSpPr txBox="1"/>
          <p:nvPr/>
        </p:nvSpPr>
        <p:spPr>
          <a:xfrm>
            <a:off x="7202753" y="6277251"/>
            <a:ext cx="1181734" cy="369332"/>
          </a:xfrm>
          <a:prstGeom prst="rect">
            <a:avLst/>
          </a:prstGeom>
          <a:noFill/>
        </p:spPr>
        <p:txBody>
          <a:bodyPr wrap="none" rtlCol="0">
            <a:spAutoFit/>
          </a:bodyPr>
          <a:lstStyle/>
          <a:p>
            <a:r>
              <a:rPr lang="pt-BR" dirty="0" smtClean="0"/>
              <a:t>IPCC  2012</a:t>
            </a:r>
            <a:endParaRPr lang="pt-BR" dirty="0"/>
          </a:p>
        </p:txBody>
      </p:sp>
    </p:spTree>
    <p:extLst>
      <p:ext uri="{BB962C8B-B14F-4D97-AF65-F5344CB8AC3E}">
        <p14:creationId xmlns:p14="http://schemas.microsoft.com/office/powerpoint/2010/main" val="57999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10"/>
          <p:cNvPicPr>
            <a:picLocks noChangeAspect="1" noChangeArrowheads="1"/>
          </p:cNvPicPr>
          <p:nvPr/>
        </p:nvPicPr>
        <p:blipFill>
          <a:blip r:embed="rId3" cstate="print"/>
          <a:srcRect/>
          <a:stretch>
            <a:fillRect/>
          </a:stretch>
        </p:blipFill>
        <p:spPr bwMode="auto">
          <a:xfrm>
            <a:off x="263673" y="1067771"/>
            <a:ext cx="8763000" cy="5476875"/>
          </a:xfrm>
          <a:prstGeom prst="rect">
            <a:avLst/>
          </a:prstGeom>
          <a:noFill/>
          <a:ln w="9525">
            <a:noFill/>
            <a:miter lim="800000"/>
            <a:headEnd/>
            <a:tailEnd/>
          </a:ln>
        </p:spPr>
      </p:pic>
      <p:sp>
        <p:nvSpPr>
          <p:cNvPr id="39941" name="Text Box 8"/>
          <p:cNvSpPr txBox="1">
            <a:spLocks noChangeArrowheads="1"/>
          </p:cNvSpPr>
          <p:nvPr/>
        </p:nvSpPr>
        <p:spPr bwMode="auto">
          <a:xfrm>
            <a:off x="1295400" y="1447800"/>
            <a:ext cx="6246262" cy="1569660"/>
          </a:xfrm>
          <a:prstGeom prst="rect">
            <a:avLst/>
          </a:prstGeom>
          <a:noFill/>
          <a:ln w="9525">
            <a:noFill/>
            <a:miter lim="800000"/>
            <a:headEnd/>
            <a:tailEnd/>
          </a:ln>
        </p:spPr>
        <p:txBody>
          <a:bodyPr wrap="none">
            <a:spAutoFit/>
          </a:bodyPr>
          <a:lstStyle/>
          <a:p>
            <a:r>
              <a:rPr lang="en-GB" sz="2400" dirty="0">
                <a:solidFill>
                  <a:srgbClr val="000000"/>
                </a:solidFill>
              </a:rPr>
              <a:t>Future sea level (rel. to 1990) based</a:t>
            </a:r>
          </a:p>
          <a:p>
            <a:r>
              <a:rPr lang="en-GB" sz="2400" dirty="0">
                <a:solidFill>
                  <a:srgbClr val="000000"/>
                </a:solidFill>
              </a:rPr>
              <a:t>on IPCC AR4 global temperature projections</a:t>
            </a:r>
          </a:p>
          <a:p>
            <a:endParaRPr lang="en-GB" sz="2400" dirty="0">
              <a:solidFill>
                <a:srgbClr val="000000"/>
              </a:solidFill>
            </a:endParaRPr>
          </a:p>
          <a:p>
            <a:r>
              <a:rPr lang="en-GB" sz="2400" dirty="0">
                <a:solidFill>
                  <a:srgbClr val="000000"/>
                </a:solidFill>
              </a:rPr>
              <a:t>Full range: 75 – 190 cm by 2100</a:t>
            </a:r>
          </a:p>
        </p:txBody>
      </p:sp>
      <p:sp>
        <p:nvSpPr>
          <p:cNvPr id="10" name="Text Box 4"/>
          <p:cNvSpPr txBox="1">
            <a:spLocks noChangeArrowheads="1"/>
          </p:cNvSpPr>
          <p:nvPr/>
        </p:nvSpPr>
        <p:spPr bwMode="auto">
          <a:xfrm>
            <a:off x="897993" y="390338"/>
            <a:ext cx="7494359" cy="646331"/>
          </a:xfrm>
          <a:prstGeom prst="rect">
            <a:avLst/>
          </a:prstGeom>
          <a:noFill/>
          <a:ln w="9525">
            <a:noFill/>
            <a:miter lim="800000"/>
            <a:headEnd/>
            <a:tailEnd/>
          </a:ln>
        </p:spPr>
        <p:txBody>
          <a:bodyPr wrap="none">
            <a:spAutoFit/>
          </a:bodyPr>
          <a:lstStyle/>
          <a:p>
            <a:r>
              <a:rPr lang="pt-BR" sz="3600" b="1" dirty="0" smtClean="0">
                <a:solidFill>
                  <a:srgbClr val="000000"/>
                </a:solidFill>
              </a:rPr>
              <a:t>Future </a:t>
            </a:r>
            <a:r>
              <a:rPr lang="pt-BR" sz="3600" b="1" dirty="0" err="1" smtClean="0">
                <a:solidFill>
                  <a:srgbClr val="000000"/>
                </a:solidFill>
              </a:rPr>
              <a:t>Sea</a:t>
            </a:r>
            <a:r>
              <a:rPr lang="pt-BR" sz="3600" b="1" dirty="0" smtClean="0">
                <a:solidFill>
                  <a:srgbClr val="000000"/>
                </a:solidFill>
              </a:rPr>
              <a:t> </a:t>
            </a:r>
            <a:r>
              <a:rPr lang="pt-BR" sz="3600" b="1" dirty="0" err="1" smtClean="0">
                <a:solidFill>
                  <a:srgbClr val="000000"/>
                </a:solidFill>
              </a:rPr>
              <a:t>Level</a:t>
            </a:r>
            <a:r>
              <a:rPr lang="pt-BR" sz="3600" b="1" dirty="0" smtClean="0">
                <a:solidFill>
                  <a:srgbClr val="000000"/>
                </a:solidFill>
              </a:rPr>
              <a:t> </a:t>
            </a:r>
            <a:r>
              <a:rPr lang="pt-BR" sz="3600" b="1" dirty="0" err="1">
                <a:solidFill>
                  <a:srgbClr val="000000"/>
                </a:solidFill>
              </a:rPr>
              <a:t>R</a:t>
            </a:r>
            <a:r>
              <a:rPr lang="pt-BR" sz="3600" b="1" dirty="0" err="1" smtClean="0">
                <a:solidFill>
                  <a:srgbClr val="000000"/>
                </a:solidFill>
              </a:rPr>
              <a:t>elative</a:t>
            </a:r>
            <a:r>
              <a:rPr lang="pt-BR" sz="3600" b="1" dirty="0" smtClean="0">
                <a:solidFill>
                  <a:srgbClr val="000000"/>
                </a:solidFill>
              </a:rPr>
              <a:t> </a:t>
            </a:r>
            <a:r>
              <a:rPr lang="pt-BR" sz="3600" b="1" dirty="0" err="1" smtClean="0">
                <a:solidFill>
                  <a:srgbClr val="000000"/>
                </a:solidFill>
              </a:rPr>
              <a:t>to</a:t>
            </a:r>
            <a:r>
              <a:rPr lang="pt-BR" sz="3600" b="1" dirty="0" smtClean="0">
                <a:solidFill>
                  <a:srgbClr val="000000"/>
                </a:solidFill>
              </a:rPr>
              <a:t> 1990</a:t>
            </a:r>
            <a:endParaRPr lang="pt-BR" sz="3600" b="1" dirty="0">
              <a:solidFill>
                <a:srgbClr val="000000"/>
              </a:solidFill>
            </a:endParaRPr>
          </a:p>
        </p:txBody>
      </p:sp>
    </p:spTree>
    <p:extLst>
      <p:ext uri="{BB962C8B-B14F-4D97-AF65-F5344CB8AC3E}">
        <p14:creationId xmlns:p14="http://schemas.microsoft.com/office/powerpoint/2010/main" val="244178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83" y="990600"/>
            <a:ext cx="883247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9" y="5029200"/>
            <a:ext cx="8610601" cy="1477328"/>
          </a:xfrm>
          <a:prstGeom prst="rect">
            <a:avLst/>
          </a:prstGeom>
        </p:spPr>
        <p:txBody>
          <a:bodyPr wrap="square">
            <a:spAutoFit/>
          </a:bodyPr>
          <a:lstStyle/>
          <a:p>
            <a:r>
              <a:rPr lang="en-US" dirty="0"/>
              <a:t>Global mean projections for the occurrence of warm and wet days from CMIP5 for the RCP2.6</a:t>
            </a:r>
            <a:r>
              <a:rPr lang="en-US" dirty="0" smtClean="0"/>
              <a:t>, </a:t>
            </a:r>
            <a:r>
              <a:rPr lang="en-US" dirty="0"/>
              <a:t>RCP4.5 and RCP8.5 scenarios relative to 1986–2005. Panel (a) shows percentage of warm days (tx90p: </a:t>
            </a:r>
            <a:r>
              <a:rPr lang="en-US" dirty="0" err="1"/>
              <a:t>Tmax</a:t>
            </a:r>
            <a:r>
              <a:rPr lang="en-US" dirty="0"/>
              <a:t> </a:t>
            </a:r>
            <a:r>
              <a:rPr lang="en-US" dirty="0" smtClean="0"/>
              <a:t>exceeds </a:t>
            </a:r>
            <a:r>
              <a:rPr lang="en-US" dirty="0"/>
              <a:t>the 90th percentile), panel (b) shows relative change of very wet days (pr95p: annual total precipitation when </a:t>
            </a:r>
            <a:r>
              <a:rPr lang="en-US" dirty="0" smtClean="0"/>
              <a:t>daily </a:t>
            </a:r>
            <a:r>
              <a:rPr lang="en-US" dirty="0"/>
              <a:t>precipitation exceeds 95th percentile).</a:t>
            </a:r>
            <a:endParaRPr lang="pt-BR" dirty="0"/>
          </a:p>
        </p:txBody>
      </p:sp>
      <p:sp>
        <p:nvSpPr>
          <p:cNvPr id="5" name="TextBox 4"/>
          <p:cNvSpPr txBox="1"/>
          <p:nvPr/>
        </p:nvSpPr>
        <p:spPr>
          <a:xfrm>
            <a:off x="457199" y="180945"/>
            <a:ext cx="8496557" cy="400110"/>
          </a:xfrm>
          <a:prstGeom prst="rect">
            <a:avLst/>
          </a:prstGeom>
          <a:noFill/>
        </p:spPr>
        <p:txBody>
          <a:bodyPr wrap="none" rtlCol="0">
            <a:spAutoFit/>
          </a:bodyPr>
          <a:lstStyle/>
          <a:p>
            <a:r>
              <a:rPr lang="pt-BR" sz="2000" b="1" dirty="0" smtClean="0"/>
              <a:t>Frequência de ocorrência de eventos extremos em temperatura e precipitação</a:t>
            </a:r>
            <a:endParaRPr lang="pt-BR" sz="2000" b="1" dirty="0"/>
          </a:p>
        </p:txBody>
      </p:sp>
      <p:sp>
        <p:nvSpPr>
          <p:cNvPr id="6" name="TextBox 5"/>
          <p:cNvSpPr txBox="1"/>
          <p:nvPr/>
        </p:nvSpPr>
        <p:spPr>
          <a:xfrm>
            <a:off x="1219200" y="1452405"/>
            <a:ext cx="1799788" cy="369332"/>
          </a:xfrm>
          <a:prstGeom prst="rect">
            <a:avLst/>
          </a:prstGeom>
          <a:noFill/>
        </p:spPr>
        <p:txBody>
          <a:bodyPr wrap="none" rtlCol="0">
            <a:spAutoFit/>
          </a:bodyPr>
          <a:lstStyle/>
          <a:p>
            <a:r>
              <a:rPr lang="pt-BR" dirty="0" smtClean="0"/>
              <a:t>T &gt; 95% percentil</a:t>
            </a:r>
            <a:endParaRPr lang="pt-BR" dirty="0"/>
          </a:p>
        </p:txBody>
      </p:sp>
      <p:sp>
        <p:nvSpPr>
          <p:cNvPr id="8" name="TextBox 7"/>
          <p:cNvSpPr txBox="1"/>
          <p:nvPr/>
        </p:nvSpPr>
        <p:spPr>
          <a:xfrm>
            <a:off x="5392994" y="1422908"/>
            <a:ext cx="2328971" cy="369332"/>
          </a:xfrm>
          <a:prstGeom prst="rect">
            <a:avLst/>
          </a:prstGeom>
          <a:noFill/>
        </p:spPr>
        <p:txBody>
          <a:bodyPr wrap="none" rtlCol="0">
            <a:spAutoFit/>
          </a:bodyPr>
          <a:lstStyle/>
          <a:p>
            <a:r>
              <a:rPr lang="pt-BR" dirty="0" err="1" smtClean="0"/>
              <a:t>Precip</a:t>
            </a:r>
            <a:r>
              <a:rPr lang="pt-BR" dirty="0" smtClean="0"/>
              <a:t>. &gt; 95% percentil</a:t>
            </a:r>
            <a:endParaRPr lang="pt-BR" dirty="0"/>
          </a:p>
        </p:txBody>
      </p:sp>
    </p:spTree>
    <p:extLst>
      <p:ext uri="{BB962C8B-B14F-4D97-AF65-F5344CB8AC3E}">
        <p14:creationId xmlns:p14="http://schemas.microsoft.com/office/powerpoint/2010/main" val="293369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493" y="914683"/>
            <a:ext cx="6430446" cy="53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3250" y="6387913"/>
            <a:ext cx="8305800" cy="369332"/>
          </a:xfrm>
          <a:prstGeom prst="rect">
            <a:avLst/>
          </a:prstGeom>
        </p:spPr>
        <p:txBody>
          <a:bodyPr wrap="square">
            <a:spAutoFit/>
          </a:bodyPr>
          <a:lstStyle/>
          <a:p>
            <a:r>
              <a:rPr lang="en-US" dirty="0" smtClean="0"/>
              <a:t>It was used four </a:t>
            </a:r>
            <a:r>
              <a:rPr lang="en-US" dirty="0"/>
              <a:t>RCP scenarios and scenario SRES A1B used in the AR4.</a:t>
            </a:r>
            <a:endParaRPr lang="pt-BR" dirty="0"/>
          </a:p>
        </p:txBody>
      </p:sp>
      <p:sp>
        <p:nvSpPr>
          <p:cNvPr id="5" name="Rectangle 4"/>
          <p:cNvSpPr/>
          <p:nvPr/>
        </p:nvSpPr>
        <p:spPr>
          <a:xfrm>
            <a:off x="9832" y="83686"/>
            <a:ext cx="8981768" cy="830997"/>
          </a:xfrm>
          <a:prstGeom prst="rect">
            <a:avLst/>
          </a:prstGeom>
        </p:spPr>
        <p:txBody>
          <a:bodyPr wrap="square">
            <a:spAutoFit/>
          </a:bodyPr>
          <a:lstStyle/>
          <a:p>
            <a:pPr algn="ctr"/>
            <a:r>
              <a:rPr lang="en-US" sz="2400" b="1" dirty="0" smtClean="0"/>
              <a:t>Global </a:t>
            </a:r>
            <a:r>
              <a:rPr lang="en-US" sz="2400" b="1" dirty="0"/>
              <a:t>mean sea level rise </a:t>
            </a:r>
            <a:r>
              <a:rPr lang="en-US" sz="2400" b="1" dirty="0" smtClean="0"/>
              <a:t> - Projections </a:t>
            </a:r>
            <a:r>
              <a:rPr lang="en-US" sz="2400" b="1" dirty="0"/>
              <a:t>with ranges </a:t>
            </a:r>
            <a:r>
              <a:rPr lang="en-US" sz="2400" b="1" dirty="0" smtClean="0"/>
              <a:t>for contributions (2081–2100 </a:t>
            </a:r>
            <a:r>
              <a:rPr lang="en-US" sz="2400" b="1" dirty="0"/>
              <a:t>relative to </a:t>
            </a:r>
            <a:r>
              <a:rPr lang="en-US" sz="2400" b="1" dirty="0" smtClean="0"/>
              <a:t>1986–2005 )</a:t>
            </a:r>
            <a:endParaRPr lang="pt-BR" sz="2400" b="1" dirty="0"/>
          </a:p>
        </p:txBody>
      </p:sp>
    </p:spTree>
    <p:extLst>
      <p:ext uri="{BB962C8B-B14F-4D97-AF65-F5344CB8AC3E}">
        <p14:creationId xmlns:p14="http://schemas.microsoft.com/office/powerpoint/2010/main" val="25961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13476" t="13672" r="44336" b="10156"/>
          <a:stretch>
            <a:fillRect/>
          </a:stretch>
        </p:blipFill>
        <p:spPr bwMode="auto">
          <a:xfrm>
            <a:off x="0" y="1214422"/>
            <a:ext cx="4681937" cy="5072098"/>
          </a:xfrm>
          <a:prstGeom prst="rect">
            <a:avLst/>
          </a:prstGeom>
          <a:noFill/>
          <a:ln w="9525">
            <a:noFill/>
            <a:miter lim="800000"/>
            <a:headEnd/>
            <a:tailEnd/>
          </a:ln>
        </p:spPr>
      </p:pic>
      <p:pic>
        <p:nvPicPr>
          <p:cNvPr id="8195" name="Picture 3"/>
          <p:cNvPicPr>
            <a:picLocks noChangeAspect="1" noChangeArrowheads="1"/>
          </p:cNvPicPr>
          <p:nvPr/>
        </p:nvPicPr>
        <p:blipFill>
          <a:blip r:embed="rId4"/>
          <a:srcRect l="44141" t="12890" r="8398" b="8008"/>
          <a:stretch>
            <a:fillRect/>
          </a:stretch>
        </p:blipFill>
        <p:spPr bwMode="auto">
          <a:xfrm>
            <a:off x="4042763" y="1285860"/>
            <a:ext cx="5101237" cy="4786346"/>
          </a:xfrm>
          <a:prstGeom prst="rect">
            <a:avLst/>
          </a:prstGeom>
          <a:noFill/>
          <a:ln w="9525">
            <a:noFill/>
            <a:miter lim="800000"/>
            <a:headEnd/>
            <a:tailEnd/>
          </a:ln>
        </p:spPr>
      </p:pic>
    </p:spTree>
    <p:extLst>
      <p:ext uri="{BB962C8B-B14F-4D97-AF65-F5344CB8AC3E}">
        <p14:creationId xmlns:p14="http://schemas.microsoft.com/office/powerpoint/2010/main" val="103706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560519" cy="578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8196" y="159948"/>
            <a:ext cx="8520859" cy="600164"/>
          </a:xfrm>
          <a:prstGeom prst="rect">
            <a:avLst/>
          </a:prstGeom>
          <a:noFill/>
        </p:spPr>
        <p:txBody>
          <a:bodyPr wrap="none" rtlCol="0">
            <a:spAutoFit/>
          </a:bodyPr>
          <a:lstStyle/>
          <a:p>
            <a:pPr algn="ctr"/>
            <a:r>
              <a:rPr lang="en-US" sz="3300" b="1" dirty="0" smtClean="0">
                <a:effectLst>
                  <a:outerShdw blurRad="38100" dist="38100" dir="2700000" algn="tl">
                    <a:srgbClr val="000000">
                      <a:alpha val="43137"/>
                    </a:srgbClr>
                  </a:outerShdw>
                </a:effectLst>
              </a:rPr>
              <a:t>Northern Hemisphere Sea Ice Extent Anomalies</a:t>
            </a:r>
            <a:endParaRPr lang="en-US" sz="33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595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32"/>
          <a:stretch/>
        </p:blipFill>
        <p:spPr bwMode="auto">
          <a:xfrm>
            <a:off x="-58260" y="0"/>
            <a:ext cx="920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1910" y="315417"/>
            <a:ext cx="8261932" cy="509398"/>
          </a:xfrm>
          <a:prstGeom prst="rect">
            <a:avLst/>
          </a:prstGeom>
          <a:noFill/>
        </p:spPr>
        <p:txBody>
          <a:bodyPr wrap="none" lIns="77751" tIns="38876" rIns="77751" bIns="3887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C40 -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Megacidades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 </a:t>
            </a:r>
            <a:r>
              <a:rPr lang="en-US" sz="28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missões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 gases de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efeito</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estufa</a:t>
            </a:r>
            <a:endPar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1066800" y="907503"/>
            <a:ext cx="7364965" cy="523220"/>
          </a:xfrm>
          <a:prstGeom prst="rect">
            <a:avLst/>
          </a:prstGeom>
          <a:noFill/>
        </p:spPr>
        <p:txBody>
          <a:bodyPr wrap="none" rtlCol="0">
            <a:spAutoFit/>
          </a:bodyPr>
          <a:lstStyle/>
          <a:p>
            <a:r>
              <a:rPr lang="pt-BR" sz="2800" b="1" dirty="0" smtClean="0"/>
              <a:t>América Latina: 80% população urbana em 2012</a:t>
            </a:r>
            <a:endParaRPr lang="pt-BR" sz="2800" b="1" dirty="0"/>
          </a:p>
        </p:txBody>
      </p:sp>
    </p:spTree>
    <p:extLst>
      <p:ext uri="{BB962C8B-B14F-4D97-AF65-F5344CB8AC3E}">
        <p14:creationId xmlns:p14="http://schemas.microsoft.com/office/powerpoint/2010/main" val="278569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973"/>
            <a:ext cx="4191000" cy="649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95800" y="2667000"/>
            <a:ext cx="4572000" cy="2862322"/>
          </a:xfrm>
          <a:prstGeom prst="rect">
            <a:avLst/>
          </a:prstGeom>
        </p:spPr>
        <p:txBody>
          <a:bodyPr>
            <a:spAutoFit/>
          </a:bodyPr>
          <a:lstStyle/>
          <a:p>
            <a:pPr marL="342900" indent="-342900">
              <a:buAutoNum type="alphaLcParenR"/>
            </a:pPr>
            <a:r>
              <a:rPr lang="en-US" b="1" dirty="0"/>
              <a:t>C</a:t>
            </a:r>
            <a:r>
              <a:rPr lang="en-US" b="1" dirty="0" smtClean="0"/>
              <a:t>ompatible </a:t>
            </a:r>
            <a:r>
              <a:rPr lang="en-US" b="1" dirty="0"/>
              <a:t>anthropogenic CO2 emissions</a:t>
            </a:r>
            <a:r>
              <a:rPr lang="en-US" b="1" dirty="0" smtClean="0"/>
              <a:t>,</a:t>
            </a:r>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Projected </a:t>
            </a:r>
            <a:r>
              <a:rPr lang="en-US" b="1" dirty="0"/>
              <a:t>atmospheric CO2 concentration</a:t>
            </a:r>
            <a:r>
              <a:rPr lang="en-US" b="1" dirty="0" smtClean="0"/>
              <a:t>,</a:t>
            </a:r>
            <a:endParaRPr lang="en-US" b="1" dirty="0"/>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Global mean </a:t>
            </a:r>
            <a:r>
              <a:rPr lang="en-US" b="1" dirty="0"/>
              <a:t>surface temperature change .</a:t>
            </a:r>
          </a:p>
          <a:p>
            <a:pPr marL="342900" indent="-342900">
              <a:buAutoNum type="alphaLcParenR"/>
            </a:pPr>
            <a:endParaRPr lang="en-US" b="1" dirty="0" smtClean="0"/>
          </a:p>
          <a:p>
            <a:pPr marL="342900" indent="-342900">
              <a:buAutoNum type="alphaLcParenR"/>
            </a:pPr>
            <a:endParaRPr lang="en-US" b="1" dirty="0" smtClean="0"/>
          </a:p>
          <a:p>
            <a:pPr marL="342900" indent="-342900">
              <a:buAutoNum type="alphaLcParenR"/>
            </a:pPr>
            <a:r>
              <a:rPr lang="en-US" b="1" dirty="0" smtClean="0"/>
              <a:t>Ocean </a:t>
            </a:r>
            <a:r>
              <a:rPr lang="en-US" b="1" dirty="0"/>
              <a:t>thermal </a:t>
            </a:r>
            <a:r>
              <a:rPr lang="en-US" b="1" dirty="0" smtClean="0"/>
              <a:t>expansion.</a:t>
            </a:r>
            <a:endParaRPr lang="pt-BR" b="1" dirty="0"/>
          </a:p>
        </p:txBody>
      </p:sp>
      <p:sp>
        <p:nvSpPr>
          <p:cNvPr id="5" name="TextBox 4"/>
          <p:cNvSpPr txBox="1"/>
          <p:nvPr/>
        </p:nvSpPr>
        <p:spPr>
          <a:xfrm>
            <a:off x="4419600" y="213973"/>
            <a:ext cx="4724400" cy="2031325"/>
          </a:xfrm>
          <a:prstGeom prst="rect">
            <a:avLst/>
          </a:prstGeom>
          <a:noFill/>
        </p:spPr>
        <p:txBody>
          <a:bodyPr wrap="square" rtlCol="0">
            <a:spAutoFit/>
          </a:bodyPr>
          <a:lstStyle/>
          <a:p>
            <a:r>
              <a:rPr lang="pt-BR" sz="3600" b="1" dirty="0" smtClean="0"/>
              <a:t>Efeitos até o ano 3.000</a:t>
            </a:r>
          </a:p>
          <a:p>
            <a:endParaRPr lang="pt-BR" dirty="0"/>
          </a:p>
          <a:p>
            <a:r>
              <a:rPr lang="en-US" dirty="0" smtClean="0"/>
              <a:t>As </a:t>
            </a:r>
            <a:r>
              <a:rPr lang="en-US" dirty="0"/>
              <a:t>simulated by 6 EMICs (Bern3D, CLIMBER 2,CLIMBER 3-alpha, DCESS, MESMO and </a:t>
            </a:r>
            <a:r>
              <a:rPr lang="en-US" dirty="0" err="1"/>
              <a:t>UVic</a:t>
            </a:r>
            <a:r>
              <a:rPr lang="en-US" dirty="0"/>
              <a:t>) for the 4 RCPs, </a:t>
            </a:r>
            <a:r>
              <a:rPr lang="en-US" b="1" dirty="0"/>
              <a:t>assuming zero anthropogenic emissions after 2300</a:t>
            </a:r>
            <a:endParaRPr lang="pt-BR" b="1" dirty="0"/>
          </a:p>
        </p:txBody>
      </p:sp>
    </p:spTree>
    <p:extLst>
      <p:ext uri="{BB962C8B-B14F-4D97-AF65-F5344CB8AC3E}">
        <p14:creationId xmlns:p14="http://schemas.microsoft.com/office/powerpoint/2010/main" val="106805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784" t="4330" r="980" b="12222"/>
          <a:stretch>
            <a:fillRect/>
          </a:stretch>
        </p:blipFill>
        <p:spPr bwMode="auto">
          <a:xfrm>
            <a:off x="304800" y="677107"/>
            <a:ext cx="8596840" cy="6072997"/>
          </a:xfrm>
          <a:prstGeom prst="rect">
            <a:avLst/>
          </a:prstGeom>
          <a:noFill/>
          <a:ln w="9525">
            <a:noFill/>
            <a:miter lim="800000"/>
            <a:headEnd/>
            <a:tailEnd/>
          </a:ln>
        </p:spPr>
      </p:pic>
      <p:sp>
        <p:nvSpPr>
          <p:cNvPr id="3" name="TextBox 2"/>
          <p:cNvSpPr txBox="1"/>
          <p:nvPr/>
        </p:nvSpPr>
        <p:spPr>
          <a:xfrm>
            <a:off x="152400" y="0"/>
            <a:ext cx="8839200" cy="677108"/>
          </a:xfrm>
          <a:prstGeom prst="rect">
            <a:avLst/>
          </a:prstGeom>
          <a:noFill/>
        </p:spPr>
        <p:txBody>
          <a:bodyPr wrap="square" rtlCol="0">
            <a:spAutoFit/>
          </a:bodyPr>
          <a:lstStyle/>
          <a:p>
            <a:pPr algn="ctr"/>
            <a:r>
              <a:rPr lang="en-US" sz="3800" b="1" dirty="0" err="1" smtClean="0">
                <a:effectLst>
                  <a:outerShdw blurRad="38100" dist="38100" dir="2700000" algn="tl">
                    <a:srgbClr val="C0C0C0"/>
                  </a:outerShdw>
                </a:effectLst>
              </a:rPr>
              <a:t>Balanço</a:t>
            </a:r>
            <a:r>
              <a:rPr lang="en-US" sz="3800" b="1" dirty="0" smtClean="0">
                <a:effectLst>
                  <a:outerShdw blurRad="38100" dist="38100" dir="2700000" algn="tl">
                    <a:srgbClr val="C0C0C0"/>
                  </a:outerShdw>
                </a:effectLst>
              </a:rPr>
              <a:t> de </a:t>
            </a:r>
            <a:r>
              <a:rPr lang="en-US" sz="3800" b="1" dirty="0" err="1" smtClean="0">
                <a:effectLst>
                  <a:outerShdw blurRad="38100" dist="38100" dir="2700000" algn="tl">
                    <a:srgbClr val="C0C0C0"/>
                  </a:outerShdw>
                </a:effectLst>
              </a:rPr>
              <a:t>radiação</a:t>
            </a:r>
            <a:r>
              <a:rPr lang="en-US" sz="3800" b="1" dirty="0" smtClean="0">
                <a:effectLst>
                  <a:outerShdw blurRad="38100" dist="38100" dir="2700000" algn="tl">
                    <a:srgbClr val="C0C0C0"/>
                  </a:outerShdw>
                </a:effectLst>
              </a:rPr>
              <a:t> </a:t>
            </a:r>
            <a:r>
              <a:rPr lang="en-US" sz="3800" b="1" dirty="0" err="1" smtClean="0">
                <a:effectLst>
                  <a:outerShdw blurRad="38100" dist="38100" dir="2700000" algn="tl">
                    <a:srgbClr val="C0C0C0"/>
                  </a:outerShdw>
                </a:effectLst>
              </a:rPr>
              <a:t>terrestre</a:t>
            </a:r>
            <a:r>
              <a:rPr lang="en-US" sz="3800" b="1" dirty="0" smtClean="0">
                <a:effectLst>
                  <a:outerShdw blurRad="38100" dist="38100" dir="2700000" algn="tl">
                    <a:srgbClr val="C0C0C0"/>
                  </a:outerShdw>
                </a:effectLst>
              </a:rPr>
              <a:t> </a:t>
            </a:r>
            <a:r>
              <a:rPr lang="en-US" sz="3800" b="1" dirty="0" smtClean="0">
                <a:effectLst>
                  <a:outerShdw blurRad="38100" dist="38100" dir="2700000" algn="tl">
                    <a:srgbClr val="000000">
                      <a:alpha val="43137"/>
                    </a:srgbClr>
                  </a:outerShdw>
                </a:effectLst>
              </a:rPr>
              <a:t>(Wm</a:t>
            </a:r>
            <a:r>
              <a:rPr lang="en-US" sz="3800" b="1" baseline="30000" dirty="0" smtClean="0">
                <a:effectLst>
                  <a:outerShdw blurRad="38100" dist="38100" dir="2700000" algn="tl">
                    <a:srgbClr val="000000">
                      <a:alpha val="43137"/>
                    </a:srgbClr>
                  </a:outerShdw>
                </a:effectLst>
              </a:rPr>
              <a:t>-</a:t>
            </a:r>
            <a:r>
              <a:rPr lang="en-US" sz="3800" b="1" dirty="0" smtClean="0">
                <a:effectLst>
                  <a:outerShdw blurRad="38100" dist="38100" dir="2700000" algn="tl">
                    <a:srgbClr val="000000">
                      <a:alpha val="43137"/>
                    </a:srgbClr>
                  </a:outerShdw>
                </a:effectLst>
              </a:rPr>
              <a:t>²)</a:t>
            </a:r>
            <a:endParaRPr lang="en-US" sz="3800" b="1" dirty="0">
              <a:effectLst>
                <a:outerShdw blurRad="38100" dist="38100" dir="2700000" algn="tl">
                  <a:srgbClr val="000000">
                    <a:alpha val="43137"/>
                  </a:srgbClr>
                </a:outerShdw>
              </a:effectLst>
            </a:endParaRPr>
          </a:p>
        </p:txBody>
      </p:sp>
      <p:sp>
        <p:nvSpPr>
          <p:cNvPr id="4" name="Rectangle 3"/>
          <p:cNvSpPr/>
          <p:nvPr/>
        </p:nvSpPr>
        <p:spPr>
          <a:xfrm>
            <a:off x="7010400" y="6414073"/>
            <a:ext cx="1797287" cy="276999"/>
          </a:xfrm>
          <a:prstGeom prst="rect">
            <a:avLst/>
          </a:prstGeom>
        </p:spPr>
        <p:txBody>
          <a:bodyPr wrap="none">
            <a:spAutoFit/>
          </a:bodyPr>
          <a:lstStyle/>
          <a:p>
            <a:r>
              <a:rPr lang="pt-BR" sz="1200" i="1" dirty="0" smtClean="0">
                <a:effectLst>
                  <a:outerShdw blurRad="38100" dist="38100" dir="2700000" algn="tl">
                    <a:srgbClr val="000000">
                      <a:alpha val="43137"/>
                    </a:srgbClr>
                  </a:outerShdw>
                </a:effectLst>
              </a:rPr>
              <a:t>Threnberg, BAMS 2009</a:t>
            </a:r>
            <a:endParaRPr lang="en-US" sz="1200" i="1" dirty="0"/>
          </a:p>
        </p:txBody>
      </p:sp>
    </p:spTree>
    <p:extLst>
      <p:ext uri="{BB962C8B-B14F-4D97-AF65-F5344CB8AC3E}">
        <p14:creationId xmlns:p14="http://schemas.microsoft.com/office/powerpoint/2010/main" val="361729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5" r="4178" b="2458"/>
          <a:stretch/>
        </p:blipFill>
        <p:spPr bwMode="auto">
          <a:xfrm>
            <a:off x="871871" y="914400"/>
            <a:ext cx="7350826" cy="570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6935" y="152400"/>
            <a:ext cx="7460697" cy="646331"/>
          </a:xfrm>
          <a:prstGeom prst="rect">
            <a:avLst/>
          </a:prstGeom>
          <a:noFill/>
        </p:spPr>
        <p:txBody>
          <a:bodyPr wrap="none" rtlCol="0">
            <a:spAutoFit/>
          </a:bodyPr>
          <a:lstStyle/>
          <a:p>
            <a:r>
              <a:rPr lang="pt-BR" sz="3600" b="1" dirty="0" smtClean="0"/>
              <a:t>Ozônio é um forte gás de efeito estufa</a:t>
            </a:r>
            <a:endParaRPr lang="en-US" sz="3600" b="1" dirty="0"/>
          </a:p>
        </p:txBody>
      </p:sp>
    </p:spTree>
    <p:extLst>
      <p:ext uri="{BB962C8B-B14F-4D97-AF65-F5344CB8AC3E}">
        <p14:creationId xmlns:p14="http://schemas.microsoft.com/office/powerpoint/2010/main" val="143877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067322"/>
            <a:ext cx="8728351" cy="57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598" y="0"/>
            <a:ext cx="8728351" cy="1077218"/>
          </a:xfrm>
          <a:prstGeom prst="rect">
            <a:avLst/>
          </a:prstGeom>
        </p:spPr>
        <p:txBody>
          <a:bodyPr wrap="square">
            <a:spAutoFit/>
          </a:bodyPr>
          <a:lstStyle/>
          <a:p>
            <a:r>
              <a:rPr lang="en-US" sz="3200" b="1" dirty="0"/>
              <a:t>Mean sea-level trend over the period 1993–2010 (mm/year), derived from satellite altimeter </a:t>
            </a:r>
            <a:r>
              <a:rPr lang="en-US" sz="3200" b="1" dirty="0" smtClean="0"/>
              <a:t>data.</a:t>
            </a:r>
            <a:endParaRPr lang="en-US" sz="3200" b="1" dirty="0"/>
          </a:p>
        </p:txBody>
      </p:sp>
      <p:sp>
        <p:nvSpPr>
          <p:cNvPr id="5" name="Rectangle 4"/>
          <p:cNvSpPr/>
          <p:nvPr/>
        </p:nvSpPr>
        <p:spPr>
          <a:xfrm>
            <a:off x="381000" y="6401734"/>
            <a:ext cx="1640064" cy="369332"/>
          </a:xfrm>
          <a:prstGeom prst="rect">
            <a:avLst/>
          </a:prstGeom>
        </p:spPr>
        <p:txBody>
          <a:bodyPr wrap="none">
            <a:spAutoFit/>
          </a:bodyPr>
          <a:lstStyle/>
          <a:p>
            <a:r>
              <a:rPr lang="en-US" b="1" dirty="0"/>
              <a:t>(</a:t>
            </a:r>
            <a:r>
              <a:rPr lang="en-US" b="1" i="1" dirty="0"/>
              <a:t>source: CSIRO</a:t>
            </a:r>
            <a:r>
              <a:rPr lang="en-US" b="1" dirty="0"/>
              <a:t>)</a:t>
            </a:r>
          </a:p>
        </p:txBody>
      </p:sp>
    </p:spTree>
    <p:extLst>
      <p:ext uri="{BB962C8B-B14F-4D97-AF65-F5344CB8AC3E}">
        <p14:creationId xmlns:p14="http://schemas.microsoft.com/office/powerpoint/2010/main" val="74621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239"/>
            <a:ext cx="4343400" cy="642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0" y="409515"/>
            <a:ext cx="4572000" cy="3508653"/>
          </a:xfrm>
          <a:prstGeom prst="rect">
            <a:avLst/>
          </a:prstGeom>
        </p:spPr>
        <p:txBody>
          <a:bodyPr wrap="square">
            <a:spAutoFit/>
          </a:bodyPr>
          <a:lstStyle/>
          <a:p>
            <a:r>
              <a:rPr lang="pt-BR" sz="2400" b="1" dirty="0" err="1"/>
              <a:t>Intensities</a:t>
            </a:r>
            <a:r>
              <a:rPr lang="pt-BR" sz="2400" b="1" dirty="0"/>
              <a:t> </a:t>
            </a:r>
            <a:r>
              <a:rPr lang="pt-BR" sz="2400" b="1" dirty="0" err="1"/>
              <a:t>of</a:t>
            </a:r>
            <a:r>
              <a:rPr lang="pt-BR" sz="2400" b="1" dirty="0"/>
              <a:t> El </a:t>
            </a:r>
            <a:r>
              <a:rPr lang="pt-BR" sz="2400" b="1" dirty="0" err="1"/>
              <a:t>Niño</a:t>
            </a:r>
            <a:r>
              <a:rPr lang="pt-BR" sz="2400" b="1" dirty="0"/>
              <a:t> </a:t>
            </a:r>
            <a:r>
              <a:rPr lang="pt-BR" sz="2400" b="1" dirty="0" err="1"/>
              <a:t>and</a:t>
            </a:r>
            <a:r>
              <a:rPr lang="pt-BR" sz="2400" b="1" dirty="0"/>
              <a:t> La </a:t>
            </a:r>
            <a:r>
              <a:rPr lang="pt-BR" sz="2400" b="1" dirty="0" err="1"/>
              <a:t>Niña</a:t>
            </a:r>
            <a:r>
              <a:rPr lang="pt-BR" sz="2400" b="1" dirty="0"/>
              <a:t> </a:t>
            </a:r>
            <a:r>
              <a:rPr lang="pt-BR" sz="2400" b="1" dirty="0" err="1"/>
              <a:t>events</a:t>
            </a:r>
            <a:r>
              <a:rPr lang="pt-BR" sz="2400" b="1" dirty="0"/>
              <a:t> </a:t>
            </a:r>
            <a:r>
              <a:rPr lang="pt-BR" sz="2400" b="1" dirty="0" smtClean="0"/>
              <a:t>in </a:t>
            </a:r>
            <a:r>
              <a:rPr lang="en-US" sz="2400" b="1" dirty="0" smtClean="0"/>
              <a:t>the </a:t>
            </a:r>
            <a:r>
              <a:rPr lang="en-US" sz="2400" b="1" dirty="0"/>
              <a:t>central equatorial Pacific (Niño4 region) and the estimated linear trends, which is 0.20(±0.18)°C/decade for El </a:t>
            </a:r>
            <a:r>
              <a:rPr lang="en-US" sz="2400" b="1" dirty="0" smtClean="0"/>
              <a:t>Niño and  −0.01</a:t>
            </a:r>
            <a:r>
              <a:rPr lang="en-US" sz="2400" b="1" dirty="0"/>
              <a:t>(±0.75)°C/decade for La Niña events</a:t>
            </a:r>
            <a:r>
              <a:rPr lang="en-US" sz="2400" b="1" dirty="0" smtClean="0"/>
              <a:t>. </a:t>
            </a:r>
          </a:p>
          <a:p>
            <a:endParaRPr lang="en-US" dirty="0"/>
          </a:p>
          <a:p>
            <a:endParaRPr lang="en-US" dirty="0" smtClean="0"/>
          </a:p>
          <a:p>
            <a:r>
              <a:rPr lang="en-US" i="1" dirty="0" smtClean="0"/>
              <a:t>(</a:t>
            </a:r>
            <a:r>
              <a:rPr lang="en-US" i="1" dirty="0"/>
              <a:t>Lee and </a:t>
            </a:r>
            <a:r>
              <a:rPr lang="en-US" i="1" dirty="0" err="1"/>
              <a:t>McPhaden</a:t>
            </a:r>
            <a:r>
              <a:rPr lang="en-US" i="1" dirty="0"/>
              <a:t>, 2010).</a:t>
            </a:r>
            <a:endParaRPr lang="pt-BR" i="1" dirty="0"/>
          </a:p>
        </p:txBody>
      </p:sp>
    </p:spTree>
    <p:extLst>
      <p:ext uri="{BB962C8B-B14F-4D97-AF65-F5344CB8AC3E}">
        <p14:creationId xmlns:p14="http://schemas.microsoft.com/office/powerpoint/2010/main" val="6352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0"/>
            <a:ext cx="87630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48" charset="-128"/>
              </a:defRPr>
            </a:lvl1pPr>
            <a:lvl2pPr>
              <a:defRPr sz="2400">
                <a:solidFill>
                  <a:schemeClr val="tx1"/>
                </a:solidFill>
                <a:latin typeface="Arial" charset="0"/>
                <a:ea typeface="ＭＳ Ｐゴシック" pitchFamily="48" charset="-128"/>
              </a:defRPr>
            </a:lvl2pPr>
            <a:lvl3pPr>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pPr>
              <a:spcBef>
                <a:spcPct val="50000"/>
              </a:spcBef>
              <a:buFontTx/>
              <a:buChar char="•"/>
            </a:pPr>
            <a:r>
              <a:rPr lang="en-US" sz="2800" b="1" dirty="0" err="1"/>
              <a:t>Mudan</a:t>
            </a:r>
            <a:r>
              <a:rPr lang="en-US" altLang="ja-JP" sz="2800" b="1" dirty="0" err="1"/>
              <a:t>ças</a:t>
            </a:r>
            <a:r>
              <a:rPr lang="en-US" altLang="ja-JP" sz="2800" b="1" dirty="0"/>
              <a:t> </a:t>
            </a:r>
            <a:r>
              <a:rPr lang="en-US" altLang="ja-JP" sz="2800" b="1" dirty="0" err="1"/>
              <a:t>climáticas</a:t>
            </a:r>
            <a:r>
              <a:rPr lang="en-US" altLang="ja-JP" sz="2800" b="1" dirty="0"/>
              <a:t> </a:t>
            </a:r>
            <a:r>
              <a:rPr lang="en-US" altLang="ja-JP" sz="2800" b="1" dirty="0" err="1"/>
              <a:t>devido</a:t>
            </a:r>
            <a:r>
              <a:rPr lang="en-US" altLang="ja-JP" sz="2800" b="1" dirty="0"/>
              <a:t> a </a:t>
            </a:r>
            <a:r>
              <a:rPr lang="en-US" altLang="ja-JP" sz="2800" b="1" dirty="0" err="1"/>
              <a:t>causas</a:t>
            </a:r>
            <a:r>
              <a:rPr lang="en-US" altLang="ja-JP" sz="2800" b="1" dirty="0"/>
              <a:t> </a:t>
            </a:r>
            <a:r>
              <a:rPr lang="en-US" altLang="ja-JP" sz="2800" b="1" dirty="0" err="1"/>
              <a:t>naturais</a:t>
            </a:r>
            <a:r>
              <a:rPr lang="en-US" altLang="ja-JP" sz="2800" b="1" dirty="0"/>
              <a:t>:</a:t>
            </a:r>
            <a:endParaRPr lang="en-US" sz="2800" b="1" dirty="0"/>
          </a:p>
          <a:p>
            <a:pPr lvl="1">
              <a:spcBef>
                <a:spcPct val="50000"/>
              </a:spcBef>
              <a:buFontTx/>
              <a:buChar char="•"/>
            </a:pPr>
            <a:r>
              <a:rPr lang="en-US" i="1" dirty="0" err="1"/>
              <a:t>For</a:t>
            </a:r>
            <a:r>
              <a:rPr lang="en-US" altLang="ja-JP" i="1" dirty="0" err="1"/>
              <a:t>çante</a:t>
            </a:r>
            <a:r>
              <a:rPr lang="en-US" altLang="ja-JP" i="1" dirty="0"/>
              <a:t> solar</a:t>
            </a:r>
            <a:r>
              <a:rPr lang="en-US" i="1" dirty="0"/>
              <a:t> </a:t>
            </a:r>
            <a:r>
              <a:rPr lang="en-US" altLang="ja-JP" i="1" dirty="0"/>
              <a:t>:</a:t>
            </a:r>
          </a:p>
          <a:p>
            <a:pPr lvl="2">
              <a:spcBef>
                <a:spcPct val="50000"/>
              </a:spcBef>
              <a:buFontTx/>
              <a:buChar char="•"/>
            </a:pPr>
            <a:r>
              <a:rPr lang="en-US" altLang="ja-JP" i="1" dirty="0"/>
              <a:t> </a:t>
            </a:r>
            <a:r>
              <a:rPr lang="en-US" altLang="ja-JP" i="1" dirty="0" err="1"/>
              <a:t>Mudanças</a:t>
            </a:r>
            <a:r>
              <a:rPr lang="en-US" altLang="ja-JP" i="1" dirty="0"/>
              <a:t> </a:t>
            </a:r>
            <a:r>
              <a:rPr lang="en-US" altLang="ja-JP" i="1" dirty="0" err="1"/>
              <a:t>orbitais</a:t>
            </a:r>
            <a:r>
              <a:rPr lang="en-US" altLang="ja-JP" i="1" dirty="0"/>
              <a:t> da Terra: </a:t>
            </a:r>
            <a:r>
              <a:rPr lang="en-US" altLang="ja-JP" i="1" dirty="0" err="1"/>
              <a:t>Ciclos</a:t>
            </a:r>
            <a:r>
              <a:rPr lang="en-US" altLang="ja-JP" i="1" dirty="0"/>
              <a:t> de </a:t>
            </a:r>
            <a:r>
              <a:rPr lang="en-US" altLang="ja-JP" i="1" dirty="0" err="1"/>
              <a:t>Milancovitch</a:t>
            </a:r>
            <a:endParaRPr lang="en-US" altLang="ja-JP" i="1" dirty="0"/>
          </a:p>
          <a:p>
            <a:pPr lvl="2">
              <a:spcBef>
                <a:spcPct val="50000"/>
              </a:spcBef>
              <a:buFontTx/>
              <a:buChar char="•"/>
            </a:pPr>
            <a:r>
              <a:rPr lang="en-US" altLang="ja-JP" i="1" dirty="0"/>
              <a:t> </a:t>
            </a:r>
            <a:r>
              <a:rPr lang="en-US" altLang="ja-JP" i="1" dirty="0" err="1"/>
              <a:t>Variações</a:t>
            </a:r>
            <a:r>
              <a:rPr lang="en-US" altLang="ja-JP" i="1" dirty="0"/>
              <a:t> </a:t>
            </a:r>
            <a:r>
              <a:rPr lang="en-US" altLang="ja-JP" i="1" dirty="0" err="1"/>
              <a:t>na</a:t>
            </a:r>
            <a:r>
              <a:rPr lang="en-US" altLang="ja-JP" i="1" dirty="0"/>
              <a:t> </a:t>
            </a:r>
            <a:r>
              <a:rPr lang="en-US" altLang="ja-JP" i="1" dirty="0" err="1"/>
              <a:t>emissão</a:t>
            </a:r>
            <a:r>
              <a:rPr lang="en-US" altLang="ja-JP" i="1" dirty="0"/>
              <a:t> de </a:t>
            </a:r>
            <a:r>
              <a:rPr lang="en-US" altLang="ja-JP" i="1" dirty="0" err="1"/>
              <a:t>energia</a:t>
            </a:r>
            <a:r>
              <a:rPr lang="en-US" altLang="ja-JP" i="1" dirty="0"/>
              <a:t> solar</a:t>
            </a:r>
          </a:p>
          <a:p>
            <a:pPr lvl="2">
              <a:spcBef>
                <a:spcPct val="50000"/>
              </a:spcBef>
              <a:buFontTx/>
              <a:buChar char="•"/>
            </a:pPr>
            <a:r>
              <a:rPr lang="en-US" altLang="ja-JP" i="1" dirty="0" err="1"/>
              <a:t>Vulcanismo</a:t>
            </a:r>
            <a:r>
              <a:rPr lang="en-US" altLang="ja-JP" i="1" dirty="0"/>
              <a:t>, </a:t>
            </a:r>
            <a:r>
              <a:rPr lang="en-US" altLang="ja-JP" i="1" dirty="0" err="1"/>
              <a:t>choques</a:t>
            </a:r>
            <a:r>
              <a:rPr lang="en-US" altLang="ja-JP" i="1" dirty="0"/>
              <a:t> de </a:t>
            </a:r>
            <a:r>
              <a:rPr lang="en-US" altLang="ja-JP" i="1" dirty="0" err="1"/>
              <a:t>cometas</a:t>
            </a:r>
            <a:r>
              <a:rPr lang="en-US" altLang="ja-JP" i="1" dirty="0"/>
              <a:t>….</a:t>
            </a:r>
            <a:endParaRPr lang="en-US" dirty="0"/>
          </a:p>
        </p:txBody>
      </p:sp>
      <p:pic>
        <p:nvPicPr>
          <p:cNvPr id="10243" name="Picture 3"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67000"/>
            <a:ext cx="3819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43400"/>
            <a:ext cx="6477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97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41401"/>
            <a:ext cx="6849474" cy="522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019800"/>
            <a:ext cx="8991600" cy="646331"/>
          </a:xfrm>
          <a:prstGeom prst="rect">
            <a:avLst/>
          </a:prstGeom>
        </p:spPr>
        <p:txBody>
          <a:bodyPr wrap="square">
            <a:spAutoFit/>
          </a:bodyPr>
          <a:lstStyle/>
          <a:p>
            <a:r>
              <a:rPr lang="en-US" i="1" dirty="0"/>
              <a:t>Source: </a:t>
            </a:r>
            <a:r>
              <a:rPr lang="en-US" dirty="0"/>
              <a:t>NASA 2012. Credits (right panel): NSIDC (2012) and M. </a:t>
            </a:r>
            <a:r>
              <a:rPr lang="en-US" dirty="0" err="1"/>
              <a:t>Tschudi</a:t>
            </a:r>
            <a:r>
              <a:rPr lang="en-US" dirty="0"/>
              <a:t> and J. </a:t>
            </a:r>
            <a:r>
              <a:rPr lang="en-US" dirty="0" err="1"/>
              <a:t>Maslanik</a:t>
            </a:r>
            <a:r>
              <a:rPr lang="en-US" dirty="0"/>
              <a:t>, University of Colorado Boulder</a:t>
            </a:r>
          </a:p>
        </p:txBody>
      </p:sp>
      <p:sp>
        <p:nvSpPr>
          <p:cNvPr id="3" name="Rectangle 2"/>
          <p:cNvSpPr/>
          <p:nvPr/>
        </p:nvSpPr>
        <p:spPr>
          <a:xfrm>
            <a:off x="32657" y="228600"/>
            <a:ext cx="8958943" cy="430887"/>
          </a:xfrm>
          <a:prstGeom prst="rect">
            <a:avLst/>
          </a:prstGeom>
        </p:spPr>
        <p:txBody>
          <a:bodyPr wrap="square">
            <a:spAutoFit/>
          </a:bodyPr>
          <a:lstStyle/>
          <a:p>
            <a:pPr algn="ctr"/>
            <a:r>
              <a:rPr lang="en-US" sz="2200" b="1" dirty="0" smtClean="0">
                <a:effectLst>
                  <a:outerShdw blurRad="38100" dist="38100" dir="2700000" algn="tl">
                    <a:srgbClr val="000000">
                      <a:alpha val="43137"/>
                    </a:srgbClr>
                  </a:outerShdw>
                </a:effectLst>
              </a:rPr>
              <a:t>Arctic </a:t>
            </a:r>
            <a:r>
              <a:rPr lang="en-US" sz="2200" b="1" dirty="0">
                <a:effectLst>
                  <a:outerShdw blurRad="38100" dist="38100" dir="2700000" algn="tl">
                    <a:srgbClr val="000000">
                      <a:alpha val="43137"/>
                    </a:srgbClr>
                  </a:outerShdw>
                </a:effectLst>
              </a:rPr>
              <a:t>sea ice extent for 2007–12, with the 1979–2000 average in dark </a:t>
            </a:r>
            <a:r>
              <a:rPr lang="en-US" sz="2200" b="1" dirty="0" smtClean="0">
                <a:effectLst>
                  <a:outerShdw blurRad="38100" dist="38100" dir="2700000" algn="tl">
                    <a:srgbClr val="000000">
                      <a:alpha val="43137"/>
                    </a:srgbClr>
                  </a:outerShdw>
                </a:effectLst>
              </a:rPr>
              <a:t>grey</a:t>
            </a:r>
            <a:endParaRPr lang="en-US" sz="2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12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5181600" cy="3886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800"/>
            <a:ext cx="5181600" cy="3886200"/>
          </a:xfrm>
          <a:prstGeom prst="rect">
            <a:avLst/>
          </a:prstGeom>
        </p:spPr>
      </p:pic>
      <p:sp>
        <p:nvSpPr>
          <p:cNvPr id="4" name="TextBox 3"/>
          <p:cNvSpPr txBox="1"/>
          <p:nvPr/>
        </p:nvSpPr>
        <p:spPr>
          <a:xfrm>
            <a:off x="0" y="304800"/>
            <a:ext cx="3810000" cy="2062103"/>
          </a:xfrm>
          <a:prstGeom prst="rect">
            <a:avLst/>
          </a:prstGeom>
          <a:noFill/>
        </p:spPr>
        <p:txBody>
          <a:bodyPr wrap="square" rtlCol="0">
            <a:spAutoFit/>
          </a:bodyPr>
          <a:lstStyle/>
          <a:p>
            <a:pPr algn="ctr"/>
            <a:r>
              <a:rPr lang="pt-BR" sz="3200" b="1" dirty="0" smtClean="0"/>
              <a:t>Mudança de uso do solo: Os maus exemplos da Europa e Norte América...</a:t>
            </a:r>
            <a:endParaRPr lang="en-US" sz="3200" b="1" dirty="0"/>
          </a:p>
        </p:txBody>
      </p:sp>
    </p:spTree>
    <p:extLst>
      <p:ext uri="{BB962C8B-B14F-4D97-AF65-F5344CB8AC3E}">
        <p14:creationId xmlns:p14="http://schemas.microsoft.com/office/powerpoint/2010/main" val="6394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79770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8130" y="0"/>
            <a:ext cx="8771978" cy="707886"/>
          </a:xfrm>
          <a:prstGeom prst="rect">
            <a:avLst/>
          </a:prstGeom>
        </p:spPr>
        <p:txBody>
          <a:bodyPr wrap="square">
            <a:spAutoFit/>
          </a:bodyPr>
          <a:lstStyle/>
          <a:p>
            <a:pPr algn="ctr"/>
            <a:r>
              <a:rPr lang="en-US" sz="2000" b="1" dirty="0"/>
              <a:t>Atmospheric </a:t>
            </a:r>
            <a:r>
              <a:rPr lang="en-US" sz="2000" b="1" dirty="0" err="1"/>
              <a:t>radiative</a:t>
            </a:r>
            <a:r>
              <a:rPr lang="en-US" sz="2000" b="1" dirty="0"/>
              <a:t> forcing, relative to 1750, of all LLGHGs and the 2010 update of the NOAA AGGI. The reference year for the index is 1990 (AGGI = 1) </a:t>
            </a:r>
          </a:p>
        </p:txBody>
      </p:sp>
    </p:spTree>
    <p:extLst>
      <p:ext uri="{BB962C8B-B14F-4D97-AF65-F5344CB8AC3E}">
        <p14:creationId xmlns:p14="http://schemas.microsoft.com/office/powerpoint/2010/main" val="120637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95590"/>
            <a:ext cx="9144000" cy="492443"/>
          </a:xfrm>
          <a:prstGeom prst="rect">
            <a:avLst/>
          </a:prstGeom>
          <a:noFill/>
        </p:spPr>
        <p:txBody>
          <a:bodyPr wrap="square" rtlCol="0">
            <a:spAutoFit/>
          </a:bodyPr>
          <a:lstStyle/>
          <a:p>
            <a:pPr algn="ctr"/>
            <a:r>
              <a:rPr lang="pt-BR" sz="2600" b="1" dirty="0" smtClean="0">
                <a:effectLst>
                  <a:outerShdw blurRad="38100" dist="38100" dir="2700000" algn="tl">
                    <a:srgbClr val="000000">
                      <a:alpha val="43137"/>
                    </a:srgbClr>
                  </a:outerShdw>
                </a:effectLst>
              </a:rPr>
              <a:t>IPCC  </a:t>
            </a:r>
            <a:r>
              <a:rPr lang="pt-BR" sz="2600" b="1" dirty="0" err="1" smtClean="0">
                <a:effectLst>
                  <a:outerShdw blurRad="38100" dist="38100" dir="2700000" algn="tl">
                    <a:srgbClr val="000000">
                      <a:alpha val="43137"/>
                    </a:srgbClr>
                  </a:outerShdw>
                </a:effectLst>
              </a:rPr>
              <a:t>Special</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report</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on</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managing</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the</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risks</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of</a:t>
            </a:r>
            <a:r>
              <a:rPr lang="pt-BR" sz="2600" b="1" dirty="0" smtClean="0">
                <a:effectLst>
                  <a:outerShdw blurRad="38100" dist="38100" dir="2700000" algn="tl">
                    <a:srgbClr val="000000">
                      <a:alpha val="43137"/>
                    </a:srgbClr>
                  </a:outerShdw>
                </a:effectLst>
              </a:rPr>
              <a:t> extreme </a:t>
            </a:r>
            <a:r>
              <a:rPr lang="pt-BR" sz="2600" b="1" dirty="0" err="1" smtClean="0">
                <a:effectLst>
                  <a:outerShdw blurRad="38100" dist="38100" dir="2700000" algn="tl">
                    <a:srgbClr val="000000">
                      <a:alpha val="43137"/>
                    </a:srgbClr>
                  </a:outerShdw>
                </a:effectLst>
              </a:rPr>
              <a:t>events</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022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m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528" y="651737"/>
            <a:ext cx="4104456" cy="3145735"/>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m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08" y="651737"/>
            <a:ext cx="4054772" cy="31158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Imagem 5"/>
          <p:cNvPicPr/>
          <p:nvPr/>
        </p:nvPicPr>
        <p:blipFill>
          <a:blip r:embed="rId4">
            <a:extLst>
              <a:ext uri="{28A0092B-C50C-407E-A947-70E740481C1C}">
                <a14:useLocalDpi xmlns:a14="http://schemas.microsoft.com/office/drawing/2010/main" val="0"/>
              </a:ext>
            </a:extLst>
          </a:blip>
          <a:srcRect/>
          <a:stretch>
            <a:fillRect/>
          </a:stretch>
        </p:blipFill>
        <p:spPr bwMode="auto">
          <a:xfrm>
            <a:off x="165539" y="3810000"/>
            <a:ext cx="4054772" cy="2756535"/>
          </a:xfrm>
          <a:prstGeom prst="rect">
            <a:avLst/>
          </a:prstGeom>
          <a:noFill/>
        </p:spPr>
      </p:pic>
      <p:pic>
        <p:nvPicPr>
          <p:cNvPr id="7" name="Imagem 6"/>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962400"/>
            <a:ext cx="4104456" cy="2757170"/>
          </a:xfrm>
          <a:prstGeom prst="rect">
            <a:avLst/>
          </a:prstGeom>
          <a:noFill/>
        </p:spPr>
      </p:pic>
      <p:sp>
        <p:nvSpPr>
          <p:cNvPr id="4" name="TextBox 3"/>
          <p:cNvSpPr txBox="1"/>
          <p:nvPr/>
        </p:nvSpPr>
        <p:spPr>
          <a:xfrm>
            <a:off x="1537410" y="54591"/>
            <a:ext cx="6189130"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rPr>
              <a:t>Intensidade</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chuva</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São Paulo</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11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3075"/>
            <a:ext cx="9144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4"/>
          <p:cNvSpPr txBox="1">
            <a:spLocks noChangeArrowheads="1"/>
          </p:cNvSpPr>
          <p:nvPr/>
        </p:nvSpPr>
        <p:spPr bwMode="auto">
          <a:xfrm>
            <a:off x="152400" y="3810000"/>
            <a:ext cx="8839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dirty="0">
                <a:latin typeface="Times New Roman" pitchFamily="18" charset="0"/>
                <a:cs typeface="Times New Roman" pitchFamily="18" charset="0"/>
              </a:rPr>
              <a:t>Frequency of occurrence (vertical axis) of local June-July-August temperature anomalies (relative to 1951-1980 mean) for Northern Hemisphere land in units of local standard deviation (horizontal axis). Temperature anomalies in the period 1951-1980 match closely the normal distribution ("bell curve", shown in green), which is used to define cold (blue), typical (white) and hot (red) seasons, each with probability 33.3%. The distribution of anomalies has shifted to the right as a consequence of the global warming of the past three decades such that cool summers now cover only half of one side of a six-sided die, white covers one side, red covers four sides, and an extremely hot (red-brown) anomaly covers half of one side. </a:t>
            </a:r>
          </a:p>
          <a:p>
            <a:r>
              <a:rPr lang="en-US" i="1" dirty="0">
                <a:latin typeface="Times New Roman" pitchFamily="18" charset="0"/>
                <a:cs typeface="Times New Roman" pitchFamily="18" charset="0"/>
              </a:rPr>
              <a:t>Source: Hansen, J., Sato, M., and </a:t>
            </a:r>
            <a:r>
              <a:rPr lang="en-US" i="1" dirty="0" err="1">
                <a:latin typeface="Times New Roman" pitchFamily="18" charset="0"/>
                <a:cs typeface="Times New Roman" pitchFamily="18" charset="0"/>
              </a:rPr>
              <a:t>Ruedy</a:t>
            </a:r>
            <a:r>
              <a:rPr lang="en-US" i="1" dirty="0">
                <a:latin typeface="Times New Roman" pitchFamily="18" charset="0"/>
                <a:cs typeface="Times New Roman" pitchFamily="18" charset="0"/>
              </a:rPr>
              <a:t>, R., Proc. Natl. Acad. Sci., 2012.</a:t>
            </a:r>
          </a:p>
        </p:txBody>
      </p:sp>
      <p:sp>
        <p:nvSpPr>
          <p:cNvPr id="13315" name="TextBox 4"/>
          <p:cNvSpPr txBox="1">
            <a:spLocks noChangeArrowheads="1"/>
          </p:cNvSpPr>
          <p:nvPr/>
        </p:nvSpPr>
        <p:spPr bwMode="auto">
          <a:xfrm>
            <a:off x="152400" y="76200"/>
            <a:ext cx="8991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spcAft>
                <a:spcPts val="600"/>
              </a:spcAft>
            </a:pPr>
            <a:r>
              <a:rPr lang="en-US" sz="2800" b="1" dirty="0" err="1" smtClean="0">
                <a:effectLst>
                  <a:outerShdw blurRad="38100" dist="38100" dir="2700000" algn="tl">
                    <a:srgbClr val="000000">
                      <a:alpha val="43137"/>
                    </a:srgbClr>
                  </a:outerShdw>
                </a:effectLst>
              </a:rPr>
              <a:t>Aumento</a:t>
            </a:r>
            <a:r>
              <a:rPr lang="en-US" sz="2800" b="1" dirty="0" smtClean="0">
                <a:effectLst>
                  <a:outerShdw blurRad="38100" dist="38100" dir="2700000" algn="tl">
                    <a:srgbClr val="000000">
                      <a:alpha val="43137"/>
                    </a:srgbClr>
                  </a:outerShdw>
                </a:effectLst>
              </a:rPr>
              <a:t> da </a:t>
            </a:r>
            <a:r>
              <a:rPr lang="en-US" sz="2800" b="1" dirty="0" err="1" smtClean="0">
                <a:effectLst>
                  <a:outerShdw blurRad="38100" dist="38100" dir="2700000" algn="tl">
                    <a:srgbClr val="000000">
                      <a:alpha val="43137"/>
                    </a:srgbClr>
                  </a:outerShdw>
                </a:effectLst>
              </a:rPr>
              <a:t>temperatura</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pode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estar</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aumentando</a:t>
            </a:r>
            <a:r>
              <a:rPr lang="en-US" sz="2800" b="1" dirty="0" smtClean="0">
                <a:effectLst>
                  <a:outerShdw blurRad="38100" dist="38100" dir="2700000" algn="tl">
                    <a:srgbClr val="000000">
                      <a:alpha val="43137"/>
                    </a:srgbClr>
                  </a:outerShdw>
                </a:effectLst>
              </a:rPr>
              <a:t> a </a:t>
            </a:r>
            <a:r>
              <a:rPr lang="en-US" sz="2800" b="1" dirty="0" err="1" smtClean="0">
                <a:effectLst>
                  <a:outerShdw blurRad="38100" dist="38100" dir="2700000" algn="tl">
                    <a:srgbClr val="000000">
                      <a:alpha val="43137"/>
                    </a:srgbClr>
                  </a:outerShdw>
                </a:effectLst>
              </a:rPr>
              <a:t>frequenciade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eventos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climáticos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extremos</a:t>
            </a:r>
            <a:endParaRPr lang="en-US" sz="2800" b="1" dirty="0" smtClean="0">
              <a:effectLst>
                <a:outerShdw blurRad="38100" dist="38100" dir="2700000" algn="tl">
                  <a:srgbClr val="000000">
                    <a:alpha val="43137"/>
                  </a:srgbClr>
                </a:outerShdw>
              </a:effectLst>
            </a:endParaRPr>
          </a:p>
          <a:p>
            <a:pPr>
              <a:spcAft>
                <a:spcPts val="600"/>
              </a:spcAft>
            </a:pPr>
            <a:r>
              <a:rPr lang="en-US" b="1" dirty="0" smtClean="0">
                <a:effectLst>
                  <a:outerShdw blurRad="38100" dist="38100" dir="2700000" algn="tl">
                    <a:srgbClr val="000000">
                      <a:alpha val="43137"/>
                    </a:srgbClr>
                  </a:outerShdw>
                </a:effectLst>
              </a:rPr>
              <a:t>Ex</a:t>
            </a:r>
            <a:r>
              <a:rPr lang="en-US" b="1" dirty="0" smtClean="0"/>
              <a:t>treme </a:t>
            </a:r>
            <a:r>
              <a:rPr lang="en-US" b="1" dirty="0"/>
              <a:t>summer heat anomalies now cover about 10% of land area, up from 0.2%. </a:t>
            </a:r>
          </a:p>
          <a:p>
            <a:pPr>
              <a:spcAft>
                <a:spcPts val="600"/>
              </a:spcAft>
            </a:pPr>
            <a:r>
              <a:rPr lang="en-US" b="1" dirty="0"/>
              <a:t>This is based on observations, not models. </a:t>
            </a:r>
          </a:p>
        </p:txBody>
      </p:sp>
    </p:spTree>
    <p:extLst>
      <p:ext uri="{BB962C8B-B14F-4D97-AF65-F5344CB8AC3E}">
        <p14:creationId xmlns:p14="http://schemas.microsoft.com/office/powerpoint/2010/main" val="173575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629400" y="4800600"/>
            <a:ext cx="2362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pt-BR" sz="2000" b="1">
                <a:solidFill>
                  <a:srgbClr val="CC0000"/>
                </a:solidFill>
                <a:latin typeface="Comic Sans MS" pitchFamily="66" charset="0"/>
              </a:rPr>
              <a:t>A percentagem de furacões categoria 4 e 5 está aumentando desde 1944</a:t>
            </a:r>
          </a:p>
        </p:txBody>
      </p:sp>
      <p:sp>
        <p:nvSpPr>
          <p:cNvPr id="35843" name="Rectangle 3"/>
          <p:cNvSpPr>
            <a:spLocks noChangeArrowheads="1"/>
          </p:cNvSpPr>
          <p:nvPr/>
        </p:nvSpPr>
        <p:spPr bwMode="auto">
          <a:xfrm>
            <a:off x="1833563"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sp>
        <p:nvSpPr>
          <p:cNvPr id="35844" name="Rectangle 4"/>
          <p:cNvSpPr>
            <a:spLocks noChangeArrowheads="1"/>
          </p:cNvSpPr>
          <p:nvPr/>
        </p:nvSpPr>
        <p:spPr bwMode="auto">
          <a:xfrm>
            <a:off x="2224088" y="1700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pic>
        <p:nvPicPr>
          <p:cNvPr id="35845" name="Picture 5" descr="animehur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0" name="Text Box 6"/>
          <p:cNvSpPr txBox="1">
            <a:spLocks noChangeArrowheads="1"/>
          </p:cNvSpPr>
          <p:nvPr/>
        </p:nvSpPr>
        <p:spPr bwMode="auto">
          <a:xfrm>
            <a:off x="228600" y="152400"/>
            <a:ext cx="8610600" cy="885825"/>
          </a:xfrm>
          <a:prstGeom prst="rect">
            <a:avLst/>
          </a:prstGeom>
          <a:noFill/>
          <a:ln w="9525">
            <a:noFill/>
            <a:miter lim="800000"/>
            <a:headEnd/>
            <a:tailEnd/>
          </a:ln>
          <a:effectLst/>
        </p:spPr>
        <p:txBody>
          <a:bodyPr>
            <a:spAutoFit/>
          </a:bodyPr>
          <a:lstStyle/>
          <a:p>
            <a:pPr algn="ctr">
              <a:defRPr/>
            </a:pPr>
            <a:r>
              <a:rPr lang="pt-BR" sz="2600" b="1" dirty="0">
                <a:effectLst>
                  <a:outerShdw blurRad="38100" dist="38100" dir="2700000" algn="tl">
                    <a:srgbClr val="C0C0C0"/>
                  </a:outerShdw>
                </a:effectLst>
              </a:rPr>
              <a:t>O aumento da incidência de furacões está </a:t>
            </a:r>
            <a:r>
              <a:rPr lang="pt-BR" sz="2600" b="1" dirty="0" smtClean="0">
                <a:effectLst>
                  <a:outerShdw blurRad="38100" dist="38100" dir="2700000" algn="tl">
                    <a:srgbClr val="C0C0C0"/>
                  </a:outerShdw>
                </a:effectLst>
              </a:rPr>
              <a:t>ligada</a:t>
            </a:r>
            <a:br>
              <a:rPr lang="pt-BR" sz="2600" b="1" dirty="0" smtClean="0">
                <a:effectLst>
                  <a:outerShdw blurRad="38100" dist="38100" dir="2700000" algn="tl">
                    <a:srgbClr val="C0C0C0"/>
                  </a:outerShdw>
                </a:effectLst>
              </a:rPr>
            </a:br>
            <a:r>
              <a:rPr lang="pt-BR" sz="2600" b="1" dirty="0" smtClean="0">
                <a:effectLst>
                  <a:outerShdw blurRad="38100" dist="38100" dir="2700000" algn="tl">
                    <a:srgbClr val="C0C0C0"/>
                  </a:outerShdw>
                </a:effectLst>
              </a:rPr>
              <a:t>ao </a:t>
            </a:r>
            <a:r>
              <a:rPr lang="pt-BR" sz="2600" b="1" dirty="0">
                <a:effectLst>
                  <a:outerShdw blurRad="38100" dist="38100" dir="2700000" algn="tl">
                    <a:srgbClr val="C0C0C0"/>
                  </a:outerShdw>
                </a:effectLst>
              </a:rPr>
              <a:t>aumento da temperatura superficial do mar</a:t>
            </a:r>
          </a:p>
        </p:txBody>
      </p:sp>
      <p:pic>
        <p:nvPicPr>
          <p:cNvPr id="35847" name="Picture 7" descr="Natl_rec44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990600"/>
            <a:ext cx="60515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NAtlS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086225"/>
            <a:ext cx="62611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3886200" y="418465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b="1"/>
              <a:t>SST</a:t>
            </a:r>
          </a:p>
        </p:txBody>
      </p:sp>
      <p:sp>
        <p:nvSpPr>
          <p:cNvPr id="35850" name="Text Box 10"/>
          <p:cNvSpPr txBox="1">
            <a:spLocks noChangeArrowheads="1"/>
          </p:cNvSpPr>
          <p:nvPr/>
        </p:nvSpPr>
        <p:spPr bwMode="auto">
          <a:xfrm>
            <a:off x="2514600" y="4144963"/>
            <a:ext cx="1163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200" b="1">
                <a:latin typeface="Tahoma" charset="0"/>
              </a:rPr>
              <a:t>(1944-2005)</a:t>
            </a:r>
          </a:p>
        </p:txBody>
      </p:sp>
      <p:sp>
        <p:nvSpPr>
          <p:cNvPr id="35851" name="Line 11"/>
          <p:cNvSpPr>
            <a:spLocks noChangeShapeType="1"/>
          </p:cNvSpPr>
          <p:nvPr/>
        </p:nvSpPr>
        <p:spPr bwMode="auto">
          <a:xfrm>
            <a:off x="6172200" y="5029200"/>
            <a:ext cx="0" cy="152400"/>
          </a:xfrm>
          <a:prstGeom prst="line">
            <a:avLst/>
          </a:prstGeom>
          <a:noFill/>
          <a:ln w="38100">
            <a:solidFill>
              <a:srgbClr val="DC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081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descr="the gurme 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80" y="1066800"/>
            <a:ext cx="8382663" cy="547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3"/>
          <p:cNvSpPr txBox="1">
            <a:spLocks noChangeArrowheads="1"/>
          </p:cNvSpPr>
          <p:nvPr/>
        </p:nvSpPr>
        <p:spPr bwMode="auto">
          <a:xfrm>
            <a:off x="1736725" y="544513"/>
            <a:ext cx="244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cs typeface="Times New Roman" pitchFamily="18" charset="0"/>
              </a:defRPr>
            </a:lvl1pPr>
            <a:lvl2pPr marL="742950" indent="-285750">
              <a:defRPr sz="2400">
                <a:solidFill>
                  <a:schemeClr val="tx1"/>
                </a:solidFill>
                <a:latin typeface="Times" pitchFamily="18" charset="0"/>
                <a:cs typeface="Times New Roman" pitchFamily="18" charset="0"/>
              </a:defRPr>
            </a:lvl2pPr>
            <a:lvl3pPr marL="1143000" indent="-228600">
              <a:defRPr sz="2400">
                <a:solidFill>
                  <a:schemeClr val="tx1"/>
                </a:solidFill>
                <a:latin typeface="Times" pitchFamily="18" charset="0"/>
                <a:cs typeface="Times New Roman" pitchFamily="18" charset="0"/>
              </a:defRPr>
            </a:lvl3pPr>
            <a:lvl4pPr marL="1600200" indent="-228600">
              <a:defRPr sz="2400">
                <a:solidFill>
                  <a:schemeClr val="tx1"/>
                </a:solidFill>
                <a:latin typeface="Times" pitchFamily="18" charset="0"/>
                <a:cs typeface="Times New Roman" pitchFamily="18" charset="0"/>
              </a:defRPr>
            </a:lvl4pPr>
            <a:lvl5pPr marL="2057400" indent="-228600">
              <a:defRPr sz="2400">
                <a:solidFill>
                  <a:schemeClr val="tx1"/>
                </a:solidFill>
                <a:latin typeface="Times"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pitchFamily="18" charset="0"/>
                <a:cs typeface="Times New Roman" pitchFamily="18" charset="0"/>
              </a:defRPr>
            </a:lvl9pPr>
          </a:lstStyle>
          <a:p>
            <a:pPr eaLnBrk="1" hangingPunct="1"/>
            <a:endParaRPr lang="en-US" altLang="en-US" sz="1400">
              <a:latin typeface="Times New Roman" pitchFamily="18" charset="0"/>
            </a:endParaRPr>
          </a:p>
        </p:txBody>
      </p:sp>
      <p:sp>
        <p:nvSpPr>
          <p:cNvPr id="8198" name="Text Box 4"/>
          <p:cNvSpPr txBox="1">
            <a:spLocks noChangeArrowheads="1"/>
          </p:cNvSpPr>
          <p:nvPr/>
        </p:nvSpPr>
        <p:spPr bwMode="auto">
          <a:xfrm>
            <a:off x="214721" y="281414"/>
            <a:ext cx="85844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cs typeface="Times New Roman" pitchFamily="18" charset="0"/>
              </a:defRPr>
            </a:lvl1pPr>
            <a:lvl2pPr marL="742950" indent="-285750">
              <a:defRPr sz="2400">
                <a:solidFill>
                  <a:schemeClr val="tx1"/>
                </a:solidFill>
                <a:latin typeface="Times" pitchFamily="18" charset="0"/>
                <a:cs typeface="Times New Roman" pitchFamily="18" charset="0"/>
              </a:defRPr>
            </a:lvl2pPr>
            <a:lvl3pPr marL="1143000" indent="-228600">
              <a:defRPr sz="2400">
                <a:solidFill>
                  <a:schemeClr val="tx1"/>
                </a:solidFill>
                <a:latin typeface="Times" pitchFamily="18" charset="0"/>
                <a:cs typeface="Times New Roman" pitchFamily="18" charset="0"/>
              </a:defRPr>
            </a:lvl3pPr>
            <a:lvl4pPr marL="1600200" indent="-228600">
              <a:defRPr sz="2400">
                <a:solidFill>
                  <a:schemeClr val="tx1"/>
                </a:solidFill>
                <a:latin typeface="Times" pitchFamily="18" charset="0"/>
                <a:cs typeface="Times New Roman" pitchFamily="18" charset="0"/>
              </a:defRPr>
            </a:lvl4pPr>
            <a:lvl5pPr marL="2057400" indent="-228600">
              <a:defRPr sz="2400">
                <a:solidFill>
                  <a:schemeClr val="tx1"/>
                </a:solidFill>
                <a:latin typeface="Times"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pitchFamily="18" charset="0"/>
                <a:cs typeface="Times New Roman" pitchFamily="18" charset="0"/>
              </a:defRPr>
            </a:lvl9pPr>
          </a:lstStyle>
          <a:p>
            <a:pPr algn="ctr" eaLnBrk="1" hangingPunct="1"/>
            <a:r>
              <a:rPr lang="en-GB" altLang="en-US" sz="3200" b="1" dirty="0" smtClean="0">
                <a:effectLst>
                  <a:outerShdw blurRad="38100" dist="38100" dir="2700000" algn="tl">
                    <a:srgbClr val="000000">
                      <a:alpha val="43137"/>
                    </a:srgbClr>
                  </a:outerShdw>
                </a:effectLst>
                <a:latin typeface="Arial" charset="0"/>
                <a:cs typeface="Arial" charset="0"/>
              </a:rPr>
              <a:t>É fundamental </a:t>
            </a:r>
            <a:r>
              <a:rPr lang="en-GB" altLang="en-US" sz="3200" b="1" dirty="0" err="1" smtClean="0">
                <a:effectLst>
                  <a:outerShdw blurRad="38100" dist="38100" dir="2700000" algn="tl">
                    <a:srgbClr val="000000">
                      <a:alpha val="43137"/>
                    </a:srgbClr>
                  </a:outerShdw>
                </a:effectLst>
                <a:latin typeface="Arial" charset="0"/>
                <a:cs typeface="Arial" charset="0"/>
              </a:rPr>
              <a:t>considerar</a:t>
            </a:r>
            <a:r>
              <a:rPr lang="en-GB" altLang="en-US" sz="3200" b="1" dirty="0" smtClean="0">
                <a:effectLst>
                  <a:outerShdw blurRad="38100" dist="38100" dir="2700000" algn="tl">
                    <a:srgbClr val="000000">
                      <a:alpha val="43137"/>
                    </a:srgbClr>
                  </a:outerShdw>
                </a:effectLst>
                <a:latin typeface="Arial" charset="0"/>
                <a:cs typeface="Arial" charset="0"/>
              </a:rPr>
              <a:t> </a:t>
            </a:r>
            <a:r>
              <a:rPr lang="en-GB" altLang="en-US" sz="3200" b="1" dirty="0" err="1" smtClean="0">
                <a:effectLst>
                  <a:outerShdw blurRad="38100" dist="38100" dir="2700000" algn="tl">
                    <a:srgbClr val="000000">
                      <a:alpha val="43137"/>
                    </a:srgbClr>
                  </a:outerShdw>
                </a:effectLst>
                <a:latin typeface="Arial" charset="0"/>
                <a:cs typeface="Arial" charset="0"/>
              </a:rPr>
              <a:t>todas</a:t>
            </a:r>
            <a:r>
              <a:rPr lang="en-GB" altLang="en-US" sz="3200" b="1" dirty="0" smtClean="0">
                <a:effectLst>
                  <a:outerShdw blurRad="38100" dist="38100" dir="2700000" algn="tl">
                    <a:srgbClr val="000000">
                      <a:alpha val="43137"/>
                    </a:srgbClr>
                  </a:outerShdw>
                </a:effectLst>
                <a:latin typeface="Arial" charset="0"/>
                <a:cs typeface="Arial" charset="0"/>
              </a:rPr>
              <a:t> as </a:t>
            </a:r>
            <a:r>
              <a:rPr lang="en-GB" altLang="en-US" sz="3200" b="1" dirty="0" err="1" smtClean="0">
                <a:effectLst>
                  <a:outerShdw blurRad="38100" dist="38100" dir="2700000" algn="tl">
                    <a:srgbClr val="000000">
                      <a:alpha val="43137"/>
                    </a:srgbClr>
                  </a:outerShdw>
                </a:effectLst>
                <a:latin typeface="Arial" charset="0"/>
                <a:cs typeface="Arial" charset="0"/>
              </a:rPr>
              <a:t>escalas</a:t>
            </a:r>
            <a:endParaRPr lang="en-GB" altLang="en-US" sz="3200" b="1" dirty="0">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93991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1675150"/>
            <a:ext cx="8801100" cy="45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8156" y="6404654"/>
            <a:ext cx="5958840" cy="307777"/>
          </a:xfrm>
          <a:prstGeom prst="rect">
            <a:avLst/>
          </a:prstGeom>
        </p:spPr>
        <p:txBody>
          <a:bodyPr wrap="square">
            <a:spAutoFit/>
          </a:bodyPr>
          <a:lstStyle/>
          <a:p>
            <a:pPr defTabSz="914400"/>
            <a:r>
              <a:rPr lang="en-US" sz="1400" b="1" dirty="0" smtClean="0">
                <a:solidFill>
                  <a:prstClr val="black"/>
                </a:solidFill>
              </a:rPr>
              <a:t>EMDAT </a:t>
            </a:r>
            <a:r>
              <a:rPr lang="en-US" sz="1400" dirty="0">
                <a:solidFill>
                  <a:prstClr val="black"/>
                </a:solidFill>
              </a:rPr>
              <a:t>- The International Emergency Disasters Database (www.emdat.be) </a:t>
            </a:r>
            <a:endParaRPr lang="pt-BR" sz="1400" dirty="0">
              <a:solidFill>
                <a:prstClr val="black"/>
              </a:solidFill>
            </a:endParaRPr>
          </a:p>
        </p:txBody>
      </p:sp>
      <p:sp>
        <p:nvSpPr>
          <p:cNvPr id="3" name="Rectangle 2"/>
          <p:cNvSpPr/>
          <p:nvPr/>
        </p:nvSpPr>
        <p:spPr>
          <a:xfrm>
            <a:off x="228600" y="228600"/>
            <a:ext cx="8698396" cy="1446550"/>
          </a:xfrm>
          <a:prstGeom prst="rect">
            <a:avLst/>
          </a:prstGeom>
        </p:spPr>
        <p:txBody>
          <a:bodyPr wrap="square">
            <a:spAutoFit/>
          </a:bodyPr>
          <a:lstStyle/>
          <a:p>
            <a:pPr algn="ctr" defTabSz="914400"/>
            <a:r>
              <a:rPr lang="pt-BR" sz="4400" b="1" dirty="0">
                <a:solidFill>
                  <a:prstClr val="black"/>
                </a:solidFill>
                <a:effectLst>
                  <a:outerShdw blurRad="38100" dist="38100" dir="2700000" algn="tl">
                    <a:srgbClr val="000000">
                      <a:alpha val="43137"/>
                    </a:srgbClr>
                  </a:outerShdw>
                </a:effectLst>
              </a:rPr>
              <a:t>Aumento da incidência de eventos climáticos </a:t>
            </a:r>
            <a:r>
              <a:rPr lang="pt-BR" sz="4400" b="1" dirty="0" smtClean="0">
                <a:solidFill>
                  <a:prstClr val="black"/>
                </a:solidFill>
                <a:effectLst>
                  <a:outerShdw blurRad="38100" dist="38100" dir="2700000" algn="tl">
                    <a:srgbClr val="000000">
                      <a:alpha val="43137"/>
                    </a:srgbClr>
                  </a:outerShdw>
                </a:effectLst>
              </a:rPr>
              <a:t>extremos – </a:t>
            </a:r>
            <a:r>
              <a:rPr lang="pt-BR" sz="4400" b="1" dirty="0">
                <a:solidFill>
                  <a:prstClr val="black"/>
                </a:solidFill>
                <a:effectLst>
                  <a:outerShdw blurRad="38100" dist="38100" dir="2700000" algn="tl">
                    <a:srgbClr val="000000">
                      <a:alpha val="43137"/>
                    </a:srgbClr>
                  </a:outerShdw>
                </a:effectLst>
              </a:rPr>
              <a:t>1950-2008 </a:t>
            </a:r>
          </a:p>
        </p:txBody>
      </p:sp>
    </p:spTree>
    <p:extLst>
      <p:ext uri="{BB962C8B-B14F-4D97-AF65-F5344CB8AC3E}">
        <p14:creationId xmlns:p14="http://schemas.microsoft.com/office/powerpoint/2010/main" val="46354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 y="727869"/>
            <a:ext cx="8238491" cy="55451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4" name="Rectangle 3"/>
          <p:cNvSpPr>
            <a:spLocks noGrp="1" noChangeArrowheads="1"/>
          </p:cNvSpPr>
          <p:nvPr>
            <p:ph type="title" idx="4294967295"/>
          </p:nvPr>
        </p:nvSpPr>
        <p:spPr>
          <a:xfrm>
            <a:off x="457200" y="4549"/>
            <a:ext cx="8229600" cy="563561"/>
          </a:xfrm>
        </p:spPr>
        <p:txBody>
          <a:bodyPr>
            <a:normAutofit fontScale="90000"/>
          </a:bodyPr>
          <a:lstStyle/>
          <a:p>
            <a:pPr eaLnBrk="1" hangingPunct="1"/>
            <a:r>
              <a:rPr lang="en-GB" b="1" dirty="0" smtClean="0"/>
              <a:t>The climate system – HadGEM2 </a:t>
            </a:r>
          </a:p>
        </p:txBody>
      </p:sp>
      <p:sp>
        <p:nvSpPr>
          <p:cNvPr id="35845" name="Rectangle 4"/>
          <p:cNvSpPr>
            <a:spLocks noChangeArrowheads="1"/>
          </p:cNvSpPr>
          <p:nvPr/>
        </p:nvSpPr>
        <p:spPr bwMode="auto">
          <a:xfrm>
            <a:off x="3962400" y="1357313"/>
            <a:ext cx="1066800" cy="457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6" name="Text Box 5"/>
          <p:cNvSpPr txBox="1">
            <a:spLocks noChangeArrowheads="1"/>
          </p:cNvSpPr>
          <p:nvPr/>
        </p:nvSpPr>
        <p:spPr bwMode="auto">
          <a:xfrm>
            <a:off x="4038600" y="1433513"/>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dirty="0">
                <a:solidFill>
                  <a:schemeClr val="tx1"/>
                </a:solidFill>
                <a:latin typeface="Times New Roman" pitchFamily="18" charset="0"/>
              </a:rPr>
              <a:t>CLIMATE</a:t>
            </a:r>
            <a:endParaRPr lang="en-GB" sz="2800" dirty="0">
              <a:solidFill>
                <a:schemeClr val="tx1"/>
              </a:solidFill>
              <a:latin typeface="Stone Sans ITC TT" pitchFamily="2" charset="0"/>
            </a:endParaRPr>
          </a:p>
        </p:txBody>
      </p:sp>
      <p:sp>
        <p:nvSpPr>
          <p:cNvPr id="35847" name="Rectangle 6"/>
          <p:cNvSpPr>
            <a:spLocks noChangeArrowheads="1"/>
          </p:cNvSpPr>
          <p:nvPr/>
        </p:nvSpPr>
        <p:spPr bwMode="auto">
          <a:xfrm>
            <a:off x="1905000" y="5014913"/>
            <a:ext cx="1219200" cy="457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Text Box 7"/>
          <p:cNvSpPr txBox="1">
            <a:spLocks noChangeArrowheads="1"/>
          </p:cNvSpPr>
          <p:nvPr/>
        </p:nvSpPr>
        <p:spPr bwMode="auto">
          <a:xfrm>
            <a:off x="1912938" y="5091113"/>
            <a:ext cx="1211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FF0000"/>
                </a:solidFill>
                <a:latin typeface="Times New Roman" pitchFamily="18" charset="0"/>
              </a:rPr>
              <a:t>CHEMISTRY</a:t>
            </a:r>
            <a:endParaRPr lang="en-GB" sz="2800">
              <a:solidFill>
                <a:schemeClr val="tx1"/>
              </a:solidFill>
              <a:latin typeface="Stone Sans ITC TT" pitchFamily="2" charset="0"/>
            </a:endParaRPr>
          </a:p>
        </p:txBody>
      </p:sp>
      <p:sp>
        <p:nvSpPr>
          <p:cNvPr id="35849" name="Rectangle 8"/>
          <p:cNvSpPr>
            <a:spLocks noChangeArrowheads="1"/>
          </p:cNvSpPr>
          <p:nvPr/>
        </p:nvSpPr>
        <p:spPr bwMode="auto">
          <a:xfrm>
            <a:off x="5715000" y="5014913"/>
            <a:ext cx="1447800" cy="457200"/>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lnSpc>
                <a:spcPct val="100000"/>
              </a:lnSpc>
            </a:pPr>
            <a:endParaRPr lang="en-US" sz="2800">
              <a:solidFill>
                <a:schemeClr val="tx1"/>
              </a:solidFill>
              <a:latin typeface="Stone Sans ITC TT" pitchFamily="2" charset="0"/>
            </a:endParaRPr>
          </a:p>
        </p:txBody>
      </p:sp>
      <p:sp>
        <p:nvSpPr>
          <p:cNvPr id="35850" name="Text Box 9"/>
          <p:cNvSpPr txBox="1">
            <a:spLocks noChangeArrowheads="1"/>
          </p:cNvSpPr>
          <p:nvPr/>
        </p:nvSpPr>
        <p:spPr bwMode="auto">
          <a:xfrm>
            <a:off x="5791200" y="5091113"/>
            <a:ext cx="1338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33CC33"/>
                </a:solidFill>
                <a:latin typeface="Times New Roman" pitchFamily="18" charset="0"/>
              </a:rPr>
              <a:t>ECOSYSTEMS</a:t>
            </a:r>
            <a:endParaRPr lang="en-GB" sz="2800">
              <a:solidFill>
                <a:schemeClr val="tx1"/>
              </a:solidFill>
              <a:latin typeface="Stone Sans ITC TT" pitchFamily="2" charset="0"/>
            </a:endParaRPr>
          </a:p>
        </p:txBody>
      </p:sp>
      <p:sp>
        <p:nvSpPr>
          <p:cNvPr id="35851" name="Text Box 10"/>
          <p:cNvSpPr txBox="1">
            <a:spLocks noChangeArrowheads="1"/>
          </p:cNvSpPr>
          <p:nvPr/>
        </p:nvSpPr>
        <p:spPr bwMode="auto">
          <a:xfrm>
            <a:off x="1524000" y="3033713"/>
            <a:ext cx="1158875" cy="36195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FF"/>
                </a:solidFill>
                <a:latin typeface="Times New Roman" pitchFamily="18" charset="0"/>
              </a:rPr>
              <a:t>AEROSOLS</a:t>
            </a:r>
            <a:endParaRPr lang="en-GB" sz="2800">
              <a:solidFill>
                <a:srgbClr val="0000FF"/>
              </a:solidFill>
              <a:latin typeface="Stone Sans ITC TT" pitchFamily="2" charset="0"/>
            </a:endParaRPr>
          </a:p>
        </p:txBody>
      </p:sp>
      <p:sp>
        <p:nvSpPr>
          <p:cNvPr id="35852" name="Text Box 11"/>
          <p:cNvSpPr txBox="1">
            <a:spLocks noChangeArrowheads="1"/>
          </p:cNvSpPr>
          <p:nvPr/>
        </p:nvSpPr>
        <p:spPr bwMode="auto">
          <a:xfrm>
            <a:off x="6530975" y="3033713"/>
            <a:ext cx="708025"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GHG’s</a:t>
            </a:r>
            <a:endParaRPr lang="en-GB" sz="2800">
              <a:solidFill>
                <a:schemeClr val="tx1"/>
              </a:solidFill>
              <a:latin typeface="Stone Sans ITC TT" pitchFamily="2" charset="0"/>
            </a:endParaRPr>
          </a:p>
        </p:txBody>
      </p:sp>
      <p:sp>
        <p:nvSpPr>
          <p:cNvPr id="35853" name="Line 12"/>
          <p:cNvSpPr>
            <a:spLocks noChangeShapeType="1"/>
          </p:cNvSpPr>
          <p:nvPr/>
        </p:nvSpPr>
        <p:spPr bwMode="auto">
          <a:xfrm flipV="1">
            <a:off x="1981200" y="1814513"/>
            <a:ext cx="1981200" cy="1219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4" name="Line 13"/>
          <p:cNvSpPr>
            <a:spLocks noChangeShapeType="1"/>
          </p:cNvSpPr>
          <p:nvPr/>
        </p:nvSpPr>
        <p:spPr bwMode="auto">
          <a:xfrm flipH="1" flipV="1">
            <a:off x="5029200" y="1814513"/>
            <a:ext cx="1828800" cy="1219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5" name="Text Box 14"/>
          <p:cNvSpPr txBox="1">
            <a:spLocks noChangeArrowheads="1"/>
          </p:cNvSpPr>
          <p:nvPr/>
        </p:nvSpPr>
        <p:spPr bwMode="auto">
          <a:xfrm>
            <a:off x="5218113" y="2320925"/>
            <a:ext cx="1147762" cy="2540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Greenhouse Effect</a:t>
            </a:r>
            <a:endParaRPr lang="en-GB" sz="2800">
              <a:solidFill>
                <a:schemeClr val="tx1"/>
              </a:solidFill>
              <a:latin typeface="Stone Sans ITC TT" pitchFamily="2" charset="0"/>
            </a:endParaRPr>
          </a:p>
        </p:txBody>
      </p:sp>
      <p:sp>
        <p:nvSpPr>
          <p:cNvPr id="35856" name="Text Box 15"/>
          <p:cNvSpPr txBox="1">
            <a:spLocks noChangeArrowheads="1"/>
          </p:cNvSpPr>
          <p:nvPr/>
        </p:nvSpPr>
        <p:spPr bwMode="auto">
          <a:xfrm>
            <a:off x="2362200" y="2219325"/>
            <a:ext cx="984250" cy="4064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Direct and</a:t>
            </a:r>
          </a:p>
          <a:p>
            <a:pPr>
              <a:lnSpc>
                <a:spcPct val="100000"/>
              </a:lnSpc>
            </a:pPr>
            <a:r>
              <a:rPr lang="en-GB" sz="1000">
                <a:solidFill>
                  <a:srgbClr val="000000"/>
                </a:solidFill>
                <a:latin typeface="Times New Roman" pitchFamily="18" charset="0"/>
              </a:rPr>
              <a:t>Indirect Effects</a:t>
            </a:r>
            <a:endParaRPr lang="en-GB" sz="2800">
              <a:solidFill>
                <a:schemeClr val="tx1"/>
              </a:solidFill>
              <a:latin typeface="Stone Sans ITC TT" pitchFamily="2" charset="0"/>
            </a:endParaRPr>
          </a:p>
        </p:txBody>
      </p:sp>
      <p:sp>
        <p:nvSpPr>
          <p:cNvPr id="35857" name="Text Box 16"/>
          <p:cNvSpPr txBox="1">
            <a:spLocks noChangeArrowheads="1"/>
          </p:cNvSpPr>
          <p:nvPr/>
        </p:nvSpPr>
        <p:spPr bwMode="auto">
          <a:xfrm>
            <a:off x="755650" y="5013325"/>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8" name="Text Box 17"/>
          <p:cNvSpPr txBox="1">
            <a:spLocks noChangeArrowheads="1"/>
          </p:cNvSpPr>
          <p:nvPr/>
        </p:nvSpPr>
        <p:spPr bwMode="auto">
          <a:xfrm>
            <a:off x="7489825" y="40243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9" name="Text Box 18"/>
          <p:cNvSpPr txBox="1">
            <a:spLocks noChangeArrowheads="1"/>
          </p:cNvSpPr>
          <p:nvPr/>
        </p:nvSpPr>
        <p:spPr bwMode="auto">
          <a:xfrm>
            <a:off x="381000" y="29575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60" name="Line 19"/>
          <p:cNvSpPr>
            <a:spLocks noChangeShapeType="1"/>
          </p:cNvSpPr>
          <p:nvPr/>
        </p:nvSpPr>
        <p:spPr bwMode="auto">
          <a:xfrm>
            <a:off x="1066800" y="3186113"/>
            <a:ext cx="4572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1" name="Line 20"/>
          <p:cNvSpPr>
            <a:spLocks noChangeShapeType="1"/>
          </p:cNvSpPr>
          <p:nvPr/>
        </p:nvSpPr>
        <p:spPr bwMode="auto">
          <a:xfrm rot="5400000" flipV="1">
            <a:off x="1631950" y="5000625"/>
            <a:ext cx="0" cy="45720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2" name="Line 21"/>
          <p:cNvSpPr>
            <a:spLocks noChangeShapeType="1"/>
          </p:cNvSpPr>
          <p:nvPr/>
        </p:nvSpPr>
        <p:spPr bwMode="auto">
          <a:xfrm flipH="1">
            <a:off x="6934200" y="4176713"/>
            <a:ext cx="5334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3" name="Text Box 22"/>
          <p:cNvSpPr txBox="1">
            <a:spLocks noChangeArrowheads="1"/>
          </p:cNvSpPr>
          <p:nvPr/>
        </p:nvSpPr>
        <p:spPr bwMode="auto">
          <a:xfrm>
            <a:off x="6096000" y="5853113"/>
            <a:ext cx="61912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Land-use</a:t>
            </a:r>
          </a:p>
          <a:p>
            <a:pPr>
              <a:lnSpc>
                <a:spcPct val="100000"/>
              </a:lnSpc>
            </a:pPr>
            <a:r>
              <a:rPr lang="en-GB" sz="900">
                <a:solidFill>
                  <a:srgbClr val="000000"/>
                </a:solidFill>
                <a:latin typeface="Times New Roman" pitchFamily="18" charset="0"/>
              </a:rPr>
              <a:t>Change</a:t>
            </a:r>
            <a:endParaRPr lang="en-GB" sz="2800">
              <a:solidFill>
                <a:schemeClr val="tx1"/>
              </a:solidFill>
              <a:latin typeface="Stone Sans ITC TT" pitchFamily="2" charset="0"/>
            </a:endParaRPr>
          </a:p>
        </p:txBody>
      </p:sp>
      <p:sp>
        <p:nvSpPr>
          <p:cNvPr id="35864" name="Line 23"/>
          <p:cNvSpPr>
            <a:spLocks noChangeShapeType="1"/>
          </p:cNvSpPr>
          <p:nvPr/>
        </p:nvSpPr>
        <p:spPr bwMode="auto">
          <a:xfrm flipV="1">
            <a:off x="6400800" y="5472113"/>
            <a:ext cx="0" cy="381000"/>
          </a:xfrm>
          <a:prstGeom prst="line">
            <a:avLst/>
          </a:prstGeom>
          <a:noFill/>
          <a:ln w="2857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5" name="Line 24"/>
          <p:cNvSpPr>
            <a:spLocks noChangeShapeType="1"/>
          </p:cNvSpPr>
          <p:nvPr/>
        </p:nvSpPr>
        <p:spPr bwMode="auto">
          <a:xfrm>
            <a:off x="6553200" y="1433513"/>
            <a:ext cx="838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6" name="Line 25"/>
          <p:cNvSpPr>
            <a:spLocks noChangeShapeType="1"/>
          </p:cNvSpPr>
          <p:nvPr/>
        </p:nvSpPr>
        <p:spPr bwMode="auto">
          <a:xfrm>
            <a:off x="6553200" y="1738313"/>
            <a:ext cx="838200"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7" name="Text Box 26"/>
          <p:cNvSpPr txBox="1">
            <a:spLocks noChangeArrowheads="1"/>
          </p:cNvSpPr>
          <p:nvPr/>
        </p:nvSpPr>
        <p:spPr bwMode="auto">
          <a:xfrm>
            <a:off x="7485063" y="1292225"/>
            <a:ext cx="668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Online</a:t>
            </a:r>
            <a:endParaRPr lang="en-GB" sz="2800">
              <a:solidFill>
                <a:schemeClr val="tx1"/>
              </a:solidFill>
              <a:latin typeface="Stone Sans ITC TT" pitchFamily="2" charset="0"/>
            </a:endParaRPr>
          </a:p>
        </p:txBody>
      </p:sp>
      <p:sp>
        <p:nvSpPr>
          <p:cNvPr id="35868" name="Text Box 27"/>
          <p:cNvSpPr txBox="1">
            <a:spLocks noChangeArrowheads="1"/>
          </p:cNvSpPr>
          <p:nvPr/>
        </p:nvSpPr>
        <p:spPr bwMode="auto">
          <a:xfrm>
            <a:off x="7467600" y="1597025"/>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Offline</a:t>
            </a:r>
            <a:endParaRPr lang="en-GB" sz="2800">
              <a:solidFill>
                <a:schemeClr val="tx1"/>
              </a:solidFill>
              <a:latin typeface="Stone Sans ITC TT" pitchFamily="2" charset="0"/>
            </a:endParaRPr>
          </a:p>
        </p:txBody>
      </p:sp>
      <p:sp>
        <p:nvSpPr>
          <p:cNvPr id="35869" name="Line 28"/>
          <p:cNvSpPr>
            <a:spLocks noChangeShapeType="1"/>
          </p:cNvSpPr>
          <p:nvPr/>
        </p:nvSpPr>
        <p:spPr bwMode="auto">
          <a:xfrm>
            <a:off x="6324600" y="1128713"/>
            <a:ext cx="0" cy="8382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0" name="Line 29"/>
          <p:cNvSpPr>
            <a:spLocks noChangeShapeType="1"/>
          </p:cNvSpPr>
          <p:nvPr/>
        </p:nvSpPr>
        <p:spPr bwMode="auto">
          <a:xfrm>
            <a:off x="6324600" y="1966913"/>
            <a:ext cx="1905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1" name="Line 30"/>
          <p:cNvSpPr>
            <a:spLocks noChangeShapeType="1"/>
          </p:cNvSpPr>
          <p:nvPr/>
        </p:nvSpPr>
        <p:spPr bwMode="auto">
          <a:xfrm>
            <a:off x="4572000" y="1814513"/>
            <a:ext cx="1752600" cy="3200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2" name="Line 31"/>
          <p:cNvSpPr>
            <a:spLocks noChangeShapeType="1"/>
          </p:cNvSpPr>
          <p:nvPr/>
        </p:nvSpPr>
        <p:spPr bwMode="auto">
          <a:xfrm>
            <a:off x="2438400" y="3338513"/>
            <a:ext cx="3286125" cy="1674812"/>
          </a:xfrm>
          <a:prstGeom prst="line">
            <a:avLst/>
          </a:prstGeom>
          <a:noFill/>
          <a:ln w="28575">
            <a:solidFill>
              <a:srgbClr val="33CC33"/>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3" name="Line 32"/>
          <p:cNvSpPr>
            <a:spLocks noChangeShapeType="1"/>
          </p:cNvSpPr>
          <p:nvPr/>
        </p:nvSpPr>
        <p:spPr bwMode="auto">
          <a:xfrm flipH="1">
            <a:off x="3124200" y="5395913"/>
            <a:ext cx="2590800" cy="0"/>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4" name="Text Box 33"/>
          <p:cNvSpPr txBox="1">
            <a:spLocks noChangeArrowheads="1"/>
          </p:cNvSpPr>
          <p:nvPr/>
        </p:nvSpPr>
        <p:spPr bwMode="auto">
          <a:xfrm>
            <a:off x="3203575" y="3933825"/>
            <a:ext cx="77470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DMS,</a:t>
            </a:r>
          </a:p>
          <a:p>
            <a:pPr>
              <a:lnSpc>
                <a:spcPct val="100000"/>
              </a:lnSpc>
            </a:pPr>
            <a:r>
              <a:rPr lang="en-GB" sz="900">
                <a:solidFill>
                  <a:srgbClr val="000000"/>
                </a:solidFill>
                <a:latin typeface="Times New Roman" pitchFamily="18" charset="0"/>
              </a:rPr>
              <a:t>Mineral dust</a:t>
            </a:r>
            <a:endParaRPr lang="en-GB" sz="2800">
              <a:solidFill>
                <a:schemeClr val="tx1"/>
              </a:solidFill>
              <a:latin typeface="Stone Sans ITC TT" pitchFamily="2" charset="0"/>
            </a:endParaRPr>
          </a:p>
        </p:txBody>
      </p:sp>
      <p:sp>
        <p:nvSpPr>
          <p:cNvPr id="35875" name="Text Box 34"/>
          <p:cNvSpPr txBox="1">
            <a:spLocks noChangeArrowheads="1"/>
          </p:cNvSpPr>
          <p:nvPr/>
        </p:nvSpPr>
        <p:spPr bwMode="auto">
          <a:xfrm>
            <a:off x="3492500" y="5084763"/>
            <a:ext cx="192405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Biogenic Emissions:CH</a:t>
            </a:r>
            <a:r>
              <a:rPr lang="en-GB" sz="900" baseline="-25000">
                <a:solidFill>
                  <a:srgbClr val="000000"/>
                </a:solidFill>
                <a:latin typeface="Times New Roman" pitchFamily="18" charset="0"/>
              </a:rPr>
              <a:t>4</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Dry deposition: stomatal conductance</a:t>
            </a:r>
            <a:endParaRPr lang="en-GB" sz="2800">
              <a:solidFill>
                <a:schemeClr val="tx1"/>
              </a:solidFill>
              <a:latin typeface="Stone Sans ITC TT" pitchFamily="2" charset="0"/>
            </a:endParaRPr>
          </a:p>
        </p:txBody>
      </p:sp>
      <p:sp>
        <p:nvSpPr>
          <p:cNvPr id="35876" name="Line 35"/>
          <p:cNvSpPr>
            <a:spLocks noChangeShapeType="1"/>
          </p:cNvSpPr>
          <p:nvPr/>
        </p:nvSpPr>
        <p:spPr bwMode="auto">
          <a:xfrm flipH="1" flipV="1">
            <a:off x="1979613" y="3284538"/>
            <a:ext cx="304800" cy="1676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7" name="Line 36"/>
          <p:cNvSpPr>
            <a:spLocks noChangeShapeType="1"/>
          </p:cNvSpPr>
          <p:nvPr/>
        </p:nvSpPr>
        <p:spPr bwMode="auto">
          <a:xfrm flipV="1">
            <a:off x="2484438" y="3357563"/>
            <a:ext cx="4038600" cy="1676400"/>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8" name="Line 37"/>
          <p:cNvSpPr>
            <a:spLocks noChangeShapeType="1"/>
          </p:cNvSpPr>
          <p:nvPr/>
        </p:nvSpPr>
        <p:spPr bwMode="auto">
          <a:xfrm flipV="1">
            <a:off x="6372225" y="3357563"/>
            <a:ext cx="457200" cy="1676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9" name="Text Box 38"/>
          <p:cNvSpPr txBox="1">
            <a:spLocks noChangeArrowheads="1"/>
          </p:cNvSpPr>
          <p:nvPr/>
        </p:nvSpPr>
        <p:spPr bwMode="auto">
          <a:xfrm>
            <a:off x="1752600" y="3871913"/>
            <a:ext cx="657225" cy="51117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Oxidants:</a:t>
            </a:r>
          </a:p>
          <a:p>
            <a:pPr>
              <a:lnSpc>
                <a:spcPct val="100000"/>
              </a:lnSpc>
            </a:pPr>
            <a:r>
              <a:rPr lang="en-GB" sz="900">
                <a:solidFill>
                  <a:srgbClr val="000000"/>
                </a:solidFill>
                <a:latin typeface="Times New Roman" pitchFamily="18" charset="0"/>
              </a:rPr>
              <a:t>OH, H</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2</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HO</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3</a:t>
            </a:r>
            <a:endParaRPr lang="en-GB" sz="2800">
              <a:solidFill>
                <a:schemeClr val="tx1"/>
              </a:solidFill>
              <a:latin typeface="Stone Sans ITC TT" pitchFamily="2" charset="0"/>
            </a:endParaRPr>
          </a:p>
        </p:txBody>
      </p:sp>
      <p:sp>
        <p:nvSpPr>
          <p:cNvPr id="35880" name="Text Box 39"/>
          <p:cNvSpPr txBox="1">
            <a:spLocks noChangeArrowheads="1"/>
          </p:cNvSpPr>
          <p:nvPr/>
        </p:nvSpPr>
        <p:spPr bwMode="auto">
          <a:xfrm>
            <a:off x="4648200" y="3721100"/>
            <a:ext cx="730250" cy="284163"/>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200">
                <a:solidFill>
                  <a:srgbClr val="000000"/>
                </a:solidFill>
                <a:latin typeface="Times New Roman" pitchFamily="18" charset="0"/>
              </a:rPr>
              <a:t>CH</a:t>
            </a:r>
            <a:r>
              <a:rPr lang="en-GB" sz="1200" baseline="-25000">
                <a:solidFill>
                  <a:srgbClr val="000000"/>
                </a:solidFill>
                <a:latin typeface="Times New Roman" pitchFamily="18" charset="0"/>
              </a:rPr>
              <a:t>4</a:t>
            </a:r>
            <a:r>
              <a:rPr lang="en-GB" sz="1200">
                <a:solidFill>
                  <a:srgbClr val="000000"/>
                </a:solidFill>
                <a:latin typeface="Times New Roman" pitchFamily="18" charset="0"/>
              </a:rPr>
              <a:t>, O</a:t>
            </a:r>
            <a:r>
              <a:rPr lang="en-GB" sz="1200" baseline="-25000">
                <a:solidFill>
                  <a:srgbClr val="000000"/>
                </a:solidFill>
                <a:latin typeface="Times New Roman" pitchFamily="18" charset="0"/>
              </a:rPr>
              <a:t>3</a:t>
            </a:r>
            <a:r>
              <a:rPr lang="en-GB" sz="1200">
                <a:solidFill>
                  <a:srgbClr val="000000"/>
                </a:solidFill>
                <a:latin typeface="Times New Roman" pitchFamily="18" charset="0"/>
              </a:rPr>
              <a:t>,</a:t>
            </a:r>
            <a:endParaRPr lang="en-GB" sz="2800">
              <a:solidFill>
                <a:schemeClr val="tx1"/>
              </a:solidFill>
              <a:latin typeface="Stone Sans ITC TT" pitchFamily="2" charset="0"/>
            </a:endParaRPr>
          </a:p>
        </p:txBody>
      </p:sp>
      <p:sp>
        <p:nvSpPr>
          <p:cNvPr id="35881" name="Text Box 40"/>
          <p:cNvSpPr txBox="1">
            <a:spLocks noChangeArrowheads="1"/>
          </p:cNvSpPr>
          <p:nvPr/>
        </p:nvSpPr>
        <p:spPr bwMode="auto">
          <a:xfrm>
            <a:off x="6400800" y="4024313"/>
            <a:ext cx="498475" cy="3143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CO</a:t>
            </a:r>
            <a:r>
              <a:rPr lang="en-GB" sz="1400" baseline="-25000">
                <a:solidFill>
                  <a:srgbClr val="000000"/>
                </a:solidFill>
                <a:latin typeface="Times New Roman" pitchFamily="18" charset="0"/>
              </a:rPr>
              <a:t>2</a:t>
            </a:r>
            <a:endParaRPr lang="en-GB" sz="2800">
              <a:solidFill>
                <a:schemeClr val="tx1"/>
              </a:solidFill>
              <a:latin typeface="Stone Sans ITC TT" pitchFamily="2" charset="0"/>
            </a:endParaRPr>
          </a:p>
        </p:txBody>
      </p:sp>
      <p:sp>
        <p:nvSpPr>
          <p:cNvPr id="35882" name="Line 41"/>
          <p:cNvSpPr>
            <a:spLocks noChangeShapeType="1"/>
          </p:cNvSpPr>
          <p:nvPr/>
        </p:nvSpPr>
        <p:spPr bwMode="auto">
          <a:xfrm flipH="1">
            <a:off x="2411413" y="1844675"/>
            <a:ext cx="1828800" cy="32004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83" name="Line 42"/>
          <p:cNvSpPr>
            <a:spLocks noChangeShapeType="1"/>
          </p:cNvSpPr>
          <p:nvPr/>
        </p:nvSpPr>
        <p:spPr bwMode="auto">
          <a:xfrm>
            <a:off x="2627313" y="3141663"/>
            <a:ext cx="3657600" cy="1819275"/>
          </a:xfrm>
          <a:prstGeom prst="line">
            <a:avLst/>
          </a:prstGeom>
          <a:noFill/>
          <a:ln w="28575">
            <a:solidFill>
              <a:srgbClr val="0000FF"/>
            </a:solidFill>
            <a:round/>
            <a:headEnd type="none" w="lg" len="me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84" name="Text Box 43"/>
          <p:cNvSpPr txBox="1">
            <a:spLocks noChangeArrowheads="1"/>
          </p:cNvSpPr>
          <p:nvPr/>
        </p:nvSpPr>
        <p:spPr bwMode="auto">
          <a:xfrm>
            <a:off x="3419475" y="3500438"/>
            <a:ext cx="841375" cy="2381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Fe deposition</a:t>
            </a:r>
            <a:endParaRPr lang="en-GB" sz="2800">
              <a:solidFill>
                <a:schemeClr val="tx1"/>
              </a:solidFill>
              <a:latin typeface="Stone Sans ITC TT" pitchFamily="2" charset="0"/>
            </a:endParaRPr>
          </a:p>
        </p:txBody>
      </p:sp>
      <p:sp>
        <p:nvSpPr>
          <p:cNvPr id="3" name="TextBox 2"/>
          <p:cNvSpPr txBox="1"/>
          <p:nvPr/>
        </p:nvSpPr>
        <p:spPr>
          <a:xfrm>
            <a:off x="2594311" y="6202168"/>
            <a:ext cx="3955378" cy="646331"/>
          </a:xfrm>
          <a:prstGeom prst="rect">
            <a:avLst/>
          </a:prstGeom>
          <a:noFill/>
        </p:spPr>
        <p:txBody>
          <a:bodyPr wrap="none" rtlCol="0">
            <a:spAutoFit/>
          </a:bodyPr>
          <a:lstStyle/>
          <a:p>
            <a:r>
              <a:rPr lang="pt-BR" sz="3600" b="1" dirty="0" smtClean="0"/>
              <a:t>Falta MUITA coisa...</a:t>
            </a:r>
            <a:endParaRPr lang="pt-BR" sz="3600" b="1" dirty="0"/>
          </a:p>
        </p:txBody>
      </p:sp>
    </p:spTree>
    <p:extLst>
      <p:ext uri="{BB962C8B-B14F-4D97-AF65-F5344CB8AC3E}">
        <p14:creationId xmlns:p14="http://schemas.microsoft.com/office/powerpoint/2010/main" val="3176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44" y="807729"/>
            <a:ext cx="8477756" cy="587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5244" y="10379"/>
            <a:ext cx="8477756" cy="830997"/>
          </a:xfrm>
          <a:prstGeom prst="rect">
            <a:avLst/>
          </a:prstGeom>
        </p:spPr>
        <p:txBody>
          <a:bodyPr wrap="square">
            <a:spAutoFit/>
          </a:bodyPr>
          <a:lstStyle/>
          <a:p>
            <a:pPr algn="ctr"/>
            <a:r>
              <a:rPr lang="en-US" sz="2400" b="1" dirty="0"/>
              <a:t>Decadal global precipitation anomalies (mm) relative to the 1961–1990 WMO standard normal </a:t>
            </a:r>
          </a:p>
        </p:txBody>
      </p:sp>
    </p:spTree>
    <p:extLst>
      <p:ext uri="{BB962C8B-B14F-4D97-AF65-F5344CB8AC3E}">
        <p14:creationId xmlns:p14="http://schemas.microsoft.com/office/powerpoint/2010/main" val="96971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33" y="1403866"/>
            <a:ext cx="86752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9033" y="754682"/>
            <a:ext cx="8792567" cy="369332"/>
          </a:xfrm>
          <a:prstGeom prst="rect">
            <a:avLst/>
          </a:prstGeom>
        </p:spPr>
        <p:txBody>
          <a:bodyPr wrap="square">
            <a:spAutoFit/>
          </a:bodyPr>
          <a:lstStyle/>
          <a:p>
            <a:pPr algn="ctr"/>
            <a:r>
              <a:rPr lang="en-US" dirty="0"/>
              <a:t>The horizontal grey line </a:t>
            </a:r>
            <a:r>
              <a:rPr lang="en-US" dirty="0" smtClean="0"/>
              <a:t>is the </a:t>
            </a:r>
            <a:r>
              <a:rPr lang="en-US" dirty="0"/>
              <a:t>long-term average value (14.0°C) </a:t>
            </a:r>
            <a:r>
              <a:rPr lang="en-US" dirty="0" smtClean="0"/>
              <a:t> (1961–1990 </a:t>
            </a:r>
            <a:r>
              <a:rPr lang="en-US" dirty="0"/>
              <a:t>base </a:t>
            </a:r>
            <a:r>
              <a:rPr lang="en-US" dirty="0" smtClean="0"/>
              <a:t>period). </a:t>
            </a:r>
            <a:endParaRPr lang="en-US" dirty="0"/>
          </a:p>
        </p:txBody>
      </p:sp>
      <p:sp>
        <p:nvSpPr>
          <p:cNvPr id="5" name="TextBox 4"/>
          <p:cNvSpPr txBox="1"/>
          <p:nvPr/>
        </p:nvSpPr>
        <p:spPr>
          <a:xfrm>
            <a:off x="1905000" y="1828800"/>
            <a:ext cx="1312603" cy="369332"/>
          </a:xfrm>
          <a:prstGeom prst="rect">
            <a:avLst/>
          </a:prstGeom>
          <a:noFill/>
        </p:spPr>
        <p:txBody>
          <a:bodyPr wrap="none" rtlCol="0">
            <a:spAutoFit/>
          </a:bodyPr>
          <a:lstStyle/>
          <a:p>
            <a:r>
              <a:rPr lang="pt-BR" dirty="0" smtClean="0"/>
              <a:t>WMO, 2013</a:t>
            </a:r>
            <a:endParaRPr lang="en-US" dirty="0"/>
          </a:p>
        </p:txBody>
      </p:sp>
      <p:sp>
        <p:nvSpPr>
          <p:cNvPr id="6" name="Rectangle 5"/>
          <p:cNvSpPr/>
          <p:nvPr/>
        </p:nvSpPr>
        <p:spPr>
          <a:xfrm>
            <a:off x="647699" y="34130"/>
            <a:ext cx="7959842" cy="830997"/>
          </a:xfrm>
          <a:prstGeom prst="rect">
            <a:avLst/>
          </a:prstGeom>
        </p:spPr>
        <p:txBody>
          <a:bodyPr wrap="square">
            <a:spAutoFit/>
          </a:bodyPr>
          <a:lstStyle/>
          <a:p>
            <a:pPr algn="ctr"/>
            <a:r>
              <a:rPr lang="en-US" sz="2400" b="1" dirty="0"/>
              <a:t>Decadal global combined surface-air temperature over land and sea-surface temperature (°C</a:t>
            </a:r>
            <a:r>
              <a:rPr lang="en-US" sz="2400" b="1" dirty="0" smtClean="0"/>
              <a:t>) </a:t>
            </a:r>
            <a:endParaRPr lang="en-US" sz="2400" b="1" dirty="0"/>
          </a:p>
        </p:txBody>
      </p:sp>
    </p:spTree>
    <p:extLst>
      <p:ext uri="{BB962C8B-B14F-4D97-AF65-F5344CB8AC3E}">
        <p14:creationId xmlns:p14="http://schemas.microsoft.com/office/powerpoint/2010/main" val="333627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8" t="3741"/>
          <a:stretch/>
        </p:blipFill>
        <p:spPr bwMode="auto">
          <a:xfrm>
            <a:off x="419680" y="1295400"/>
            <a:ext cx="842391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94167"/>
            <a:ext cx="6062878" cy="830997"/>
          </a:xfrm>
          <a:prstGeom prst="rect">
            <a:avLst/>
          </a:prstGeom>
          <a:noFill/>
        </p:spPr>
        <p:txBody>
          <a:bodyPr wrap="none" rtlCol="0">
            <a:spAutoFit/>
          </a:bodyPr>
          <a:lstStyle/>
          <a:p>
            <a:r>
              <a:rPr lang="en-US" sz="4800" b="1" dirty="0" smtClean="0"/>
              <a:t>Solar radiation balance</a:t>
            </a:r>
            <a:endParaRPr lang="en-US" sz="4800" b="1" dirty="0"/>
          </a:p>
        </p:txBody>
      </p:sp>
    </p:spTree>
    <p:extLst>
      <p:ext uri="{BB962C8B-B14F-4D97-AF65-F5344CB8AC3E}">
        <p14:creationId xmlns:p14="http://schemas.microsoft.com/office/powerpoint/2010/main" val="170610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composite-total-solar-irradiance.gif"/>
          <p:cNvPicPr>
            <a:picLocks noChangeAspect="1"/>
          </p:cNvPicPr>
          <p:nvPr/>
        </p:nvPicPr>
        <p:blipFill>
          <a:blip r:embed="rId2">
            <a:extLst>
              <a:ext uri="{28A0092B-C50C-407E-A947-70E740481C1C}">
                <a14:useLocalDpi xmlns:a14="http://schemas.microsoft.com/office/drawing/2010/main" val="0"/>
              </a:ext>
            </a:extLst>
          </a:blip>
          <a:srcRect r="11017"/>
          <a:stretch>
            <a:fillRect/>
          </a:stretch>
        </p:blipFill>
        <p:spPr bwMode="auto">
          <a:xfrm>
            <a:off x="152400" y="1066800"/>
            <a:ext cx="87630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2" descr="sun_active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89450"/>
            <a:ext cx="7191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3" descr="sun_inactive2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471988"/>
            <a:ext cx="70326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6"/>
          <p:cNvSpPr txBox="1">
            <a:spLocks noChangeArrowheads="1"/>
          </p:cNvSpPr>
          <p:nvPr/>
        </p:nvSpPr>
        <p:spPr bwMode="auto">
          <a:xfrm>
            <a:off x="838200" y="5791200"/>
            <a:ext cx="762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b="1" dirty="0">
                <a:latin typeface="+mj-lt"/>
              </a:rPr>
              <a:t>The drop of 1.2 W m</a:t>
            </a:r>
            <a:r>
              <a:rPr lang="en-US" altLang="en-US" b="1" baseline="30000" dirty="0">
                <a:latin typeface="+mj-lt"/>
              </a:rPr>
              <a:t>-2</a:t>
            </a:r>
            <a:r>
              <a:rPr lang="en-US" altLang="en-US" b="1" dirty="0">
                <a:latin typeface="+mj-lt"/>
              </a:rPr>
              <a:t> since 2001 is equivalent to </a:t>
            </a:r>
          </a:p>
          <a:p>
            <a:r>
              <a:rPr lang="en-US" altLang="en-US" b="1" dirty="0">
                <a:latin typeface="+mj-lt"/>
              </a:rPr>
              <a:t>         -0.2 Wm</a:t>
            </a:r>
            <a:r>
              <a:rPr lang="en-US" altLang="en-US" b="1" baseline="30000" dirty="0">
                <a:latin typeface="+mj-lt"/>
              </a:rPr>
              <a:t>-2</a:t>
            </a:r>
            <a:r>
              <a:rPr lang="en-US" altLang="en-US" b="1" dirty="0">
                <a:latin typeface="+mj-lt"/>
              </a:rPr>
              <a:t> in </a:t>
            </a:r>
            <a:r>
              <a:rPr lang="en-US" altLang="en-US" b="1" dirty="0" err="1">
                <a:latin typeface="+mj-lt"/>
              </a:rPr>
              <a:t>radiative</a:t>
            </a:r>
            <a:r>
              <a:rPr lang="en-US" altLang="en-US" b="1" dirty="0">
                <a:latin typeface="+mj-lt"/>
              </a:rPr>
              <a:t> forcing</a:t>
            </a:r>
          </a:p>
        </p:txBody>
      </p:sp>
      <p:sp>
        <p:nvSpPr>
          <p:cNvPr id="2" name="Title 1"/>
          <p:cNvSpPr>
            <a:spLocks noGrp="1"/>
          </p:cNvSpPr>
          <p:nvPr>
            <p:ph type="title"/>
          </p:nvPr>
        </p:nvSpPr>
        <p:spPr>
          <a:xfrm>
            <a:off x="457200" y="274638"/>
            <a:ext cx="8229600" cy="639762"/>
          </a:xfrm>
        </p:spPr>
        <p:txBody>
          <a:bodyPr>
            <a:normAutofit fontScale="90000"/>
          </a:bodyPr>
          <a:lstStyle/>
          <a:p>
            <a:r>
              <a:rPr lang="en-US" b="1" dirty="0" err="1" smtClean="0">
                <a:effectLst>
                  <a:outerShdw blurRad="38100" dist="38100" dir="2700000" algn="tl">
                    <a:srgbClr val="000000">
                      <a:alpha val="43137"/>
                    </a:srgbClr>
                  </a:outerShdw>
                </a:effectLst>
              </a:rPr>
              <a:t>Irradiância</a:t>
            </a:r>
            <a:r>
              <a:rPr lang="en-US" b="1" dirty="0" smtClean="0">
                <a:effectLst>
                  <a:outerShdw blurRad="38100" dist="38100" dir="2700000" algn="tl">
                    <a:srgbClr val="000000">
                      <a:alpha val="43137"/>
                    </a:srgbClr>
                  </a:outerShdw>
                </a:effectLst>
              </a:rPr>
              <a:t> solar 1975-2012</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989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228600" y="4878982"/>
            <a:ext cx="8839200" cy="1261884"/>
          </a:xfrm>
          <a:prstGeom prst="rect">
            <a:avLst/>
          </a:prstGeom>
          <a:noFill/>
          <a:ln w="9525">
            <a:noFill/>
            <a:miter lim="800000"/>
            <a:headEnd/>
            <a:tailEnd/>
          </a:ln>
          <a:effectLst/>
        </p:spPr>
        <p:txBody>
          <a:bodyPr anchor="ctr">
            <a:spAutoFit/>
          </a:bodyPr>
          <a:lstStyle/>
          <a:p>
            <a:r>
              <a:rPr lang="en-US" dirty="0" smtClean="0">
                <a:ea typeface="Calibri" pitchFamily="34" charset="0"/>
              </a:rPr>
              <a:t>Global </a:t>
            </a:r>
            <a:r>
              <a:rPr lang="en-US" dirty="0">
                <a:ea typeface="Calibri" pitchFamily="34" charset="0"/>
              </a:rPr>
              <a:t>surface temperature anomalies relative to 1951-1980 average </a:t>
            </a:r>
            <a:r>
              <a:rPr lang="en-US" dirty="0" smtClean="0">
                <a:ea typeface="Calibri" pitchFamily="34" charset="0"/>
              </a:rPr>
              <a:t>for (</a:t>
            </a:r>
            <a:r>
              <a:rPr lang="en-US" dirty="0">
                <a:ea typeface="Calibri" pitchFamily="34" charset="0"/>
              </a:rPr>
              <a:t>a) annual and 5-year running means through 2010, and (b) 60-month and </a:t>
            </a:r>
            <a:r>
              <a:rPr lang="en-US" dirty="0" smtClean="0">
                <a:ea typeface="Calibri" pitchFamily="34" charset="0"/>
              </a:rPr>
              <a:t>132- month </a:t>
            </a:r>
            <a:r>
              <a:rPr lang="en-US" dirty="0">
                <a:ea typeface="Calibri" pitchFamily="34" charset="0"/>
              </a:rPr>
              <a:t>running means through July 2012</a:t>
            </a:r>
            <a:r>
              <a:rPr lang="en-US" dirty="0" smtClean="0">
                <a:ea typeface="Calibri" pitchFamily="34" charset="0"/>
              </a:rPr>
              <a:t>.</a:t>
            </a:r>
            <a:endParaRPr lang="en-US" dirty="0">
              <a:ea typeface="Calibri" pitchFamily="34" charset="0"/>
            </a:endParaRPr>
          </a:p>
          <a:p>
            <a:endParaRPr lang="en-US" sz="800" dirty="0">
              <a:ea typeface="Calibri" pitchFamily="34" charset="0"/>
            </a:endParaRPr>
          </a:p>
          <a:p>
            <a:r>
              <a:rPr lang="en-US" sz="1400" i="1" dirty="0"/>
              <a:t>(Hansen, J., </a:t>
            </a:r>
            <a:r>
              <a:rPr lang="en-US" sz="1400" i="1" dirty="0" err="1"/>
              <a:t>Ruedy</a:t>
            </a:r>
            <a:r>
              <a:rPr lang="en-US" sz="1400" i="1" dirty="0"/>
              <a:t>, R., Sato, M., and Lo, K., 2010: Global surface temperature change, Rev. </a:t>
            </a:r>
            <a:r>
              <a:rPr lang="en-US" sz="1400" i="1" dirty="0" err="1"/>
              <a:t>Geophys</a:t>
            </a:r>
            <a:r>
              <a:rPr lang="en-US" sz="1400" i="1" dirty="0"/>
              <a:t>. </a:t>
            </a:r>
            <a:r>
              <a:rPr lang="en-US" sz="1400" b="1" i="1" dirty="0"/>
              <a:t>48</a:t>
            </a:r>
            <a:r>
              <a:rPr lang="en-US" sz="1400" i="1" dirty="0"/>
              <a:t>,  RG4004.)</a:t>
            </a:r>
          </a:p>
        </p:txBody>
      </p:sp>
      <p:sp>
        <p:nvSpPr>
          <p:cNvPr id="6146" name="TextBox 3"/>
          <p:cNvSpPr txBox="1">
            <a:spLocks noChangeArrowheads="1"/>
          </p:cNvSpPr>
          <p:nvPr/>
        </p:nvSpPr>
        <p:spPr bwMode="auto">
          <a:xfrm>
            <a:off x="291059" y="184399"/>
            <a:ext cx="883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r>
              <a:rPr lang="pt-BR" sz="3200" b="1" smtClean="0">
                <a:effectLst>
                  <a:outerShdw blurRad="38100" dist="38100" dir="2700000" algn="tl">
                    <a:srgbClr val="000000">
                      <a:alpha val="43137"/>
                    </a:srgbClr>
                  </a:outerShdw>
                </a:effectLst>
              </a:rPr>
              <a:t>As temperaturas globais variam, mas nosso planeta está se tornando mais quente</a:t>
            </a:r>
            <a:endParaRPr lang="pt-BR" sz="3200" b="1">
              <a:effectLst>
                <a:outerShdw blurRad="38100" dist="38100" dir="2700000" algn="tl">
                  <a:srgbClr val="000000">
                    <a:alpha val="43137"/>
                  </a:srgbClr>
                </a:outerShdw>
              </a:effectLst>
            </a:endParaRP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65" y="1371600"/>
            <a:ext cx="8832850" cy="332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2427" y="6270212"/>
            <a:ext cx="8895897"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Gases de </a:t>
            </a:r>
            <a:r>
              <a:rPr lang="en-US" sz="2000" b="1" dirty="0" err="1" smtClean="0">
                <a:effectLst>
                  <a:outerShdw blurRad="38100" dist="38100" dir="2700000" algn="tl">
                    <a:srgbClr val="000000">
                      <a:alpha val="43137"/>
                    </a:srgbClr>
                  </a:outerShdw>
                </a:effectLst>
              </a:rPr>
              <a:t>efeito</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estufa</a:t>
            </a:r>
            <a:r>
              <a:rPr lang="en-US" sz="2000" b="1" dirty="0" smtClean="0">
                <a:effectLst>
                  <a:outerShdw blurRad="38100" dist="38100" dir="2700000" algn="tl">
                    <a:srgbClr val="000000">
                      <a:alpha val="43137"/>
                    </a:srgbClr>
                  </a:outerShdw>
                </a:effectLst>
              </a:rPr>
              <a:t> e </a:t>
            </a:r>
            <a:r>
              <a:rPr lang="en-US" sz="2000" b="1" dirty="0" err="1" smtClean="0">
                <a:effectLst>
                  <a:outerShdw blurRad="38100" dist="38100" dir="2700000" algn="tl">
                    <a:srgbClr val="000000">
                      <a:alpha val="43137"/>
                    </a:srgbClr>
                  </a:outerShdw>
                </a:effectLst>
              </a:rPr>
              <a:t>aerossóis</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dominam</a:t>
            </a:r>
            <a:r>
              <a:rPr lang="en-US" sz="2000" b="1" dirty="0" smtClean="0">
                <a:effectLst>
                  <a:outerShdw blurRad="38100" dist="38100" dir="2700000" algn="tl">
                    <a:srgbClr val="000000">
                      <a:alpha val="43137"/>
                    </a:srgbClr>
                  </a:outerShdw>
                </a:effectLst>
              </a:rPr>
              <a:t> a </a:t>
            </a:r>
            <a:r>
              <a:rPr lang="en-US" sz="2000" b="1" dirty="0" err="1" smtClean="0">
                <a:effectLst>
                  <a:outerShdw blurRad="38100" dist="38100" dir="2700000" algn="tl">
                    <a:srgbClr val="000000">
                      <a:alpha val="43137"/>
                    </a:srgbClr>
                  </a:outerShdw>
                </a:effectLst>
              </a:rPr>
              <a:t>variabilidade</a:t>
            </a:r>
            <a:r>
              <a:rPr lang="en-US" sz="2000" b="1" dirty="0" smtClean="0">
                <a:effectLst>
                  <a:outerShdw blurRad="38100" dist="38100" dir="2700000" algn="tl">
                    <a:srgbClr val="000000">
                      <a:alpha val="43137"/>
                    </a:srgbClr>
                  </a:outerShdw>
                </a:effectLst>
              </a:rPr>
              <a:t> da </a:t>
            </a:r>
            <a:r>
              <a:rPr lang="en-US" sz="2000" b="1" dirty="0" err="1" smtClean="0">
                <a:effectLst>
                  <a:outerShdw blurRad="38100" dist="38100" dir="2700000" algn="tl">
                    <a:srgbClr val="000000">
                      <a:alpha val="43137"/>
                    </a:srgbClr>
                  </a:outerShdw>
                </a:effectLst>
              </a:rPr>
              <a:t>temperatura</a:t>
            </a:r>
            <a:r>
              <a:rPr lang="en-US" sz="2000" b="1" dirty="0" smtClean="0">
                <a:effectLst>
                  <a:outerShdw blurRad="38100" dist="38100" dir="2700000" algn="tl">
                    <a:srgbClr val="000000">
                      <a:alpha val="43137"/>
                    </a:srgbClr>
                  </a:outerShdw>
                </a:effectLst>
              </a:rPr>
              <a:t> global</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01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16611"/>
            <a:ext cx="6105525" cy="523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18834" y="93172"/>
            <a:ext cx="4572000" cy="1323439"/>
          </a:xfrm>
          <a:prstGeom prst="rect">
            <a:avLst/>
          </a:prstGeom>
        </p:spPr>
        <p:txBody>
          <a:bodyPr wrap="square">
            <a:spAutoFit/>
          </a:bodyPr>
          <a:lstStyle/>
          <a:p>
            <a:r>
              <a:rPr lang="en-US" sz="1600" dirty="0" smtClean="0"/>
              <a:t>GISS</a:t>
            </a:r>
            <a:r>
              <a:rPr lang="en-US" sz="1600" dirty="0"/>
              <a:t>: </a:t>
            </a:r>
            <a:r>
              <a:rPr lang="en-US" sz="1600" dirty="0" smtClean="0"/>
              <a:t>NASA Goddard </a:t>
            </a:r>
            <a:r>
              <a:rPr lang="en-US" sz="1600" dirty="0"/>
              <a:t>Institute for Space Studies GISS; NCDC: NOAA </a:t>
            </a:r>
            <a:r>
              <a:rPr lang="en-US" sz="1600" dirty="0" smtClean="0"/>
              <a:t>National Climate </a:t>
            </a:r>
            <a:r>
              <a:rPr lang="en-US" sz="1600" dirty="0"/>
              <a:t>Data Center</a:t>
            </a:r>
            <a:r>
              <a:rPr lang="en-US" sz="1600" dirty="0" smtClean="0"/>
              <a:t>;</a:t>
            </a:r>
          </a:p>
          <a:p>
            <a:r>
              <a:rPr lang="en-US" sz="1600" dirty="0" smtClean="0"/>
              <a:t>CRU</a:t>
            </a:r>
            <a:r>
              <a:rPr lang="en-US" sz="1600" dirty="0"/>
              <a:t>: Hadley Center/ Climate Research Unit UK</a:t>
            </a:r>
            <a:r>
              <a:rPr lang="en-US" sz="1600" dirty="0" smtClean="0"/>
              <a:t>;</a:t>
            </a:r>
          </a:p>
          <a:p>
            <a:r>
              <a:rPr lang="en-US" sz="1600" dirty="0" smtClean="0"/>
              <a:t>RSS</a:t>
            </a:r>
            <a:r>
              <a:rPr lang="en-US" sz="1600" dirty="0"/>
              <a:t>: data from Remote Sensing Systems</a:t>
            </a:r>
            <a:r>
              <a:rPr lang="en-US" sz="1600" dirty="0" smtClean="0"/>
              <a:t>;</a:t>
            </a:r>
          </a:p>
          <a:p>
            <a:r>
              <a:rPr lang="en-US" sz="1600" dirty="0" smtClean="0"/>
              <a:t>UAH</a:t>
            </a:r>
            <a:r>
              <a:rPr lang="en-US" sz="1600" dirty="0"/>
              <a:t>: University of </a:t>
            </a:r>
            <a:r>
              <a:rPr lang="en-US" sz="1600" dirty="0" smtClean="0"/>
              <a:t>Alabama at Huntsville.</a:t>
            </a:r>
            <a:endParaRPr lang="en-US" sz="1600" dirty="0"/>
          </a:p>
        </p:txBody>
      </p:sp>
      <p:sp>
        <p:nvSpPr>
          <p:cNvPr id="3" name="Rectangle 2"/>
          <p:cNvSpPr/>
          <p:nvPr/>
        </p:nvSpPr>
        <p:spPr>
          <a:xfrm>
            <a:off x="182880" y="210234"/>
            <a:ext cx="4061496" cy="1077218"/>
          </a:xfrm>
          <a:prstGeom prst="rect">
            <a:avLst/>
          </a:prstGeom>
        </p:spPr>
        <p:txBody>
          <a:bodyPr wrap="none">
            <a:spAutoFit/>
          </a:bodyPr>
          <a:lstStyle/>
          <a:p>
            <a:r>
              <a:rPr lang="en-US" sz="3200" b="1" dirty="0">
                <a:effectLst>
                  <a:outerShdw blurRad="38100" dist="38100" dir="2700000" algn="tl">
                    <a:srgbClr val="000000">
                      <a:alpha val="43137"/>
                    </a:srgbClr>
                  </a:outerShdw>
                </a:effectLst>
              </a:rPr>
              <a:t>Temperature data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from </a:t>
            </a:r>
            <a:r>
              <a:rPr lang="en-US" sz="3200" b="1" dirty="0">
                <a:effectLst>
                  <a:outerShdw blurRad="38100" dist="38100" dir="2700000" algn="tl">
                    <a:srgbClr val="000000">
                      <a:alpha val="43137"/>
                    </a:srgbClr>
                  </a:outerShdw>
                </a:effectLst>
              </a:rPr>
              <a:t>different sources </a:t>
            </a:r>
          </a:p>
        </p:txBody>
      </p:sp>
      <p:sp>
        <p:nvSpPr>
          <p:cNvPr id="4" name="Rectangle 3"/>
          <p:cNvSpPr/>
          <p:nvPr/>
        </p:nvSpPr>
        <p:spPr>
          <a:xfrm>
            <a:off x="6400800" y="5728890"/>
            <a:ext cx="2514600" cy="646331"/>
          </a:xfrm>
          <a:prstGeom prst="rect">
            <a:avLst/>
          </a:prstGeom>
        </p:spPr>
        <p:txBody>
          <a:bodyPr wrap="square">
            <a:spAutoFit/>
          </a:bodyPr>
          <a:lstStyle/>
          <a:p>
            <a:r>
              <a:rPr lang="en-US" i="1" dirty="0"/>
              <a:t>Source: </a:t>
            </a:r>
            <a:r>
              <a:rPr lang="en-US" dirty="0"/>
              <a:t>Foster and </a:t>
            </a:r>
            <a:r>
              <a:rPr lang="en-US" dirty="0" err="1"/>
              <a:t>Rahmstorf</a:t>
            </a:r>
            <a:r>
              <a:rPr lang="en-US" dirty="0"/>
              <a:t> 2012.</a:t>
            </a:r>
          </a:p>
        </p:txBody>
      </p:sp>
    </p:spTree>
    <p:extLst>
      <p:ext uri="{BB962C8B-B14F-4D97-AF65-F5344CB8AC3E}">
        <p14:creationId xmlns:p14="http://schemas.microsoft.com/office/powerpoint/2010/main" val="311044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536" y="685800"/>
            <a:ext cx="7276484" cy="563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 y="43579"/>
            <a:ext cx="8900160" cy="707886"/>
          </a:xfrm>
          <a:prstGeom prst="rect">
            <a:avLst/>
          </a:prstGeom>
          <a:noFill/>
        </p:spPr>
        <p:txBody>
          <a:bodyPr wrap="square" rtlCol="0">
            <a:spAutoFit/>
          </a:bodyPr>
          <a:lstStyle/>
          <a:p>
            <a:pPr algn="ctr"/>
            <a:r>
              <a:rPr lang="pt-BR" sz="4000" b="1" dirty="0" err="1" smtClean="0"/>
              <a:t>Ex-céticos</a:t>
            </a:r>
            <a:r>
              <a:rPr lang="pt-BR" sz="3200" b="1" dirty="0" smtClean="0"/>
              <a:t>: resultados do “Berkeley Earth </a:t>
            </a:r>
            <a:r>
              <a:rPr lang="pt-BR" sz="3200" b="1" dirty="0" err="1" smtClean="0"/>
              <a:t>Group</a:t>
            </a:r>
            <a:r>
              <a:rPr lang="pt-BR" sz="3200" b="1" dirty="0" smtClean="0"/>
              <a:t>”</a:t>
            </a:r>
            <a:endParaRPr lang="pt-BR" sz="3200" b="1" dirty="0"/>
          </a:p>
        </p:txBody>
      </p:sp>
      <p:sp>
        <p:nvSpPr>
          <p:cNvPr id="3" name="Rectangle 2"/>
          <p:cNvSpPr/>
          <p:nvPr/>
        </p:nvSpPr>
        <p:spPr>
          <a:xfrm>
            <a:off x="6172200" y="6318991"/>
            <a:ext cx="2585131" cy="369332"/>
          </a:xfrm>
          <a:prstGeom prst="rect">
            <a:avLst/>
          </a:prstGeom>
        </p:spPr>
        <p:txBody>
          <a:bodyPr wrap="none">
            <a:spAutoFit/>
          </a:bodyPr>
          <a:lstStyle/>
          <a:p>
            <a:r>
              <a:rPr lang="pt-BR" dirty="0"/>
              <a:t>http://berkeleyearth.org/</a:t>
            </a:r>
          </a:p>
        </p:txBody>
      </p:sp>
      <p:sp>
        <p:nvSpPr>
          <p:cNvPr id="4" name="Rectangle 3"/>
          <p:cNvSpPr/>
          <p:nvPr/>
        </p:nvSpPr>
        <p:spPr>
          <a:xfrm>
            <a:off x="228600" y="6365157"/>
            <a:ext cx="5791200" cy="276999"/>
          </a:xfrm>
          <a:prstGeom prst="rect">
            <a:avLst/>
          </a:prstGeom>
        </p:spPr>
        <p:txBody>
          <a:bodyPr wrap="square">
            <a:spAutoFit/>
          </a:bodyPr>
          <a:lstStyle/>
          <a:p>
            <a:r>
              <a:rPr lang="en-US" sz="1200" dirty="0"/>
              <a:t>The Berkeley Earth Surface Temperature study is using over 36,000 unique stations</a:t>
            </a:r>
            <a:endParaRPr lang="pt-BR" sz="1200" dirty="0"/>
          </a:p>
        </p:txBody>
      </p:sp>
    </p:spTree>
    <p:extLst>
      <p:ext uri="{BB962C8B-B14F-4D97-AF65-F5344CB8AC3E}">
        <p14:creationId xmlns:p14="http://schemas.microsoft.com/office/powerpoint/2010/main" val="216001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304800" y="1295400"/>
            <a:ext cx="8386763" cy="5141913"/>
          </a:xfrm>
          <a:prstGeom prst="rect">
            <a:avLst/>
          </a:prstGeom>
          <a:noFill/>
          <a:ln w="9525">
            <a:noFill/>
            <a:miter lim="800000"/>
            <a:headEnd/>
            <a:tailEnd/>
          </a:ln>
        </p:spPr>
      </p:pic>
      <p:sp>
        <p:nvSpPr>
          <p:cNvPr id="28675" name="Text Box 3"/>
          <p:cNvSpPr txBox="1">
            <a:spLocks noChangeArrowheads="1"/>
          </p:cNvSpPr>
          <p:nvPr/>
        </p:nvSpPr>
        <p:spPr bwMode="auto">
          <a:xfrm>
            <a:off x="762000" y="304800"/>
            <a:ext cx="7924800" cy="523220"/>
          </a:xfrm>
          <a:prstGeom prst="rect">
            <a:avLst/>
          </a:prstGeom>
          <a:noFill/>
          <a:ln w="9525">
            <a:noFill/>
            <a:miter lim="800000"/>
            <a:headEnd/>
            <a:tailEnd/>
          </a:ln>
        </p:spPr>
        <p:txBody>
          <a:bodyPr wrap="square">
            <a:spAutoFit/>
          </a:bodyPr>
          <a:lstStyle/>
          <a:p>
            <a:pPr fontAlgn="auto">
              <a:spcBef>
                <a:spcPct val="50000"/>
              </a:spcBef>
              <a:spcAft>
                <a:spcPts val="0"/>
              </a:spcAft>
            </a:pPr>
            <a:r>
              <a:rPr lang="en-US" sz="2800" b="1" dirty="0">
                <a:solidFill>
                  <a:prstClr val="black"/>
                </a:solidFill>
                <a:latin typeface="Calibri"/>
                <a:cs typeface="+mn-cs"/>
              </a:rPr>
              <a:t>2001-2007 Mean Surface Temperature Anomaly (</a:t>
            </a:r>
            <a:r>
              <a:rPr lang="en-US" sz="2800" b="1" dirty="0">
                <a:solidFill>
                  <a:prstClr val="black"/>
                </a:solidFill>
                <a:latin typeface="Calibri"/>
                <a:cs typeface="Arial" charset="0"/>
              </a:rPr>
              <a:t>◦C)</a:t>
            </a:r>
          </a:p>
        </p:txBody>
      </p:sp>
      <p:sp>
        <p:nvSpPr>
          <p:cNvPr id="28676" name="Text Box 4"/>
          <p:cNvSpPr txBox="1">
            <a:spLocks noChangeArrowheads="1"/>
          </p:cNvSpPr>
          <p:nvPr/>
        </p:nvSpPr>
        <p:spPr bwMode="auto">
          <a:xfrm>
            <a:off x="1506538" y="889000"/>
            <a:ext cx="5148262" cy="396875"/>
          </a:xfrm>
          <a:prstGeom prst="rect">
            <a:avLst/>
          </a:prstGeom>
          <a:noFill/>
          <a:ln w="9525">
            <a:noFill/>
            <a:miter lim="800000"/>
            <a:headEnd/>
            <a:tailEnd/>
          </a:ln>
        </p:spPr>
        <p:txBody>
          <a:bodyPr wrap="none">
            <a:spAutoFit/>
          </a:bodyPr>
          <a:lstStyle/>
          <a:p>
            <a:pPr algn="ctr" fontAlgn="auto">
              <a:spcBef>
                <a:spcPts val="0"/>
              </a:spcBef>
              <a:spcAft>
                <a:spcPts val="0"/>
              </a:spcAft>
            </a:pPr>
            <a:r>
              <a:rPr lang="en-US" sz="2000" dirty="0">
                <a:solidFill>
                  <a:prstClr val="black"/>
                </a:solidFill>
                <a:latin typeface="Calibri"/>
                <a:cs typeface="+mn-cs"/>
              </a:rPr>
              <a:t>Base Period = 1951-80, Global Mean = 0.54</a:t>
            </a:r>
          </a:p>
        </p:txBody>
      </p:sp>
    </p:spTree>
    <p:extLst>
      <p:ext uri="{BB962C8B-B14F-4D97-AF65-F5344CB8AC3E}">
        <p14:creationId xmlns:p14="http://schemas.microsoft.com/office/powerpoint/2010/main" val="15560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2500" y="602361"/>
            <a:ext cx="7315200" cy="6170040"/>
          </a:xfrm>
          <a:prstGeom prst="rect">
            <a:avLst/>
          </a:prstGeom>
        </p:spPr>
      </p:pic>
      <p:sp>
        <p:nvSpPr>
          <p:cNvPr id="8" name="Text Box 9"/>
          <p:cNvSpPr txBox="1">
            <a:spLocks noChangeArrowheads="1"/>
          </p:cNvSpPr>
          <p:nvPr/>
        </p:nvSpPr>
        <p:spPr bwMode="auto">
          <a:xfrm>
            <a:off x="381000" y="88900"/>
            <a:ext cx="8458200" cy="584775"/>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3200" b="1" dirty="0" smtClean="0">
                <a:solidFill>
                  <a:srgbClr val="000000"/>
                </a:solidFill>
                <a:effectLst>
                  <a:outerShdw blurRad="38100" dist="38100" dir="2700000" algn="tl">
                    <a:srgbClr val="000000">
                      <a:alpha val="43137"/>
                    </a:srgbClr>
                  </a:outerShdw>
                </a:effectLst>
                <a:latin typeface="Calibri"/>
                <a:cs typeface="Calibri"/>
              </a:rPr>
              <a:t>Interações entre a biosfera e a atmosfera</a:t>
            </a:r>
            <a:endParaRPr lang="pt-BR" sz="3200" b="1" dirty="0">
              <a:solidFill>
                <a:srgbClr val="000000"/>
              </a:solidFill>
              <a:effectLst>
                <a:outerShdw blurRad="38100" dist="38100" dir="2700000" algn="tl">
                  <a:srgbClr val="000000">
                    <a:alpha val="43137"/>
                  </a:srgbClr>
                </a:outerShdw>
              </a:effectLst>
              <a:latin typeface="Calibri"/>
              <a:cs typeface="Calibri"/>
            </a:endParaRPr>
          </a:p>
        </p:txBody>
      </p:sp>
      <p:sp>
        <p:nvSpPr>
          <p:cNvPr id="2" name="TextBox 1"/>
          <p:cNvSpPr txBox="1"/>
          <p:nvPr/>
        </p:nvSpPr>
        <p:spPr>
          <a:xfrm>
            <a:off x="7949259" y="65757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067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CP_mean_total.png"/>
          <p:cNvPicPr>
            <a:picLocks noChangeAspect="1"/>
          </p:cNvPicPr>
          <p:nvPr/>
        </p:nvPicPr>
        <p:blipFill>
          <a:blip r:embed="rId2" cstate="print"/>
          <a:stretch>
            <a:fillRect/>
          </a:stretch>
        </p:blipFill>
        <p:spPr>
          <a:xfrm>
            <a:off x="533400" y="1991072"/>
            <a:ext cx="7924799" cy="2809528"/>
          </a:xfrm>
          <a:prstGeom prst="rect">
            <a:avLst/>
          </a:prstGeom>
        </p:spPr>
      </p:pic>
      <p:sp>
        <p:nvSpPr>
          <p:cNvPr id="9" name="TextBox 8"/>
          <p:cNvSpPr txBox="1"/>
          <p:nvPr/>
        </p:nvSpPr>
        <p:spPr>
          <a:xfrm>
            <a:off x="533401" y="1760239"/>
            <a:ext cx="7924798" cy="461665"/>
          </a:xfrm>
          <a:prstGeom prst="rect">
            <a:avLst/>
          </a:prstGeom>
          <a:solidFill>
            <a:schemeClr val="bg1"/>
          </a:solidFill>
        </p:spPr>
        <p:txBody>
          <a:bodyPr wrap="square" rtlCol="0">
            <a:spAutoFit/>
          </a:bodyPr>
          <a:lstStyle/>
          <a:p>
            <a:pPr algn="ctr" fontAlgn="base">
              <a:spcBef>
                <a:spcPct val="0"/>
              </a:spcBef>
              <a:spcAft>
                <a:spcPct val="0"/>
              </a:spcAft>
            </a:pPr>
            <a:r>
              <a:rPr lang="en-US" sz="2400" b="1" dirty="0" smtClean="0">
                <a:solidFill>
                  <a:srgbClr val="000000"/>
                </a:solidFill>
                <a:cs typeface="Arial" charset="0"/>
              </a:rPr>
              <a:t>    GPCP Global precipitation 1979-2008  </a:t>
            </a:r>
            <a:endParaRPr lang="en-US" sz="2400" b="1" dirty="0">
              <a:solidFill>
                <a:srgbClr val="000000"/>
              </a:solidFill>
              <a:cs typeface="Arial" charset="0"/>
            </a:endParaRPr>
          </a:p>
        </p:txBody>
      </p:sp>
      <p:sp>
        <p:nvSpPr>
          <p:cNvPr id="3" name="Rectangle 2"/>
          <p:cNvSpPr/>
          <p:nvPr/>
        </p:nvSpPr>
        <p:spPr>
          <a:xfrm>
            <a:off x="546266" y="5410200"/>
            <a:ext cx="7924799" cy="954107"/>
          </a:xfrm>
          <a:prstGeom prst="rect">
            <a:avLst/>
          </a:prstGeom>
        </p:spPr>
        <p:txBody>
          <a:bodyPr wrap="square">
            <a:spAutoFit/>
          </a:bodyPr>
          <a:lstStyle/>
          <a:p>
            <a:pPr algn="ctr"/>
            <a:r>
              <a:rPr lang="en-US" sz="2800" b="1" dirty="0"/>
              <a:t>Biggest changes in absolute terms are in the tropics, and there is a strong El Ni</a:t>
            </a:r>
            <a:r>
              <a:rPr lang="en-US" sz="2800" b="1" dirty="0">
                <a:cs typeface="Times New Roman"/>
              </a:rPr>
              <a:t>ño signal</a:t>
            </a:r>
            <a:endParaRPr lang="en-US" sz="2800" b="1" dirty="0"/>
          </a:p>
        </p:txBody>
      </p:sp>
      <p:sp>
        <p:nvSpPr>
          <p:cNvPr id="4" name="Rectangle 3"/>
          <p:cNvSpPr/>
          <p:nvPr/>
        </p:nvSpPr>
        <p:spPr>
          <a:xfrm>
            <a:off x="190499" y="533400"/>
            <a:ext cx="8610599" cy="584775"/>
          </a:xfrm>
          <a:prstGeom prst="rect">
            <a:avLst/>
          </a:prstGeom>
        </p:spPr>
        <p:txBody>
          <a:bodyPr wrap="square">
            <a:spAutoFit/>
          </a:bodyPr>
          <a:lstStyle/>
          <a:p>
            <a:pPr algn="ctr"/>
            <a:r>
              <a:rPr lang="en-US" sz="3200" b="1" dirty="0"/>
              <a:t>There is no trend in global precipitation amounts</a:t>
            </a:r>
          </a:p>
        </p:txBody>
      </p:sp>
    </p:spTree>
    <p:extLst>
      <p:ext uri="{BB962C8B-B14F-4D97-AF65-F5344CB8AC3E}">
        <p14:creationId xmlns:p14="http://schemas.microsoft.com/office/powerpoint/2010/main" val="4248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6218" y="2362200"/>
            <a:ext cx="8151813" cy="4317454"/>
            <a:chOff x="134" y="1488"/>
            <a:chExt cx="5135" cy="3975"/>
          </a:xfrm>
        </p:grpSpPr>
        <p:pic>
          <p:nvPicPr>
            <p:cNvPr id="357382" name="Picture 6" descr="F3"/>
            <p:cNvPicPr>
              <a:picLocks noChangeAspect="1" noChangeArrowheads="1"/>
            </p:cNvPicPr>
            <p:nvPr/>
          </p:nvPicPr>
          <p:blipFill>
            <a:blip r:embed="rId2" cstate="print"/>
            <a:srcRect t="58194"/>
            <a:stretch>
              <a:fillRect/>
            </a:stretch>
          </p:blipFill>
          <p:spPr bwMode="auto">
            <a:xfrm>
              <a:off x="433" y="3382"/>
              <a:ext cx="4836" cy="2081"/>
            </a:xfrm>
            <a:prstGeom prst="rect">
              <a:avLst/>
            </a:prstGeom>
            <a:noFill/>
            <a:ln w="9525">
              <a:noFill/>
              <a:miter lim="800000"/>
              <a:headEnd/>
              <a:tailEnd/>
            </a:ln>
          </p:spPr>
        </p:pic>
        <p:sp>
          <p:nvSpPr>
            <p:cNvPr id="357383" name="Text Box 7"/>
            <p:cNvSpPr txBox="1">
              <a:spLocks noChangeArrowheads="1"/>
            </p:cNvSpPr>
            <p:nvPr/>
          </p:nvSpPr>
          <p:spPr bwMode="auto">
            <a:xfrm>
              <a:off x="895" y="3909"/>
              <a:ext cx="1790"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1" hangingPunct="1"/>
              <a:r>
                <a:rPr lang="en-US" b="1" dirty="0"/>
                <a:t>Total water vapor</a:t>
              </a:r>
            </a:p>
          </p:txBody>
        </p:sp>
        <p:sp>
          <p:nvSpPr>
            <p:cNvPr id="357384" name="Text Box 8"/>
            <p:cNvSpPr txBox="1">
              <a:spLocks noChangeArrowheads="1"/>
            </p:cNvSpPr>
            <p:nvPr/>
          </p:nvSpPr>
          <p:spPr bwMode="auto">
            <a:xfrm>
              <a:off x="134" y="1488"/>
              <a:ext cx="5098" cy="482"/>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endParaRPr lang="en-US" sz="2800" b="1" dirty="0">
                <a:solidFill>
                  <a:srgbClr val="0000FF"/>
                </a:solidFill>
              </a:endParaRPr>
            </a:p>
          </p:txBody>
        </p:sp>
      </p:grpSp>
      <p:sp>
        <p:nvSpPr>
          <p:cNvPr id="357385" name="Text Box 9"/>
          <p:cNvSpPr txBox="1">
            <a:spLocks noChangeArrowheads="1"/>
          </p:cNvSpPr>
          <p:nvPr/>
        </p:nvSpPr>
        <p:spPr bwMode="auto">
          <a:xfrm>
            <a:off x="457200" y="854247"/>
            <a:ext cx="8686800" cy="3539430"/>
          </a:xfrm>
          <a:prstGeom prst="rect">
            <a:avLst/>
          </a:prstGeom>
          <a:noFill/>
          <a:ln w="9525">
            <a:noFill/>
            <a:miter lim="800000"/>
            <a:headEnd/>
            <a:tailEnd/>
          </a:ln>
          <a:effectLst>
            <a:outerShdw blurRad="25400" dist="25400" dir="2700000" algn="ctr" rotWithShape="0">
              <a:schemeClr val="tx1"/>
            </a:outerShdw>
          </a:effectLst>
        </p:spPr>
        <p:txBody>
          <a:bodyPr>
            <a:spAutoFit/>
          </a:bodyPr>
          <a:lstStyle/>
          <a:p>
            <a:pPr eaLnBrk="1" hangingPunct="1"/>
            <a:r>
              <a:rPr lang="en-US" sz="2800" b="1" dirty="0">
                <a:solidFill>
                  <a:srgbClr val="0000FF"/>
                </a:solidFill>
              </a:rPr>
              <a:t>A basic physical law tells us that the water holding capacity of the atmosphere goes up at about</a:t>
            </a:r>
            <a:r>
              <a:rPr lang="en-US" sz="2800" b="1" dirty="0"/>
              <a:t> </a:t>
            </a:r>
            <a:r>
              <a:rPr lang="en-US" sz="2800" b="1" dirty="0">
                <a:solidFill>
                  <a:srgbClr val="FF0000"/>
                </a:solidFill>
              </a:rPr>
              <a:t>7% per degree Celsius increase in temperature</a:t>
            </a:r>
            <a:r>
              <a:rPr lang="en-US" sz="2800" b="1" dirty="0" smtClean="0">
                <a:solidFill>
                  <a:srgbClr val="FF0000"/>
                </a:solidFill>
              </a:rPr>
              <a:t>.</a:t>
            </a:r>
          </a:p>
          <a:p>
            <a:pPr eaLnBrk="1" hangingPunct="1"/>
            <a:endParaRPr lang="en-US" sz="2800" b="1" dirty="0" smtClean="0">
              <a:solidFill>
                <a:srgbClr val="FF0000"/>
              </a:solidFill>
            </a:endParaRPr>
          </a:p>
          <a:p>
            <a:r>
              <a:rPr lang="en-US" sz="2800" b="1" dirty="0">
                <a:solidFill>
                  <a:srgbClr val="FF0000"/>
                </a:solidFill>
              </a:rPr>
              <a:t>Observations show that this is </a:t>
            </a:r>
            <a:r>
              <a:rPr lang="en-US" sz="2800" b="1" dirty="0" smtClean="0">
                <a:solidFill>
                  <a:srgbClr val="FF0000"/>
                </a:solidFill>
              </a:rPr>
              <a:t>happening: </a:t>
            </a:r>
            <a:r>
              <a:rPr lang="en-US" sz="2800" b="1" dirty="0">
                <a:solidFill>
                  <a:srgbClr val="FF0000"/>
                </a:solidFill>
              </a:rPr>
              <a:t>0.55</a:t>
            </a:r>
            <a:r>
              <a:rPr lang="en-US" sz="2800" b="1" dirty="0">
                <a:solidFill>
                  <a:srgbClr val="FF0000"/>
                </a:solidFill>
                <a:sym typeface="Symbol" pitchFamily="18" charset="2"/>
              </a:rPr>
              <a:t></a:t>
            </a:r>
            <a:r>
              <a:rPr lang="en-US" sz="2800" b="1" dirty="0">
                <a:solidFill>
                  <a:srgbClr val="FF0000"/>
                </a:solidFill>
              </a:rPr>
              <a:t>C since 1970 over global oceans and 4% more water vapor.</a:t>
            </a:r>
          </a:p>
          <a:p>
            <a:r>
              <a:rPr lang="en-US" sz="2800" b="1" dirty="0">
                <a:solidFill>
                  <a:srgbClr val="0000FF"/>
                </a:solidFill>
              </a:rPr>
              <a:t>This means more moisture available for storms and an enhanced greenhouse effect</a:t>
            </a:r>
            <a:r>
              <a:rPr lang="en-US" sz="2800" b="1" dirty="0" smtClean="0">
                <a:solidFill>
                  <a:srgbClr val="0000FF"/>
                </a:solidFill>
              </a:rPr>
              <a:t>.</a:t>
            </a:r>
            <a:endParaRPr lang="en-US" sz="2800" b="1" dirty="0">
              <a:solidFill>
                <a:srgbClr val="FFFF00"/>
              </a:solidFill>
            </a:endParaRPr>
          </a:p>
        </p:txBody>
      </p:sp>
      <p:sp>
        <p:nvSpPr>
          <p:cNvPr id="3" name="Rectangle 2"/>
          <p:cNvSpPr/>
          <p:nvPr/>
        </p:nvSpPr>
        <p:spPr>
          <a:xfrm>
            <a:off x="304799" y="207916"/>
            <a:ext cx="8458201" cy="553998"/>
          </a:xfrm>
          <a:prstGeom prst="rect">
            <a:avLst/>
          </a:prstGeom>
        </p:spPr>
        <p:txBody>
          <a:bodyPr wrap="square">
            <a:spAutoFit/>
          </a:bodyPr>
          <a:lstStyle/>
          <a:p>
            <a:pPr algn="ctr"/>
            <a:r>
              <a:rPr lang="en-US" sz="3000" b="1" dirty="0">
                <a:effectLst>
                  <a:outerShdw blurRad="38100" dist="38100" dir="2700000" algn="tl">
                    <a:srgbClr val="C0C0C0"/>
                  </a:outerShdw>
                </a:effectLst>
              </a:rPr>
              <a:t>Air holds more water vapor at higher temperatures</a:t>
            </a:r>
          </a:p>
        </p:txBody>
      </p:sp>
    </p:spTree>
    <p:extLst>
      <p:ext uri="{BB962C8B-B14F-4D97-AF65-F5344CB8AC3E}">
        <p14:creationId xmlns:p14="http://schemas.microsoft.com/office/powerpoint/2010/main" val="2488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782959" cy="620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42685" y="6359891"/>
            <a:ext cx="4263090" cy="369332"/>
          </a:xfrm>
          <a:prstGeom prst="rect">
            <a:avLst/>
          </a:prstGeom>
        </p:spPr>
        <p:txBody>
          <a:bodyPr wrap="none">
            <a:spAutoFit/>
          </a:bodyPr>
          <a:lstStyle/>
          <a:p>
            <a:r>
              <a:rPr lang="en-US" i="1" dirty="0"/>
              <a:t>WMO Greenhouse Gas Bulletin, No.7, 2011 </a:t>
            </a:r>
            <a:endParaRPr lang="en-US" dirty="0"/>
          </a:p>
        </p:txBody>
      </p:sp>
    </p:spTree>
    <p:extLst>
      <p:ext uri="{BB962C8B-B14F-4D97-AF65-F5344CB8AC3E}">
        <p14:creationId xmlns:p14="http://schemas.microsoft.com/office/powerpoint/2010/main" val="6746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86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76200"/>
            <a:ext cx="8915400" cy="646331"/>
          </a:xfrm>
          <a:prstGeom prst="rect">
            <a:avLst/>
          </a:prstGeom>
        </p:spPr>
        <p:txBody>
          <a:bodyPr wrap="square">
            <a:spAutoFit/>
          </a:bodyPr>
          <a:lstStyle/>
          <a:p>
            <a:pPr algn="ctr"/>
            <a:r>
              <a:rPr lang="en-US" b="1" dirty="0"/>
              <a:t>Decadal precipitation anomalies for global land areas for </a:t>
            </a:r>
            <a:r>
              <a:rPr lang="en-US" b="1" dirty="0" smtClean="0"/>
              <a:t>2001–2010</a:t>
            </a:r>
            <a:r>
              <a:rPr lang="en-US" b="1" dirty="0"/>
              <a:t>. departures in </a:t>
            </a:r>
            <a:r>
              <a:rPr lang="en-US" b="1" dirty="0" smtClean="0"/>
              <a:t>mm/year </a:t>
            </a:r>
            <a:r>
              <a:rPr lang="en-US" b="1" dirty="0"/>
              <a:t>from </a:t>
            </a:r>
            <a:r>
              <a:rPr lang="en-US" b="1" dirty="0" smtClean="0"/>
              <a:t>averages computed using 1951–2000 </a:t>
            </a:r>
            <a:r>
              <a:rPr lang="en-US" b="1" dirty="0"/>
              <a:t>base period</a:t>
            </a:r>
          </a:p>
        </p:txBody>
      </p:sp>
    </p:spTree>
    <p:extLst>
      <p:ext uri="{BB962C8B-B14F-4D97-AF65-F5344CB8AC3E}">
        <p14:creationId xmlns:p14="http://schemas.microsoft.com/office/powerpoint/2010/main" val="1763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71137"/>
            <a:ext cx="8143876" cy="51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9596" y="5760801"/>
            <a:ext cx="8782003" cy="923330"/>
          </a:xfrm>
          <a:prstGeom prst="rect">
            <a:avLst/>
          </a:prstGeom>
        </p:spPr>
        <p:txBody>
          <a:bodyPr wrap="square">
            <a:spAutoFit/>
          </a:bodyPr>
          <a:lstStyle/>
          <a:p>
            <a:r>
              <a:rPr lang="en-US" dirty="0" smtClean="0"/>
              <a:t>Ensemble </a:t>
            </a:r>
            <a:r>
              <a:rPr lang="en-US" dirty="0"/>
              <a:t>mean sea level anomaly (m) with respect to global mean </a:t>
            </a:r>
            <a:r>
              <a:rPr lang="en-US" dirty="0" smtClean="0"/>
              <a:t>RS  </a:t>
            </a:r>
            <a:r>
              <a:rPr lang="en-US" dirty="0"/>
              <a:t>change (0.47 m) for scenario A1B between 1980–1999 and 2090–2099 (from </a:t>
            </a:r>
            <a:r>
              <a:rPr lang="en-US" dirty="0" err="1"/>
              <a:t>Slangen</a:t>
            </a:r>
            <a:r>
              <a:rPr lang="en-US" dirty="0"/>
              <a:t> et al., 2011). Global mean = </a:t>
            </a:r>
            <a:r>
              <a:rPr lang="en-US" dirty="0" smtClean="0"/>
              <a:t>0.47 </a:t>
            </a:r>
            <a:r>
              <a:rPr lang="en-US" dirty="0"/>
              <a:t>m; range = –3.65 to +1.01 m.</a:t>
            </a:r>
            <a:endParaRPr lang="pt-BR" dirty="0"/>
          </a:p>
        </p:txBody>
      </p:sp>
      <p:sp>
        <p:nvSpPr>
          <p:cNvPr id="5" name="TextBox 4"/>
          <p:cNvSpPr txBox="1"/>
          <p:nvPr/>
        </p:nvSpPr>
        <p:spPr>
          <a:xfrm>
            <a:off x="457200" y="117365"/>
            <a:ext cx="8536248" cy="584775"/>
          </a:xfrm>
          <a:prstGeom prst="rect">
            <a:avLst/>
          </a:prstGeom>
          <a:noFill/>
        </p:spPr>
        <p:txBody>
          <a:bodyPr wrap="none" rtlCol="0">
            <a:spAutoFit/>
          </a:bodyPr>
          <a:lstStyle/>
          <a:p>
            <a:r>
              <a:rPr lang="pt-BR" sz="3200" b="1" dirty="0" smtClean="0"/>
              <a:t>Diferenças regionais no aumento do nível do mar</a:t>
            </a:r>
            <a:endParaRPr lang="pt-BR" sz="3200" b="1" dirty="0"/>
          </a:p>
        </p:txBody>
      </p:sp>
    </p:spTree>
    <p:extLst>
      <p:ext uri="{BB962C8B-B14F-4D97-AF65-F5344CB8AC3E}">
        <p14:creationId xmlns:p14="http://schemas.microsoft.com/office/powerpoint/2010/main" val="131712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14606" t="6548" r="22108"/>
          <a:stretch>
            <a:fillRect/>
          </a:stretch>
        </p:blipFill>
        <p:spPr bwMode="auto">
          <a:xfrm>
            <a:off x="6464300" y="1676400"/>
            <a:ext cx="26797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04800" y="152400"/>
            <a:ext cx="8534400" cy="611008"/>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scene3d>
              <a:camera prst="orthographicFront"/>
              <a:lightRig rig="threePt" dir="t"/>
            </a:scene3d>
            <a:sp3d extrusionH="57150">
              <a:bevelT w="38100" h="38100"/>
            </a:sp3d>
          </a:bodyPr>
          <a:lstStyle/>
          <a:p>
            <a:pPr algn="ctr" eaLnBrk="0" fontAlgn="auto" hangingPunct="0">
              <a:spcBef>
                <a:spcPts val="0"/>
              </a:spcBef>
              <a:spcAft>
                <a:spcPts val="0"/>
              </a:spcAft>
              <a:defRPr/>
            </a:pPr>
            <a:r>
              <a:rPr lang="en-US" sz="4800" b="1" kern="0" dirty="0">
                <a:solidFill>
                  <a:srgbClr val="0000FF"/>
                </a:solidFill>
                <a:ea typeface="+mj-ea"/>
                <a:cs typeface="+mj-cs"/>
              </a:rPr>
              <a:t>Greenland </a:t>
            </a:r>
            <a:r>
              <a:rPr lang="en-US" sz="4800" b="1" kern="0" dirty="0" smtClean="0">
                <a:solidFill>
                  <a:srgbClr val="0000FF"/>
                </a:solidFill>
                <a:ea typeface="+mj-ea"/>
                <a:cs typeface="+mj-cs"/>
              </a:rPr>
              <a:t>total snowmelt area </a:t>
            </a:r>
            <a:endParaRPr lang="en-US" sz="4800" b="1" kern="0" dirty="0">
              <a:solidFill>
                <a:srgbClr val="0000FF"/>
              </a:solidFill>
              <a:ea typeface="+mj-ea"/>
              <a:cs typeface="+mj-cs"/>
            </a:endParaRPr>
          </a:p>
        </p:txBody>
      </p:sp>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12" y="1548606"/>
            <a:ext cx="62880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19790"/>
            <a:ext cx="25415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5"/>
          <p:cNvSpPr txBox="1">
            <a:spLocks noChangeArrowheads="1"/>
          </p:cNvSpPr>
          <p:nvPr/>
        </p:nvSpPr>
        <p:spPr bwMode="auto">
          <a:xfrm>
            <a:off x="144982" y="886241"/>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b="1" dirty="0">
                <a:latin typeface="+mn-lt"/>
                <a:cs typeface="Times New Roman" pitchFamily="18" charset="0"/>
              </a:rPr>
              <a:t>Area on Greenland with </a:t>
            </a:r>
            <a:r>
              <a:rPr lang="en-US" b="1" dirty="0" smtClean="0">
                <a:latin typeface="+mn-lt"/>
                <a:cs typeface="Times New Roman" pitchFamily="18" charset="0"/>
              </a:rPr>
              <a:t>snowmelt</a:t>
            </a:r>
            <a:endParaRPr lang="en-US" b="1" dirty="0">
              <a:latin typeface="+mn-lt"/>
              <a:cs typeface="Times New Roman" pitchFamily="18" charset="0"/>
            </a:endParaRPr>
          </a:p>
        </p:txBody>
      </p:sp>
      <p:sp>
        <p:nvSpPr>
          <p:cNvPr id="2" name="Rectangle 1"/>
          <p:cNvSpPr/>
          <p:nvPr/>
        </p:nvSpPr>
        <p:spPr>
          <a:xfrm>
            <a:off x="5638800" y="763408"/>
            <a:ext cx="3505200" cy="307777"/>
          </a:xfrm>
          <a:prstGeom prst="rect">
            <a:avLst/>
          </a:prstGeom>
        </p:spPr>
        <p:txBody>
          <a:bodyPr wrap="square">
            <a:spAutoFit/>
          </a:bodyPr>
          <a:lstStyle/>
          <a:p>
            <a:r>
              <a:rPr lang="en-US" sz="1400" i="1" dirty="0" smtClean="0">
                <a:cs typeface="Times New Roman" pitchFamily="18" charset="0"/>
              </a:rPr>
              <a:t>Graph </a:t>
            </a:r>
            <a:r>
              <a:rPr lang="en-US" sz="1400" i="1" dirty="0">
                <a:cs typeface="Times New Roman" pitchFamily="18" charset="0"/>
              </a:rPr>
              <a:t>credit: </a:t>
            </a:r>
            <a:r>
              <a:rPr lang="en-US" sz="1400" i="1" dirty="0" err="1">
                <a:cs typeface="Times New Roman" pitchFamily="18" charset="0"/>
              </a:rPr>
              <a:t>Konrad</a:t>
            </a:r>
            <a:r>
              <a:rPr lang="en-US" sz="1400" i="1" dirty="0">
                <a:cs typeface="Times New Roman" pitchFamily="18" charset="0"/>
              </a:rPr>
              <a:t> Steffen, Univ. Colorado</a:t>
            </a:r>
            <a:r>
              <a:rPr lang="en-US" sz="1400" b="1" i="1" dirty="0">
                <a:cs typeface="Times New Roman" pitchFamily="18" charset="0"/>
              </a:rPr>
              <a:t>  </a:t>
            </a:r>
          </a:p>
        </p:txBody>
      </p:sp>
    </p:spTree>
    <p:extLst>
      <p:ext uri="{BB962C8B-B14F-4D97-AF65-F5344CB8AC3E}">
        <p14:creationId xmlns:p14="http://schemas.microsoft.com/office/powerpoint/2010/main" val="191080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p:cNvPicPr>
            <a:picLocks noChangeAspect="1" noChangeArrowheads="1"/>
          </p:cNvPicPr>
          <p:nvPr/>
        </p:nvPicPr>
        <p:blipFill>
          <a:blip r:embed="rId3" cstate="print"/>
          <a:srcRect t="6786" r="1335"/>
          <a:stretch>
            <a:fillRect/>
          </a:stretch>
        </p:blipFill>
        <p:spPr bwMode="auto">
          <a:xfrm>
            <a:off x="16329" y="1199036"/>
            <a:ext cx="9144000" cy="5100638"/>
          </a:xfrm>
          <a:prstGeom prst="rect">
            <a:avLst/>
          </a:prstGeom>
          <a:noFill/>
          <a:ln w="9525">
            <a:noFill/>
            <a:miter lim="800000"/>
            <a:headEnd/>
            <a:tailEnd/>
          </a:ln>
          <a:effectLst/>
        </p:spPr>
      </p:pic>
      <p:sp>
        <p:nvSpPr>
          <p:cNvPr id="148487" name="Text Box 7"/>
          <p:cNvSpPr txBox="1">
            <a:spLocks noChangeArrowheads="1"/>
          </p:cNvSpPr>
          <p:nvPr/>
        </p:nvSpPr>
        <p:spPr bwMode="auto">
          <a:xfrm>
            <a:off x="228600" y="228600"/>
            <a:ext cx="8686800" cy="954107"/>
          </a:xfrm>
          <a:prstGeom prst="rect">
            <a:avLst/>
          </a:prstGeom>
          <a:noFill/>
          <a:ln w="9525">
            <a:noFill/>
            <a:miter lim="800000"/>
            <a:headEnd/>
            <a:tailEnd/>
          </a:ln>
          <a:effectLst/>
        </p:spPr>
        <p:txBody>
          <a:bodyPr>
            <a:spAutoFit/>
          </a:bodyPr>
          <a:lstStyle/>
          <a:p>
            <a:pPr algn="ctr"/>
            <a:r>
              <a:rPr lang="en-US" sz="2800" b="1" dirty="0" smtClean="0">
                <a:effectLst>
                  <a:outerShdw blurRad="38100" dist="38100" dir="2700000" algn="tl">
                    <a:srgbClr val="C0C0C0"/>
                  </a:outerShdw>
                </a:effectLst>
              </a:rPr>
              <a:t>Estimates of temperature increase for 2029 and 2099 according to 3 emission scenarios</a:t>
            </a:r>
            <a:endParaRPr lang="en-US" sz="2800" b="1" dirty="0">
              <a:effectLst>
                <a:outerShdw blurRad="38100" dist="38100" dir="2700000" algn="tl">
                  <a:srgbClr val="C0C0C0"/>
                </a:outerShdw>
              </a:effectLst>
            </a:endParaRPr>
          </a:p>
        </p:txBody>
      </p:sp>
    </p:spTree>
    <p:extLst>
      <p:ext uri="{BB962C8B-B14F-4D97-AF65-F5344CB8AC3E}">
        <p14:creationId xmlns:p14="http://schemas.microsoft.com/office/powerpoint/2010/main" val="231556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noAutofit/>
          </a:bodyPr>
          <a:lstStyle/>
          <a:p>
            <a:pPr eaLnBrk="1" hangingPunct="1">
              <a:defRPr/>
            </a:pPr>
            <a:r>
              <a:rPr lang="pt-BR" sz="3600" b="1" dirty="0" smtClean="0">
                <a:solidFill>
                  <a:schemeClr val="tx1"/>
                </a:solidFill>
                <a:effectLst>
                  <a:outerShdw blurRad="38100" dist="38100" dir="2700000" algn="tl">
                    <a:srgbClr val="C0C0C0"/>
                  </a:outerShdw>
                </a:effectLst>
              </a:rPr>
              <a:t>Previsão de aquecimento global ao longo</a:t>
            </a:r>
            <a:br>
              <a:rPr lang="pt-BR" sz="3600" b="1" dirty="0" smtClean="0">
                <a:solidFill>
                  <a:schemeClr val="tx1"/>
                </a:solidFill>
                <a:effectLst>
                  <a:outerShdw blurRad="38100" dist="38100" dir="2700000" algn="tl">
                    <a:srgbClr val="C0C0C0"/>
                  </a:outerShdw>
                </a:effectLst>
              </a:rPr>
            </a:br>
            <a:r>
              <a:rPr lang="pt-BR" sz="3600" b="1" dirty="0" smtClean="0">
                <a:solidFill>
                  <a:schemeClr val="tx1"/>
                </a:solidFill>
                <a:effectLst>
                  <a:outerShdw blurRad="38100" dist="38100" dir="2700000" algn="tl">
                    <a:srgbClr val="C0C0C0"/>
                  </a:outerShdw>
                </a:effectLst>
              </a:rPr>
              <a:t>dos próximos 100 anos</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57600" y="1752600"/>
            <a:ext cx="5257800" cy="3825875"/>
          </a:xfrm>
          <a:noFill/>
        </p:spPr>
      </p:pic>
      <p:pic>
        <p:nvPicPr>
          <p:cNvPr id="39940" name="Picture 4" descr="meehl_ccsm3_fig3"/>
          <p:cNvPicPr>
            <a:picLocks noChangeAspect="1" noChangeArrowheads="1"/>
          </p:cNvPicPr>
          <p:nvPr/>
        </p:nvPicPr>
        <p:blipFill>
          <a:blip r:embed="rId4">
            <a:extLst>
              <a:ext uri="{28A0092B-C50C-407E-A947-70E740481C1C}">
                <a14:useLocalDpi xmlns:a14="http://schemas.microsoft.com/office/drawing/2010/main" val="0"/>
              </a:ext>
            </a:extLst>
          </a:blip>
          <a:srcRect l="17647" t="12878" r="19608" b="52274"/>
          <a:stretch>
            <a:fillRect/>
          </a:stretch>
        </p:blipFill>
        <p:spPr bwMode="auto">
          <a:xfrm>
            <a:off x="152400" y="1905000"/>
            <a:ext cx="35052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533400" y="5181600"/>
            <a:ext cx="2743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Cenários possíveis  de aumento nas concentrações de CO</a:t>
            </a:r>
            <a:r>
              <a:rPr lang="pt-BR" sz="1800" b="1" baseline="-25000" dirty="0"/>
              <a:t>2</a:t>
            </a:r>
          </a:p>
        </p:txBody>
      </p:sp>
      <p:sp>
        <p:nvSpPr>
          <p:cNvPr id="39942" name="Text Box 6"/>
          <p:cNvSpPr txBox="1">
            <a:spLocks noChangeArrowheads="1"/>
          </p:cNvSpPr>
          <p:nvPr/>
        </p:nvSpPr>
        <p:spPr bwMode="auto">
          <a:xfrm>
            <a:off x="4419600" y="5638800"/>
            <a:ext cx="403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Aumento na temperatura média global: de 2 a 4 graus </a:t>
            </a:r>
            <a:r>
              <a:rPr lang="pt-BR" sz="1800" b="1" dirty="0" smtClean="0"/>
              <a:t>centígrados ao longo deste século</a:t>
            </a:r>
            <a:endParaRPr lang="pt-BR" sz="1800" b="1" baseline="-25000" dirty="0"/>
          </a:p>
        </p:txBody>
      </p:sp>
    </p:spTree>
    <p:extLst>
      <p:ext uri="{BB962C8B-B14F-4D97-AF65-F5344CB8AC3E}">
        <p14:creationId xmlns:p14="http://schemas.microsoft.com/office/powerpoint/2010/main" val="356589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7351"/>
            <a:ext cx="5715000" cy="650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56671" y="609600"/>
            <a:ext cx="2895600" cy="1569660"/>
          </a:xfrm>
          <a:prstGeom prst="rect">
            <a:avLst/>
          </a:prstGeom>
        </p:spPr>
        <p:txBody>
          <a:bodyPr wrap="square">
            <a:spAutoFit/>
          </a:bodyPr>
          <a:lstStyle/>
          <a:p>
            <a:r>
              <a:rPr lang="en-US" sz="2400" b="1" dirty="0"/>
              <a:t>Changes in the water cycle in </a:t>
            </a:r>
            <a:r>
              <a:rPr lang="en-US" sz="2400" b="1" dirty="0" smtClean="0"/>
              <a:t>2100</a:t>
            </a:r>
          </a:p>
          <a:p>
            <a:endParaRPr lang="en-US" sz="2400" b="1" dirty="0"/>
          </a:p>
          <a:p>
            <a:r>
              <a:rPr lang="en-US" sz="2400" b="1" dirty="0" smtClean="0"/>
              <a:t>(IPCC 2012)</a:t>
            </a:r>
            <a:endParaRPr lang="pt-BR" sz="2400" b="1" dirty="0"/>
          </a:p>
        </p:txBody>
      </p:sp>
    </p:spTree>
    <p:extLst>
      <p:ext uri="{BB962C8B-B14F-4D97-AF65-F5344CB8AC3E}">
        <p14:creationId xmlns:p14="http://schemas.microsoft.com/office/powerpoint/2010/main" val="203520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fig-appA7-floods.jpg"/>
          <p:cNvPicPr>
            <a:picLocks noChangeAspect="1"/>
          </p:cNvPicPr>
          <p:nvPr/>
        </p:nvPicPr>
        <p:blipFill>
          <a:blip r:embed="rId3" cstate="print"/>
          <a:stretch>
            <a:fillRect/>
          </a:stretch>
        </p:blipFill>
        <p:spPr>
          <a:xfrm>
            <a:off x="228600" y="1295400"/>
            <a:ext cx="8736600" cy="4594402"/>
          </a:xfrm>
          <a:prstGeom prst="rect">
            <a:avLst/>
          </a:prstGeom>
        </p:spPr>
      </p:pic>
      <p:sp>
        <p:nvSpPr>
          <p:cNvPr id="3" name="TextBox 2"/>
          <p:cNvSpPr txBox="1"/>
          <p:nvPr/>
        </p:nvSpPr>
        <p:spPr>
          <a:xfrm>
            <a:off x="228600" y="609600"/>
            <a:ext cx="8610600" cy="492443"/>
          </a:xfrm>
          <a:prstGeom prst="rect">
            <a:avLst/>
          </a:prstGeom>
          <a:noFill/>
        </p:spPr>
        <p:txBody>
          <a:bodyPr wrap="square" rtlCol="0">
            <a:spAutoFit/>
          </a:bodyPr>
          <a:lstStyle/>
          <a:p>
            <a:pPr algn="ctr" fontAlgn="auto">
              <a:spcBef>
                <a:spcPts val="0"/>
              </a:spcBef>
              <a:spcAft>
                <a:spcPts val="0"/>
              </a:spcAft>
            </a:pPr>
            <a:r>
              <a:rPr lang="en-US" sz="2600" b="1" dirty="0" smtClean="0">
                <a:solidFill>
                  <a:prstClr val="black"/>
                </a:solidFill>
                <a:effectLst>
                  <a:outerShdw blurRad="38100" dist="38100" dir="2700000" algn="tl">
                    <a:srgbClr val="000000">
                      <a:alpha val="43137"/>
                    </a:srgbClr>
                  </a:outerShdw>
                </a:effectLst>
                <a:latin typeface="Calibri"/>
                <a:cs typeface="+mn-cs"/>
              </a:rPr>
              <a:t>Increase of incidence of extreme climatic events  1950-2000</a:t>
            </a:r>
            <a:endParaRPr lang="en-US" sz="2600" b="1" dirty="0">
              <a:solidFill>
                <a:prstClr val="black"/>
              </a:solidFill>
              <a:effectLst>
                <a:outerShdw blurRad="38100" dist="38100" dir="2700000" algn="tl">
                  <a:srgbClr val="000000">
                    <a:alpha val="43137"/>
                  </a:srgbClr>
                </a:outerShdw>
              </a:effectLst>
              <a:latin typeface="Calibri"/>
              <a:cs typeface="+mn-cs"/>
            </a:endParaRPr>
          </a:p>
        </p:txBody>
      </p:sp>
      <p:sp>
        <p:nvSpPr>
          <p:cNvPr id="4" name="TextBox 3"/>
          <p:cNvSpPr txBox="1"/>
          <p:nvPr/>
        </p:nvSpPr>
        <p:spPr>
          <a:xfrm>
            <a:off x="5029200" y="6248400"/>
            <a:ext cx="4022961"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libri"/>
                <a:cs typeface="+mn-cs"/>
              </a:rPr>
              <a:t>Millennium Ecosystem Assessment, 2007</a:t>
            </a:r>
            <a:endParaRPr lang="en-US" i="1" dirty="0">
              <a:solidFill>
                <a:prstClr val="black"/>
              </a:solidFill>
              <a:latin typeface="Calibri"/>
              <a:cs typeface="+mn-cs"/>
            </a:endParaRPr>
          </a:p>
        </p:txBody>
      </p:sp>
    </p:spTree>
    <p:extLst>
      <p:ext uri="{BB962C8B-B14F-4D97-AF65-F5344CB8AC3E}">
        <p14:creationId xmlns:p14="http://schemas.microsoft.com/office/powerpoint/2010/main" val="101690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 y="608549"/>
            <a:ext cx="8305800" cy="619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5973"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err="1" smtClean="0">
                <a:latin typeface="+mj-lt"/>
              </a:rPr>
              <a:t>Perturbações</a:t>
            </a:r>
            <a:r>
              <a:rPr lang="en-US" sz="3200" b="1" dirty="0" smtClean="0">
                <a:latin typeface="+mj-lt"/>
              </a:rPr>
              <a:t> </a:t>
            </a:r>
            <a:r>
              <a:rPr lang="en-US" sz="3200" b="1" dirty="0" err="1" smtClean="0">
                <a:latin typeface="+mj-lt"/>
              </a:rPr>
              <a:t>humanas</a:t>
            </a:r>
            <a:r>
              <a:rPr lang="en-US" sz="3200" b="1" dirty="0" smtClean="0">
                <a:latin typeface="+mj-lt"/>
              </a:rPr>
              <a:t> no </a:t>
            </a:r>
            <a:r>
              <a:rPr lang="en-US" sz="3200" b="1" dirty="0" err="1" smtClean="0">
                <a:latin typeface="+mj-lt"/>
              </a:rPr>
              <a:t>ciclo</a:t>
            </a:r>
            <a:r>
              <a:rPr lang="en-US" sz="3200" b="1" dirty="0" smtClean="0">
                <a:latin typeface="+mj-lt"/>
              </a:rPr>
              <a:t> do </a:t>
            </a:r>
            <a:r>
              <a:rPr lang="en-US" sz="3200" b="1" dirty="0" err="1" smtClean="0">
                <a:latin typeface="+mj-lt"/>
              </a:rPr>
              <a:t>carbono</a:t>
            </a:r>
            <a:r>
              <a:rPr lang="en-US" sz="3200" b="1" dirty="0" smtClean="0">
                <a:latin typeface="+mj-lt"/>
              </a:rPr>
              <a:t> global</a:t>
            </a:r>
            <a:endParaRPr lang="en-AU" sz="3200" b="1" dirty="0">
              <a:latin typeface="+mj-lt"/>
            </a:endParaRPr>
          </a:p>
        </p:txBody>
      </p:sp>
      <p:sp>
        <p:nvSpPr>
          <p:cNvPr id="595974" name="Text Box 6"/>
          <p:cNvSpPr txBox="1">
            <a:spLocks noChangeArrowheads="1"/>
          </p:cNvSpPr>
          <p:nvPr/>
        </p:nvSpPr>
        <p:spPr bwMode="auto">
          <a:xfrm>
            <a:off x="693738" y="6240463"/>
            <a:ext cx="2052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latin typeface="Arial Narrow" pitchFamily="34" charset="0"/>
              </a:rPr>
              <a:t>© Global Carbon Project  I  Glynn Gorick</a:t>
            </a:r>
            <a:endParaRPr lang="en-AU" sz="1000">
              <a:latin typeface="Arial Narrow" pitchFamily="34" charset="0"/>
            </a:endParaRPr>
          </a:p>
        </p:txBody>
      </p:sp>
    </p:spTree>
    <p:extLst>
      <p:ext uri="{BB962C8B-B14F-4D97-AF65-F5344CB8AC3E}">
        <p14:creationId xmlns:p14="http://schemas.microsoft.com/office/powerpoint/2010/main" val="259800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091863"/>
            <a:ext cx="74485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0823" y="5943600"/>
            <a:ext cx="8001000" cy="646331"/>
          </a:xfrm>
          <a:prstGeom prst="rect">
            <a:avLst/>
          </a:prstGeom>
        </p:spPr>
        <p:txBody>
          <a:bodyPr wrap="square">
            <a:spAutoFit/>
          </a:bodyPr>
          <a:lstStyle/>
          <a:p>
            <a:r>
              <a:rPr lang="en-US" i="1" dirty="0" smtClean="0"/>
              <a:t>Since </a:t>
            </a:r>
            <a:r>
              <a:rPr lang="en-US" i="1" dirty="0"/>
              <a:t>the industrial revolution, about 375 billion </a:t>
            </a:r>
            <a:r>
              <a:rPr lang="en-US" i="1" dirty="0" err="1"/>
              <a:t>tonnes</a:t>
            </a:r>
            <a:r>
              <a:rPr lang="en-US" i="1" dirty="0"/>
              <a:t> of carbon have been emitted by humans into the atmosphere as carbon dioxide (CO</a:t>
            </a:r>
            <a:r>
              <a:rPr lang="en-US" i="1" baseline="-25000" dirty="0"/>
              <a:t>2</a:t>
            </a:r>
            <a:r>
              <a:rPr lang="en-US" i="1" dirty="0"/>
              <a:t>).</a:t>
            </a:r>
            <a:endParaRPr lang="en-US" dirty="0"/>
          </a:p>
        </p:txBody>
      </p:sp>
      <p:sp>
        <p:nvSpPr>
          <p:cNvPr id="5" name="Rectangle 4"/>
          <p:cNvSpPr/>
          <p:nvPr/>
        </p:nvSpPr>
        <p:spPr>
          <a:xfrm>
            <a:off x="337457" y="76200"/>
            <a:ext cx="8267700" cy="1015663"/>
          </a:xfrm>
          <a:prstGeom prst="rect">
            <a:avLst/>
          </a:prstGeom>
        </p:spPr>
        <p:txBody>
          <a:bodyPr wrap="square">
            <a:spAutoFit/>
          </a:bodyPr>
          <a:lstStyle/>
          <a:p>
            <a:r>
              <a:rPr lang="en-US" sz="2000" dirty="0"/>
              <a:t>Global abundances (as mole fractions) of key greenhouse gases averaged over the 12 months of 2011 as well as changes relative to 2010 and 1750 from the WMO/GAW global greenhouse gas monitoring network</a:t>
            </a:r>
          </a:p>
        </p:txBody>
      </p:sp>
      <p:sp>
        <p:nvSpPr>
          <p:cNvPr id="2" name="Rectangle 1"/>
          <p:cNvSpPr/>
          <p:nvPr/>
        </p:nvSpPr>
        <p:spPr>
          <a:xfrm>
            <a:off x="766762" y="5511463"/>
            <a:ext cx="7610475" cy="276999"/>
          </a:xfrm>
          <a:prstGeom prst="rect">
            <a:avLst/>
          </a:prstGeom>
        </p:spPr>
        <p:txBody>
          <a:bodyPr wrap="square">
            <a:spAutoFit/>
          </a:bodyPr>
          <a:lstStyle/>
          <a:p>
            <a:r>
              <a:rPr lang="en-US" sz="1200" dirty="0" smtClean="0"/>
              <a:t>(*) Assuming </a:t>
            </a:r>
            <a:r>
              <a:rPr lang="en-US" sz="1200" dirty="0"/>
              <a:t>a pre-industrial mole fraction of 280 ppm for CO</a:t>
            </a:r>
            <a:r>
              <a:rPr lang="en-US" sz="1200" baseline="-25000" dirty="0"/>
              <a:t>2</a:t>
            </a:r>
            <a:r>
              <a:rPr lang="en-US" sz="1200" dirty="0"/>
              <a:t>, 700 ppb for CH</a:t>
            </a:r>
            <a:r>
              <a:rPr lang="en-US" sz="1200" baseline="-25000" dirty="0"/>
              <a:t>4</a:t>
            </a:r>
            <a:r>
              <a:rPr lang="en-US" sz="1200" dirty="0"/>
              <a:t> and 270 ppb for N</a:t>
            </a:r>
            <a:r>
              <a:rPr lang="en-US" sz="1200" baseline="-25000" dirty="0"/>
              <a:t>2</a:t>
            </a:r>
            <a:r>
              <a:rPr lang="en-US" sz="1200" dirty="0"/>
              <a:t>O</a:t>
            </a:r>
            <a:endParaRPr lang="pt-BR" sz="1200" dirty="0"/>
          </a:p>
        </p:txBody>
      </p:sp>
    </p:spTree>
    <p:extLst>
      <p:ext uri="{BB962C8B-B14F-4D97-AF65-F5344CB8AC3E}">
        <p14:creationId xmlns:p14="http://schemas.microsoft.com/office/powerpoint/2010/main" val="188817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484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5716" y="5715000"/>
            <a:ext cx="8815884" cy="923330"/>
          </a:xfrm>
          <a:prstGeom prst="rect">
            <a:avLst/>
          </a:prstGeom>
        </p:spPr>
        <p:txBody>
          <a:bodyPr wrap="square">
            <a:spAutoFit/>
          </a:bodyPr>
          <a:lstStyle/>
          <a:p>
            <a:r>
              <a:rPr lang="en-US" dirty="0" smtClean="0"/>
              <a:t>Global </a:t>
            </a:r>
            <a:r>
              <a:rPr lang="en-US" dirty="0"/>
              <a:t>mean sea-level </a:t>
            </a:r>
            <a:r>
              <a:rPr lang="en-US" dirty="0" smtClean="0"/>
              <a:t>rise using </a:t>
            </a:r>
            <a:r>
              <a:rPr lang="en-US" dirty="0"/>
              <a:t>a semi-empirical approach. The indicative/fixed present-day </a:t>
            </a:r>
            <a:r>
              <a:rPr lang="en-US" dirty="0" smtClean="0"/>
              <a:t>rate of </a:t>
            </a:r>
            <a:r>
              <a:rPr lang="en-US" dirty="0"/>
              <a:t>3.3 mm.yr-1 is the satellite-based mean rate 1993–2007 (</a:t>
            </a:r>
            <a:r>
              <a:rPr lang="en-US" dirty="0" err="1" smtClean="0"/>
              <a:t>Cazenave</a:t>
            </a:r>
            <a:r>
              <a:rPr lang="en-US" dirty="0" smtClean="0"/>
              <a:t> and </a:t>
            </a:r>
            <a:r>
              <a:rPr lang="en-US" dirty="0" err="1"/>
              <a:t>Llovel</a:t>
            </a:r>
            <a:r>
              <a:rPr lang="en-US" dirty="0"/>
              <a:t> 2010). Median estimates from probabilistic projections. </a:t>
            </a:r>
            <a:r>
              <a:rPr lang="en-US" dirty="0" smtClean="0"/>
              <a:t>See Schaeffer </a:t>
            </a:r>
            <a:r>
              <a:rPr lang="en-US" dirty="0"/>
              <a:t>et al. (</a:t>
            </a:r>
            <a:r>
              <a:rPr lang="en-US" dirty="0" smtClean="0"/>
              <a:t>2012).</a:t>
            </a:r>
            <a:endParaRPr lang="en-US" dirty="0"/>
          </a:p>
        </p:txBody>
      </p:sp>
      <p:sp>
        <p:nvSpPr>
          <p:cNvPr id="5" name="Rectangle 4"/>
          <p:cNvSpPr/>
          <p:nvPr/>
        </p:nvSpPr>
        <p:spPr>
          <a:xfrm>
            <a:off x="175716" y="307610"/>
            <a:ext cx="8777522" cy="738664"/>
          </a:xfrm>
          <a:prstGeom prst="rect">
            <a:avLst/>
          </a:prstGeom>
        </p:spPr>
        <p:txBody>
          <a:bodyPr wrap="square">
            <a:spAutoFit/>
          </a:bodyPr>
          <a:lstStyle/>
          <a:p>
            <a:pPr algn="ctr"/>
            <a:r>
              <a:rPr lang="en-US" sz="4200" b="1" dirty="0">
                <a:effectLst>
                  <a:outerShdw blurRad="38100" dist="38100" dir="2700000" algn="tl">
                    <a:srgbClr val="000000">
                      <a:alpha val="43137"/>
                    </a:srgbClr>
                  </a:outerShdw>
                </a:effectLst>
              </a:rPr>
              <a:t>Global mean sea-level </a:t>
            </a:r>
            <a:r>
              <a:rPr lang="en-US" sz="4200" b="1" dirty="0" smtClean="0">
                <a:effectLst>
                  <a:outerShdw blurRad="38100" dist="38100" dir="2700000" algn="tl">
                    <a:srgbClr val="000000">
                      <a:alpha val="43137"/>
                    </a:srgbClr>
                  </a:outerShdw>
                </a:effectLst>
              </a:rPr>
              <a:t>rise 1900-2100</a:t>
            </a:r>
            <a:endParaRPr lang="en-US" sz="4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198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28600"/>
            <a:ext cx="4106703" cy="6309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248830"/>
            <a:ext cx="4165051" cy="954107"/>
          </a:xfrm>
          <a:prstGeom prst="rect">
            <a:avLst/>
          </a:prstGeom>
          <a:noFill/>
        </p:spPr>
        <p:txBody>
          <a:bodyPr wrap="none" rtlCol="0">
            <a:spAutoFit/>
          </a:bodyPr>
          <a:lstStyle/>
          <a:p>
            <a:r>
              <a:rPr lang="en-US" sz="2800" b="1" dirty="0" err="1" smtClean="0">
                <a:effectLst>
                  <a:outerShdw blurRad="38100" dist="38100" dir="2700000" algn="tl">
                    <a:srgbClr val="000000">
                      <a:alpha val="43137"/>
                    </a:srgbClr>
                  </a:outerShdw>
                </a:effectLst>
              </a:rPr>
              <a:t>Efeitos</a:t>
            </a:r>
            <a:r>
              <a:rPr lang="en-US" sz="2800" b="1" dirty="0" smtClean="0">
                <a:effectLst>
                  <a:outerShdw blurRad="38100" dist="38100" dir="2700000" algn="tl">
                    <a:srgbClr val="000000">
                      <a:alpha val="43137"/>
                    </a:srgbClr>
                  </a:outerShdw>
                </a:effectLst>
              </a:rPr>
              <a:t> de BC </a:t>
            </a:r>
            <a:r>
              <a:rPr lang="en-US" sz="2800" b="1" dirty="0" err="1" smtClean="0">
                <a:effectLst>
                  <a:outerShdw blurRad="38100" dist="38100" dir="2700000" algn="tl">
                    <a:srgbClr val="000000">
                      <a:alpha val="43137"/>
                    </a:srgbClr>
                  </a:outerShdw>
                </a:effectLst>
              </a:rPr>
              <a:t>nas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nuvens</a:t>
            </a:r>
            <a:r>
              <a:rPr lang="en-US" sz="2800" b="1" dirty="0" smtClean="0">
                <a:effectLst>
                  <a:outerShdw blurRad="38100" dist="38100" dir="2700000" algn="tl">
                    <a:srgbClr val="000000">
                      <a:alpha val="43137"/>
                    </a:srgbClr>
                  </a:outerShdw>
                </a:effectLst>
              </a:rPr>
              <a:t>:</a:t>
            </a:r>
          </a:p>
          <a:p>
            <a:r>
              <a:rPr lang="en-US" sz="2800" b="1" dirty="0" err="1" smtClean="0">
                <a:effectLst>
                  <a:outerShdw blurRad="38100" dist="38100" dir="2700000" algn="tl">
                    <a:srgbClr val="000000">
                      <a:alpha val="43137"/>
                    </a:srgbClr>
                  </a:outerShdw>
                </a:effectLst>
              </a:rPr>
              <a:t>Aquecimento</a:t>
            </a:r>
            <a:r>
              <a:rPr lang="en-US" sz="2800" b="1" dirty="0" smtClean="0">
                <a:effectLst>
                  <a:outerShdw blurRad="38100" dist="38100" dir="2700000" algn="tl">
                    <a:srgbClr val="000000">
                      <a:alpha val="43137"/>
                    </a:srgbClr>
                  </a:outerShdw>
                </a:effectLst>
              </a:rPr>
              <a:t> e </a:t>
            </a:r>
            <a:r>
              <a:rPr lang="en-US" sz="2800" b="1" dirty="0" err="1" smtClean="0">
                <a:effectLst>
                  <a:outerShdw blurRad="38100" dist="38100" dir="2700000" algn="tl">
                    <a:srgbClr val="000000">
                      <a:alpha val="43137"/>
                    </a:srgbClr>
                  </a:outerShdw>
                </a:effectLst>
              </a:rPr>
              <a:t>resfriaento</a:t>
            </a:r>
            <a:endParaRPr lang="en-US" sz="2800" b="1" dirty="0">
              <a:effectLst>
                <a:outerShdw blurRad="38100" dist="38100" dir="2700000" algn="tl">
                  <a:srgbClr val="000000">
                    <a:alpha val="43137"/>
                  </a:srgbClr>
                </a:outerShdw>
              </a:effectLst>
            </a:endParaRPr>
          </a:p>
        </p:txBody>
      </p:sp>
      <p:sp>
        <p:nvSpPr>
          <p:cNvPr id="3" name="TextBox 2"/>
          <p:cNvSpPr txBox="1"/>
          <p:nvPr/>
        </p:nvSpPr>
        <p:spPr>
          <a:xfrm>
            <a:off x="3172024" y="5771072"/>
            <a:ext cx="1114408"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Ice clouds</a:t>
            </a:r>
          </a:p>
        </p:txBody>
      </p:sp>
      <p:sp>
        <p:nvSpPr>
          <p:cNvPr id="5" name="TextBox 4"/>
          <p:cNvSpPr txBox="1"/>
          <p:nvPr/>
        </p:nvSpPr>
        <p:spPr>
          <a:xfrm>
            <a:off x="2234925" y="4724400"/>
            <a:ext cx="2121991"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Mixed phase clouds</a:t>
            </a:r>
          </a:p>
        </p:txBody>
      </p:sp>
      <p:sp>
        <p:nvSpPr>
          <p:cNvPr id="6" name="TextBox 5"/>
          <p:cNvSpPr txBox="1"/>
          <p:nvPr/>
        </p:nvSpPr>
        <p:spPr>
          <a:xfrm>
            <a:off x="2519835" y="3581400"/>
            <a:ext cx="2052165"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Liquid phase clouds</a:t>
            </a:r>
          </a:p>
        </p:txBody>
      </p:sp>
    </p:spTree>
    <p:extLst>
      <p:ext uri="{BB962C8B-B14F-4D97-AF65-F5344CB8AC3E}">
        <p14:creationId xmlns:p14="http://schemas.microsoft.com/office/powerpoint/2010/main" val="42546831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49867"/>
            <a:ext cx="8577361" cy="3708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599" y="16242"/>
            <a:ext cx="8577361" cy="830997"/>
          </a:xfrm>
          <a:prstGeom prst="rect">
            <a:avLst/>
          </a:prstGeom>
        </p:spPr>
        <p:txBody>
          <a:bodyPr wrap="square">
            <a:spAutoFit/>
          </a:bodyPr>
          <a:lstStyle/>
          <a:p>
            <a:pPr algn="ctr"/>
            <a:r>
              <a:rPr lang="en-US" sz="2400" b="1" dirty="0">
                <a:effectLst>
                  <a:outerShdw blurRad="38100" dist="38100" dir="2700000" algn="tl">
                    <a:srgbClr val="000000">
                      <a:alpha val="43137"/>
                    </a:srgbClr>
                  </a:outerShdw>
                </a:effectLst>
              </a:rPr>
              <a:t>Schematic of the new terminology used in this assessment report for aerosol-radiation and </a:t>
            </a:r>
            <a:r>
              <a:rPr lang="en-US" sz="2400" b="1" dirty="0" smtClean="0">
                <a:effectLst>
                  <a:outerShdw blurRad="38100" dist="38100" dir="2700000" algn="tl">
                    <a:srgbClr val="000000">
                      <a:alpha val="43137"/>
                    </a:srgbClr>
                  </a:outerShdw>
                </a:effectLst>
              </a:rPr>
              <a:t>aerosol-cloud </a:t>
            </a:r>
            <a:r>
              <a:rPr lang="pt-BR" sz="2400" b="1" dirty="0" err="1" smtClean="0">
                <a:effectLst>
                  <a:outerShdw blurRad="38100" dist="38100" dir="2700000" algn="tl">
                    <a:srgbClr val="000000">
                      <a:alpha val="43137"/>
                    </a:srgbClr>
                  </a:outerShdw>
                </a:effectLst>
              </a:rPr>
              <a:t>interactions</a:t>
            </a:r>
            <a:endParaRPr lang="pt-BR" sz="2400" b="1" dirty="0">
              <a:effectLst>
                <a:outerShdw blurRad="38100" dist="38100" dir="2700000" algn="tl">
                  <a:srgbClr val="000000">
                    <a:alpha val="43137"/>
                  </a:srgbClr>
                </a:outerShdw>
              </a:effectLst>
            </a:endParaRPr>
          </a:p>
        </p:txBody>
      </p:sp>
      <p:sp>
        <p:nvSpPr>
          <p:cNvPr id="5" name="Rectangle 4"/>
          <p:cNvSpPr/>
          <p:nvPr/>
        </p:nvSpPr>
        <p:spPr>
          <a:xfrm>
            <a:off x="228600" y="4800600"/>
            <a:ext cx="8784022" cy="2031325"/>
          </a:xfrm>
          <a:prstGeom prst="rect">
            <a:avLst/>
          </a:prstGeom>
        </p:spPr>
        <p:txBody>
          <a:bodyPr wrap="square">
            <a:spAutoFit/>
          </a:bodyPr>
          <a:lstStyle/>
          <a:p>
            <a:r>
              <a:rPr lang="en-US" sz="1400" dirty="0"/>
              <a:t>The radiative forcing from </a:t>
            </a:r>
            <a:r>
              <a:rPr lang="en-US" sz="1400" dirty="0" smtClean="0"/>
              <a:t>aerosol-radiation interactions </a:t>
            </a:r>
            <a:r>
              <a:rPr lang="en-US" sz="1400" dirty="0"/>
              <a:t>(abbreviated </a:t>
            </a:r>
            <a:r>
              <a:rPr lang="en-US" sz="1400" b="1" dirty="0" err="1"/>
              <a:t>RFari</a:t>
            </a:r>
            <a:r>
              <a:rPr lang="en-US" sz="1400" dirty="0"/>
              <a:t>) encompasses radiative effects from anthropogenic aerosols before any adjustment </a:t>
            </a:r>
            <a:r>
              <a:rPr lang="en-US" sz="1400" dirty="0" smtClean="0"/>
              <a:t>takes place</a:t>
            </a:r>
            <a:r>
              <a:rPr lang="en-US" sz="1400" dirty="0"/>
              <a:t>, and corresponds to what is usually referred to as the aerosol direct effect. Rapid adjustments induced by </a:t>
            </a:r>
            <a:r>
              <a:rPr lang="en-US" sz="1400" dirty="0" smtClean="0"/>
              <a:t>aerosol radiative </a:t>
            </a:r>
            <a:r>
              <a:rPr lang="en-US" sz="1400" dirty="0"/>
              <a:t>effects on the surface energy budget, the atmospheric profile and cloudiness contribute to the adjusted </a:t>
            </a:r>
            <a:r>
              <a:rPr lang="en-US" sz="1400" dirty="0" smtClean="0"/>
              <a:t>forcing from </a:t>
            </a:r>
            <a:r>
              <a:rPr lang="en-US" sz="1400" dirty="0"/>
              <a:t>aerosol-radiation interactions (abbreviated </a:t>
            </a:r>
            <a:r>
              <a:rPr lang="en-US" sz="1400" b="1" dirty="0" err="1"/>
              <a:t>AFari</a:t>
            </a:r>
            <a:r>
              <a:rPr lang="en-US" sz="1400" dirty="0"/>
              <a:t>). They include what has earlier been referred to as the </a:t>
            </a:r>
            <a:r>
              <a:rPr lang="en-US" sz="1400" dirty="0" smtClean="0"/>
              <a:t>semi direct </a:t>
            </a:r>
            <a:r>
              <a:rPr lang="en-US" sz="1400" dirty="0"/>
              <a:t>effect. The radiative forcing from aerosol-cloud interactions (abbreviated </a:t>
            </a:r>
            <a:r>
              <a:rPr lang="en-US" sz="1400" b="1" dirty="0" err="1"/>
              <a:t>RFaci</a:t>
            </a:r>
            <a:r>
              <a:rPr lang="en-US" sz="1400" dirty="0"/>
              <a:t>) refers to the instantaneous </a:t>
            </a:r>
            <a:r>
              <a:rPr lang="en-US" sz="1400" dirty="0" smtClean="0"/>
              <a:t>effect on </a:t>
            </a:r>
            <a:r>
              <a:rPr lang="en-US" sz="1400" dirty="0"/>
              <a:t>cloud albedo due to changing concentrations of cloud condensation and ice nuclei. All subsequent changes to </a:t>
            </a:r>
            <a:r>
              <a:rPr lang="en-US" sz="1400" dirty="0" smtClean="0"/>
              <a:t>the cloud </a:t>
            </a:r>
            <a:r>
              <a:rPr lang="en-US" sz="1400" dirty="0"/>
              <a:t>lifetime and thermodynamics are rapid adjustments, which contribute to the adjusted forcing from </a:t>
            </a:r>
            <a:r>
              <a:rPr lang="en-US" sz="1400" dirty="0" smtClean="0"/>
              <a:t>aerosol-cloud </a:t>
            </a:r>
            <a:r>
              <a:rPr lang="pt-BR" sz="1400" dirty="0" err="1" smtClean="0"/>
              <a:t>interactions</a:t>
            </a:r>
            <a:r>
              <a:rPr lang="pt-BR" sz="1400" dirty="0" smtClean="0"/>
              <a:t> </a:t>
            </a:r>
            <a:r>
              <a:rPr lang="pt-BR" sz="1400" dirty="0"/>
              <a:t>(</a:t>
            </a:r>
            <a:r>
              <a:rPr lang="pt-BR" sz="1400" dirty="0" err="1"/>
              <a:t>abbreviated</a:t>
            </a:r>
            <a:r>
              <a:rPr lang="pt-BR" sz="1400" dirty="0"/>
              <a:t> </a:t>
            </a:r>
            <a:r>
              <a:rPr lang="pt-BR" sz="1400" b="1" dirty="0" err="1"/>
              <a:t>AFaci</a:t>
            </a:r>
            <a:r>
              <a:rPr lang="pt-BR" sz="1400" dirty="0"/>
              <a:t>).</a:t>
            </a:r>
          </a:p>
        </p:txBody>
      </p:sp>
    </p:spTree>
    <p:extLst>
      <p:ext uri="{BB962C8B-B14F-4D97-AF65-F5344CB8AC3E}">
        <p14:creationId xmlns:p14="http://schemas.microsoft.com/office/powerpoint/2010/main" val="94614148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31" y="2133600"/>
            <a:ext cx="8668267" cy="2203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79" y="4419600"/>
            <a:ext cx="8647246" cy="2034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1000" y="1214781"/>
            <a:ext cx="1506438" cy="646331"/>
          </a:xfrm>
          <a:prstGeom prst="rect">
            <a:avLst/>
          </a:prstGeom>
        </p:spPr>
        <p:txBody>
          <a:bodyPr wrap="none">
            <a:spAutoFit/>
          </a:bodyPr>
          <a:lstStyle/>
          <a:p>
            <a:r>
              <a:rPr lang="pt-BR" dirty="0" err="1" smtClean="0"/>
              <a:t>Instantaneous</a:t>
            </a:r>
            <a:r>
              <a:rPr lang="pt-BR" dirty="0" smtClean="0"/>
              <a:t/>
            </a:r>
            <a:br>
              <a:rPr lang="pt-BR" dirty="0" smtClean="0"/>
            </a:br>
            <a:r>
              <a:rPr lang="pt-BR" dirty="0" smtClean="0"/>
              <a:t>RF </a:t>
            </a:r>
            <a:endParaRPr lang="pt-BR" dirty="0"/>
          </a:p>
        </p:txBody>
      </p:sp>
      <p:sp>
        <p:nvSpPr>
          <p:cNvPr id="5" name="Rectangle 4"/>
          <p:cNvSpPr/>
          <p:nvPr/>
        </p:nvSpPr>
        <p:spPr>
          <a:xfrm>
            <a:off x="2193068" y="783894"/>
            <a:ext cx="1921732" cy="1077218"/>
          </a:xfrm>
          <a:prstGeom prst="rect">
            <a:avLst/>
          </a:prstGeom>
        </p:spPr>
        <p:txBody>
          <a:bodyPr wrap="square">
            <a:spAutoFit/>
          </a:bodyPr>
          <a:lstStyle/>
          <a:p>
            <a:r>
              <a:rPr lang="en-US" sz="1600" dirty="0"/>
              <a:t>RF, which allows stratospheric temperature to adjust </a:t>
            </a:r>
            <a:endParaRPr lang="pt-BR" sz="1600" dirty="0"/>
          </a:p>
        </p:txBody>
      </p:sp>
      <p:sp>
        <p:nvSpPr>
          <p:cNvPr id="6" name="Rectangle 5"/>
          <p:cNvSpPr/>
          <p:nvPr/>
        </p:nvSpPr>
        <p:spPr>
          <a:xfrm>
            <a:off x="4114800" y="620276"/>
            <a:ext cx="1416269" cy="1384995"/>
          </a:xfrm>
          <a:prstGeom prst="rect">
            <a:avLst/>
          </a:prstGeom>
        </p:spPr>
        <p:txBody>
          <a:bodyPr wrap="square">
            <a:spAutoFit/>
          </a:bodyPr>
          <a:lstStyle/>
          <a:p>
            <a:r>
              <a:rPr lang="en-US" sz="1400" dirty="0" smtClean="0"/>
              <a:t>flux </a:t>
            </a:r>
            <a:r>
              <a:rPr lang="en-US" sz="1400" dirty="0"/>
              <a:t>change when the surface temperature is fixed over the whole Earth </a:t>
            </a:r>
            <a:endParaRPr lang="pt-BR" sz="1400" dirty="0"/>
          </a:p>
        </p:txBody>
      </p:sp>
      <p:sp>
        <p:nvSpPr>
          <p:cNvPr id="7" name="Rectangle 6"/>
          <p:cNvSpPr/>
          <p:nvPr/>
        </p:nvSpPr>
        <p:spPr>
          <a:xfrm>
            <a:off x="5562600" y="630005"/>
            <a:ext cx="1707931" cy="1384995"/>
          </a:xfrm>
          <a:prstGeom prst="rect">
            <a:avLst/>
          </a:prstGeom>
        </p:spPr>
        <p:txBody>
          <a:bodyPr wrap="square">
            <a:spAutoFit/>
          </a:bodyPr>
          <a:lstStyle/>
          <a:p>
            <a:r>
              <a:rPr lang="en-US" sz="1400" dirty="0"/>
              <a:t>AF, the adjusted forcing which allows </a:t>
            </a:r>
            <a:r>
              <a:rPr lang="en-US" sz="1400" dirty="0" smtClean="0"/>
              <a:t>atmospheric </a:t>
            </a:r>
            <a:r>
              <a:rPr lang="en-US" sz="1400" dirty="0"/>
              <a:t>and land temperature to adjust while ocean conditions are fixed, </a:t>
            </a:r>
            <a:endParaRPr lang="pt-BR" sz="1400" dirty="0"/>
          </a:p>
        </p:txBody>
      </p:sp>
      <p:sp>
        <p:nvSpPr>
          <p:cNvPr id="8" name="Rectangle 7"/>
          <p:cNvSpPr/>
          <p:nvPr/>
        </p:nvSpPr>
        <p:spPr>
          <a:xfrm>
            <a:off x="7346590" y="774165"/>
            <a:ext cx="1584435" cy="954107"/>
          </a:xfrm>
          <a:prstGeom prst="rect">
            <a:avLst/>
          </a:prstGeom>
        </p:spPr>
        <p:txBody>
          <a:bodyPr wrap="square">
            <a:spAutoFit/>
          </a:bodyPr>
          <a:lstStyle/>
          <a:p>
            <a:r>
              <a:rPr lang="en-US" sz="1400" dirty="0"/>
              <a:t>the equilibrium response to the </a:t>
            </a:r>
            <a:r>
              <a:rPr lang="en-US" sz="1400" dirty="0" smtClean="0"/>
              <a:t>climate </a:t>
            </a:r>
            <a:r>
              <a:rPr lang="en-US" sz="1400" dirty="0"/>
              <a:t>forcing agent. </a:t>
            </a:r>
            <a:endParaRPr lang="pt-BR" sz="1400" dirty="0"/>
          </a:p>
        </p:txBody>
      </p:sp>
      <p:sp>
        <p:nvSpPr>
          <p:cNvPr id="9" name="TextBox 8"/>
          <p:cNvSpPr txBox="1"/>
          <p:nvPr/>
        </p:nvSpPr>
        <p:spPr>
          <a:xfrm>
            <a:off x="260131" y="133061"/>
            <a:ext cx="8443915" cy="523220"/>
          </a:xfrm>
          <a:prstGeom prst="rect">
            <a:avLst/>
          </a:prstGeom>
          <a:noFill/>
        </p:spPr>
        <p:txBody>
          <a:bodyPr wrap="none" rtlCol="0">
            <a:spAutoFit/>
          </a:bodyPr>
          <a:lstStyle/>
          <a:p>
            <a:pPr algn="ctr"/>
            <a:r>
              <a:rPr lang="pt-BR" sz="2800" b="1" dirty="0" err="1" smtClean="0">
                <a:effectLst>
                  <a:outerShdw blurRad="38100" dist="38100" dir="2700000" algn="tl">
                    <a:srgbClr val="000000">
                      <a:alpha val="43137"/>
                    </a:srgbClr>
                  </a:outerShdw>
                </a:effectLst>
              </a:rPr>
              <a:t>Instantaneous</a:t>
            </a:r>
            <a:r>
              <a:rPr lang="pt-BR" sz="2800" b="1" dirty="0" smtClean="0">
                <a:effectLst>
                  <a:outerShdw blurRad="38100" dist="38100" dir="2700000" algn="tl">
                    <a:srgbClr val="000000">
                      <a:alpha val="43137"/>
                    </a:srgbClr>
                  </a:outerShdw>
                </a:effectLst>
              </a:rPr>
              <a:t> Radiative </a:t>
            </a:r>
            <a:r>
              <a:rPr lang="pt-BR" sz="2800" b="1" dirty="0" err="1" smtClean="0">
                <a:effectLst>
                  <a:outerShdw blurRad="38100" dist="38100" dir="2700000" algn="tl">
                    <a:srgbClr val="000000">
                      <a:alpha val="43137"/>
                    </a:srgbClr>
                  </a:outerShdw>
                </a:effectLst>
              </a:rPr>
              <a:t>Forcing</a:t>
            </a:r>
            <a:r>
              <a:rPr lang="pt-BR" sz="2800" b="1" dirty="0" smtClean="0">
                <a:effectLst>
                  <a:outerShdw blurRad="38100" dist="38100" dir="2700000" algn="tl">
                    <a:srgbClr val="000000">
                      <a:alpha val="43137"/>
                    </a:srgbClr>
                  </a:outerShdw>
                </a:effectLst>
              </a:rPr>
              <a:t> versus </a:t>
            </a:r>
            <a:r>
              <a:rPr lang="pt-BR" sz="2800" b="1" dirty="0" err="1" smtClean="0">
                <a:effectLst>
                  <a:outerShdw blurRad="38100" dist="38100" dir="2700000" algn="tl">
                    <a:srgbClr val="000000">
                      <a:alpha val="43137"/>
                    </a:srgbClr>
                  </a:outerShdw>
                </a:effectLst>
              </a:rPr>
              <a:t>adjusted</a:t>
            </a:r>
            <a:r>
              <a:rPr lang="pt-BR" sz="2800" b="1" dirty="0" smtClean="0">
                <a:effectLst>
                  <a:outerShdw blurRad="38100" dist="38100" dir="2700000" algn="tl">
                    <a:srgbClr val="000000">
                      <a:alpha val="43137"/>
                    </a:srgbClr>
                  </a:outerShdw>
                </a:effectLst>
              </a:rPr>
              <a:t> </a:t>
            </a:r>
            <a:r>
              <a:rPr lang="pt-BR" sz="2800" b="1" dirty="0" err="1" smtClean="0">
                <a:effectLst>
                  <a:outerShdw blurRad="38100" dist="38100" dir="2700000" algn="tl">
                    <a:srgbClr val="000000">
                      <a:alpha val="43137"/>
                    </a:srgbClr>
                  </a:outerShdw>
                </a:effectLst>
              </a:rPr>
              <a:t>forcing</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540411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685800"/>
            <a:ext cx="8626279"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9" y="4193628"/>
            <a:ext cx="5535914" cy="2476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19800" y="4343400"/>
            <a:ext cx="2514600" cy="646331"/>
          </a:xfrm>
          <a:prstGeom prst="rect">
            <a:avLst/>
          </a:prstGeom>
        </p:spPr>
        <p:txBody>
          <a:bodyPr wrap="square">
            <a:spAutoFit/>
          </a:bodyPr>
          <a:lstStyle/>
          <a:p>
            <a:r>
              <a:rPr lang="pt-BR" dirty="0" err="1"/>
              <a:t>satellite</a:t>
            </a:r>
            <a:r>
              <a:rPr lang="pt-BR" dirty="0"/>
              <a:t> data (SAT</a:t>
            </a:r>
            <a:r>
              <a:rPr lang="pt-BR" dirty="0" smtClean="0"/>
              <a:t>)</a:t>
            </a:r>
          </a:p>
          <a:p>
            <a:r>
              <a:rPr lang="pt-BR" dirty="0" err="1" smtClean="0"/>
              <a:t>inverse</a:t>
            </a:r>
            <a:r>
              <a:rPr lang="pt-BR" dirty="0" smtClean="0"/>
              <a:t> </a:t>
            </a:r>
            <a:r>
              <a:rPr lang="pt-BR" dirty="0" err="1"/>
              <a:t>estimate</a:t>
            </a:r>
            <a:r>
              <a:rPr lang="pt-BR" dirty="0"/>
              <a:t> (INV).</a:t>
            </a:r>
          </a:p>
        </p:txBody>
      </p:sp>
      <p:sp>
        <p:nvSpPr>
          <p:cNvPr id="5" name="TextBox 4"/>
          <p:cNvSpPr txBox="1"/>
          <p:nvPr/>
        </p:nvSpPr>
        <p:spPr>
          <a:xfrm>
            <a:off x="304799" y="39469"/>
            <a:ext cx="8626279"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Radiative </a:t>
            </a:r>
            <a:r>
              <a:rPr lang="pt-BR" sz="3200" b="1" dirty="0" err="1" smtClean="0">
                <a:effectLst>
                  <a:outerShdw blurRad="38100" dist="38100" dir="2700000" algn="tl">
                    <a:srgbClr val="000000">
                      <a:alpha val="43137"/>
                    </a:srgbClr>
                  </a:outerShdw>
                </a:effectLst>
              </a:rPr>
              <a:t>Forcing</a:t>
            </a:r>
            <a:r>
              <a:rPr lang="pt-BR" sz="3200" b="1" dirty="0" smtClean="0">
                <a:effectLst>
                  <a:outerShdw blurRad="38100" dist="38100" dir="2700000" algn="tl">
                    <a:srgbClr val="000000">
                      <a:alpha val="43137"/>
                    </a:srgbClr>
                  </a:outerShdw>
                </a:effectLst>
              </a:rPr>
              <a:t> versus </a:t>
            </a:r>
            <a:r>
              <a:rPr lang="pt-BR" sz="3200" b="1" dirty="0" err="1" smtClean="0">
                <a:effectLst>
                  <a:outerShdw blurRad="38100" dist="38100" dir="2700000" algn="tl">
                    <a:srgbClr val="000000">
                      <a:alpha val="43137"/>
                    </a:srgbClr>
                  </a:outerShdw>
                </a:effectLst>
              </a:rPr>
              <a:t>Adjusted</a:t>
            </a:r>
            <a:r>
              <a:rPr lang="pt-BR" sz="3200" b="1" dirty="0" smtClean="0">
                <a:effectLst>
                  <a:outerShdw blurRad="38100" dist="38100" dir="2700000" algn="tl">
                    <a:srgbClr val="000000">
                      <a:alpha val="43137"/>
                    </a:srgbClr>
                  </a:outerShdw>
                </a:effectLst>
              </a:rPr>
              <a:t> </a:t>
            </a:r>
            <a:r>
              <a:rPr lang="pt-BR" sz="3200" b="1" dirty="0" err="1" smtClean="0">
                <a:effectLst>
                  <a:outerShdw blurRad="38100" dist="38100" dir="2700000" algn="tl">
                    <a:srgbClr val="000000">
                      <a:alpha val="43137"/>
                    </a:srgbClr>
                  </a:outerShdw>
                </a:effectLst>
              </a:rPr>
              <a:t>Forcing</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0484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latin typeface="+mj-lt"/>
              </a:rPr>
              <a:t>Human Perturbations </a:t>
            </a:r>
            <a:r>
              <a:rPr lang="en-US" sz="3200" b="1" dirty="0">
                <a:solidFill>
                  <a:srgbClr val="FFFF00"/>
                </a:solidFill>
                <a:effectLst>
                  <a:outerShdw blurRad="38100" dist="38100" dir="2700000" algn="tl">
                    <a:srgbClr val="000000">
                      <a:alpha val="43137"/>
                    </a:srgbClr>
                  </a:outerShdw>
                </a:effectLst>
                <a:latin typeface="+mj-lt"/>
              </a:rPr>
              <a:t>of the </a:t>
            </a:r>
            <a:r>
              <a:rPr lang="en-US" sz="3200" b="1" dirty="0" smtClean="0">
                <a:solidFill>
                  <a:srgbClr val="FFFF00"/>
                </a:solidFill>
                <a:effectLst>
                  <a:outerShdw blurRad="38100" dist="38100" dir="2700000" algn="tl">
                    <a:srgbClr val="000000">
                      <a:alpha val="43137"/>
                    </a:srgbClr>
                  </a:outerShdw>
                </a:effectLst>
                <a:latin typeface="+mj-lt"/>
              </a:rPr>
              <a:t>Global Carbon </a:t>
            </a:r>
            <a:r>
              <a:rPr lang="en-US" sz="3200" b="1" dirty="0">
                <a:solidFill>
                  <a:srgbClr val="FFFF00"/>
                </a:solidFill>
                <a:effectLst>
                  <a:outerShdw blurRad="38100" dist="38100" dir="2700000" algn="tl">
                    <a:srgbClr val="000000">
                      <a:alpha val="43137"/>
                    </a:srgbClr>
                  </a:outerShdw>
                </a:effectLst>
                <a:latin typeface="+mj-lt"/>
              </a:rPr>
              <a:t>Cycle</a:t>
            </a:r>
            <a:endParaRPr lang="en-AU" sz="3200" b="1" dirty="0">
              <a:solidFill>
                <a:srgbClr val="FFFF00"/>
              </a:solidFill>
              <a:effectLst>
                <a:outerShdw blurRad="38100" dist="38100" dir="2700000" algn="tl">
                  <a:srgbClr val="000000">
                    <a:alpha val="43137"/>
                  </a:srgbClr>
                </a:outerShdw>
              </a:effectLst>
              <a:latin typeface="+mj-lt"/>
            </a:endParaRPr>
          </a:p>
        </p:txBody>
      </p:sp>
      <p:sp>
        <p:nvSpPr>
          <p:cNvPr id="3" name="TextBox 2"/>
          <p:cNvSpPr txBox="1"/>
          <p:nvPr/>
        </p:nvSpPr>
        <p:spPr>
          <a:xfrm>
            <a:off x="6553200" y="662443"/>
            <a:ext cx="2289409" cy="307777"/>
          </a:xfrm>
          <a:prstGeom prst="rect">
            <a:avLst/>
          </a:prstGeom>
          <a:noFill/>
        </p:spPr>
        <p:txBody>
          <a:bodyPr wrap="none" rtlCol="0">
            <a:spAutoFit/>
          </a:bodyPr>
          <a:lstStyle/>
          <a:p>
            <a:r>
              <a:rPr lang="pt-BR" sz="1400" i="1" dirty="0" smtClean="0">
                <a:solidFill>
                  <a:srgbClr val="FFFF00"/>
                </a:solidFill>
              </a:rPr>
              <a:t>(Global Carbon Project 2010)</a:t>
            </a:r>
            <a:endParaRPr lang="pt-BR" sz="1400" i="1" dirty="0">
              <a:solidFill>
                <a:srgbClr val="FFFF00"/>
              </a:solidFill>
            </a:endParaRPr>
          </a:p>
        </p:txBody>
      </p:sp>
    </p:spTree>
    <p:extLst>
      <p:ext uri="{BB962C8B-B14F-4D97-AF65-F5344CB8AC3E}">
        <p14:creationId xmlns:p14="http://schemas.microsoft.com/office/powerpoint/2010/main" val="132213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822325"/>
            <a:ext cx="8529637"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7264400" y="4267200"/>
            <a:ext cx="172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600" dirty="0">
                <a:solidFill>
                  <a:srgbClr val="0000FF"/>
                </a:solidFill>
                <a:latin typeface="Calibri" pitchFamily="34" charset="0"/>
              </a:rPr>
              <a:t>Hydro + :means hydropower plus other </a:t>
            </a:r>
            <a:r>
              <a:rPr lang="en-US" altLang="en-US" sz="1600" dirty="0" smtClean="0">
                <a:solidFill>
                  <a:srgbClr val="0000FF"/>
                </a:solidFill>
                <a:latin typeface="Calibri" pitchFamily="34" charset="0"/>
              </a:rPr>
              <a:t>renewables</a:t>
            </a:r>
            <a:endParaRPr lang="en-US" altLang="en-US" sz="1600" dirty="0">
              <a:solidFill>
                <a:srgbClr val="0000FF"/>
              </a:solidFill>
              <a:latin typeface="Calibri" pitchFamily="34" charset="0"/>
            </a:endParaRPr>
          </a:p>
        </p:txBody>
      </p:sp>
      <p:sp>
        <p:nvSpPr>
          <p:cNvPr id="17413" name="TextBox 7"/>
          <p:cNvSpPr txBox="1">
            <a:spLocks noChangeArrowheads="1"/>
          </p:cNvSpPr>
          <p:nvPr/>
        </p:nvSpPr>
        <p:spPr bwMode="auto">
          <a:xfrm>
            <a:off x="0" y="64293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r"/>
            <a:r>
              <a:rPr lang="en-US" altLang="en-US" sz="1200" dirty="0">
                <a:latin typeface="Calibri" pitchFamily="34" charset="0"/>
              </a:rPr>
              <a:t>Sources: </a:t>
            </a:r>
            <a:r>
              <a:rPr lang="en-US" altLang="en-US" sz="1200" dirty="0" err="1">
                <a:latin typeface="Calibri" pitchFamily="34" charset="0"/>
              </a:rPr>
              <a:t>Grubler</a:t>
            </a:r>
            <a:r>
              <a:rPr lang="en-US" altLang="en-US" sz="1200" dirty="0">
                <a:latin typeface="Calibri" pitchFamily="34" charset="0"/>
              </a:rPr>
              <a:t> (2008) - Energy Transitions,  BP (2009) – Statistical Review of World Energy, EIA (2009) – International Energy Annual </a:t>
            </a:r>
          </a:p>
        </p:txBody>
      </p:sp>
      <p:grpSp>
        <p:nvGrpSpPr>
          <p:cNvPr id="2" name="Group 7"/>
          <p:cNvGrpSpPr>
            <a:grpSpLocks/>
          </p:cNvGrpSpPr>
          <p:nvPr/>
        </p:nvGrpSpPr>
        <p:grpSpPr bwMode="auto">
          <a:xfrm>
            <a:off x="7162800" y="1752600"/>
            <a:ext cx="1177925" cy="3200400"/>
            <a:chOff x="7162800" y="1752600"/>
            <a:chExt cx="1178013" cy="3200400"/>
          </a:xfrm>
        </p:grpSpPr>
        <p:sp>
          <p:nvSpPr>
            <p:cNvPr id="17415" name="Right Brace 5"/>
            <p:cNvSpPr>
              <a:spLocks/>
            </p:cNvSpPr>
            <p:nvPr/>
          </p:nvSpPr>
          <p:spPr bwMode="auto">
            <a:xfrm>
              <a:off x="7162800" y="1752600"/>
              <a:ext cx="228600" cy="3200400"/>
            </a:xfrm>
            <a:prstGeom prst="rightBrace">
              <a:avLst>
                <a:gd name="adj1" fmla="val 8361"/>
                <a:gd name="adj2" fmla="val 50000"/>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endParaRPr lang="en-US" altLang="en-US">
                <a:solidFill>
                  <a:srgbClr val="000000"/>
                </a:solidFill>
              </a:endParaRPr>
            </a:p>
          </p:txBody>
        </p:sp>
        <p:sp>
          <p:nvSpPr>
            <p:cNvPr id="17416" name="TextBox 6"/>
            <p:cNvSpPr txBox="1">
              <a:spLocks noChangeArrowheads="1"/>
            </p:cNvSpPr>
            <p:nvPr/>
          </p:nvSpPr>
          <p:spPr bwMode="auto">
            <a:xfrm>
              <a:off x="7543800" y="3124200"/>
              <a:ext cx="797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800" b="1">
                  <a:solidFill>
                    <a:srgbClr val="C00000"/>
                  </a:solidFill>
                </a:rPr>
                <a:t>Fossil</a:t>
              </a:r>
            </a:p>
            <a:p>
              <a:r>
                <a:rPr lang="en-US" altLang="en-US" sz="1800" b="1">
                  <a:solidFill>
                    <a:srgbClr val="C00000"/>
                  </a:solidFill>
                </a:rPr>
                <a:t>fuels</a:t>
              </a:r>
            </a:p>
          </p:txBody>
        </p:sp>
      </p:grpSp>
      <p:sp>
        <p:nvSpPr>
          <p:cNvPr id="3" name="Rectangle 2"/>
          <p:cNvSpPr/>
          <p:nvPr/>
        </p:nvSpPr>
        <p:spPr>
          <a:xfrm>
            <a:off x="388651" y="153348"/>
            <a:ext cx="8371459" cy="646331"/>
          </a:xfrm>
          <a:prstGeom prst="rect">
            <a:avLst/>
          </a:prstGeom>
        </p:spPr>
        <p:txBody>
          <a:bodyPr wrap="none">
            <a:spAutoFit/>
          </a:bodyPr>
          <a:lstStyle/>
          <a:p>
            <a:r>
              <a:rPr lang="en-US" sz="3600" b="1" dirty="0" err="1">
                <a:effectLst>
                  <a:outerShdw blurRad="38100" dist="38100" dir="2700000" algn="tl">
                    <a:srgbClr val="000000">
                      <a:alpha val="43137"/>
                    </a:srgbClr>
                  </a:outerShdw>
                </a:effectLst>
                <a:ea typeface="ＭＳ Ｐゴシック" pitchFamily="34" charset="-128"/>
              </a:rPr>
              <a:t>Suprimento</a:t>
            </a:r>
            <a:r>
              <a:rPr lang="en-US" sz="3600" b="1" dirty="0">
                <a:effectLst>
                  <a:outerShdw blurRad="38100" dist="38100" dir="2700000" algn="tl">
                    <a:srgbClr val="000000">
                      <a:alpha val="43137"/>
                    </a:srgbClr>
                  </a:outerShdw>
                </a:effectLst>
                <a:ea typeface="ＭＳ Ｐゴシック" pitchFamily="34" charset="-128"/>
              </a:rPr>
              <a:t> de </a:t>
            </a:r>
            <a:r>
              <a:rPr lang="en-US" sz="3600" b="1" dirty="0" err="1">
                <a:effectLst>
                  <a:outerShdw blurRad="38100" dist="38100" dir="2700000" algn="tl">
                    <a:srgbClr val="000000">
                      <a:alpha val="43137"/>
                    </a:srgbClr>
                  </a:outerShdw>
                </a:effectLst>
                <a:ea typeface="ＭＳ Ｐゴシック" pitchFamily="34" charset="-128"/>
              </a:rPr>
              <a:t>energia</a:t>
            </a:r>
            <a:r>
              <a:rPr lang="en-US" sz="3600" b="1" dirty="0">
                <a:effectLst>
                  <a:outerShdw blurRad="38100" dist="38100" dir="2700000" algn="tl">
                    <a:srgbClr val="000000">
                      <a:alpha val="43137"/>
                    </a:srgbClr>
                  </a:outerShdw>
                </a:effectLst>
                <a:ea typeface="ＭＳ Ｐゴシック" pitchFamily="34" charset="-128"/>
              </a:rPr>
              <a:t> global: 1800 – 2008</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96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97"/>
          <a:stretch/>
        </p:blipFill>
        <p:spPr bwMode="auto">
          <a:xfrm>
            <a:off x="533400" y="914400"/>
            <a:ext cx="7696200" cy="53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81800" y="5715000"/>
            <a:ext cx="1072730" cy="369332"/>
          </a:xfrm>
          <a:prstGeom prst="rect">
            <a:avLst/>
          </a:prstGeom>
          <a:noFill/>
        </p:spPr>
        <p:txBody>
          <a:bodyPr wrap="none" rtlCol="0">
            <a:spAutoFit/>
          </a:bodyPr>
          <a:lstStyle/>
          <a:p>
            <a:r>
              <a:rPr lang="pt-BR" i="1" dirty="0" smtClean="0"/>
              <a:t>MIT 2012</a:t>
            </a:r>
            <a:endParaRPr lang="pt-BR" i="1" dirty="0"/>
          </a:p>
        </p:txBody>
      </p:sp>
      <p:sp>
        <p:nvSpPr>
          <p:cNvPr id="3" name="TextBox 2"/>
          <p:cNvSpPr txBox="1"/>
          <p:nvPr/>
        </p:nvSpPr>
        <p:spPr>
          <a:xfrm>
            <a:off x="304800" y="228600"/>
            <a:ext cx="8305800"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Emissões globais de gases de efeito estufa 2010-2100</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6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70"/>
            <a:ext cx="9143999" cy="688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83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2" y="0"/>
            <a:ext cx="909212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86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b="1" dirty="0" err="1" smtClean="0"/>
              <a:t>Estrutura</a:t>
            </a:r>
            <a:r>
              <a:rPr lang="en-US" b="1" dirty="0" smtClean="0"/>
              <a:t> do </a:t>
            </a:r>
            <a:r>
              <a:rPr lang="en-US" b="1" dirty="0" err="1" smtClean="0"/>
              <a:t>Curso</a:t>
            </a:r>
            <a:r>
              <a:rPr lang="en-US" b="1" dirty="0" smtClean="0"/>
              <a:t> de </a:t>
            </a:r>
            <a:r>
              <a:rPr lang="en-US" b="1" dirty="0" err="1" smtClean="0"/>
              <a:t>Verão</a:t>
            </a:r>
            <a:r>
              <a:rPr lang="en-US" b="1" dirty="0" smtClean="0"/>
              <a:t> 2014</a:t>
            </a:r>
            <a:endParaRPr lang="en-US" b="1" dirty="0"/>
          </a:p>
        </p:txBody>
      </p:sp>
      <p:sp>
        <p:nvSpPr>
          <p:cNvPr id="3" name="Content Placeholder 2"/>
          <p:cNvSpPr>
            <a:spLocks noGrp="1"/>
          </p:cNvSpPr>
          <p:nvPr>
            <p:ph idx="1"/>
          </p:nvPr>
        </p:nvSpPr>
        <p:spPr>
          <a:xfrm>
            <a:off x="228600" y="914400"/>
            <a:ext cx="8610600" cy="5715000"/>
          </a:xfrm>
        </p:spPr>
        <p:txBody>
          <a:bodyPr>
            <a:noAutofit/>
          </a:bodyPr>
          <a:lstStyle/>
          <a:p>
            <a:r>
              <a:rPr lang="pt-BR" sz="1800" b="1" dirty="0"/>
              <a:t>CURSO 5 - Física aplicada a meio ambiente: Aspectos observacionais e modelagem climática - Palestrantes: Profs. Paulo Eduardo </a:t>
            </a:r>
            <a:r>
              <a:rPr lang="pt-BR" sz="1800" b="1" dirty="0" err="1"/>
              <a:t>Artaxo</a:t>
            </a:r>
            <a:r>
              <a:rPr lang="pt-BR" sz="1800" b="1" dirty="0"/>
              <a:t> Netto e Henrique de Melo Jorge Barbosa</a:t>
            </a:r>
          </a:p>
          <a:p>
            <a:r>
              <a:rPr lang="pt-BR" sz="1800" dirty="0"/>
              <a:t>Muitas questões ambientais requerem um tratamento de processos físicos fundamentais. Questões como balanço radiativo atmosférico, formação e desenvolvimento de nuvens, espalhamento e absorção de radiação, estudos de fluxos de gases e partículas, processos de medidas de partículas </a:t>
            </a:r>
            <a:r>
              <a:rPr lang="pt-BR" sz="1800" dirty="0" err="1"/>
              <a:t>nanométricas</a:t>
            </a:r>
            <a:r>
              <a:rPr lang="pt-BR" sz="1800" dirty="0"/>
              <a:t> entre muitos outros requerem aplicações de processos físicos. A modelagem do sistema climático é um problema complexo, multidimensional e que precisa de abordagem que leve em conta processos na superfície e de transporte atmosférico, </a:t>
            </a:r>
            <a:r>
              <a:rPr lang="pt-BR" sz="1800" dirty="0" smtClean="0"/>
              <a:t>além </a:t>
            </a:r>
            <a:r>
              <a:rPr lang="pt-BR" sz="1800" dirty="0"/>
              <a:t>de questões associadas a balanço de massa e energia. Este minicurso visa dar ao aluno uma visão de física aplicada a questões climáticas, com uma abordagem multidisciplinar</a:t>
            </a:r>
            <a:r>
              <a:rPr lang="pt-BR" sz="1800" dirty="0" smtClean="0"/>
              <a:t>.</a:t>
            </a:r>
          </a:p>
          <a:p>
            <a:endParaRPr lang="pt-BR" sz="1600" b="1" dirty="0" smtClean="0"/>
          </a:p>
          <a:p>
            <a:r>
              <a:rPr lang="pt-BR" sz="1600" b="1" dirty="0" smtClean="0"/>
              <a:t>Aula 1 – Introdução às mudanças climáticas Globais</a:t>
            </a:r>
          </a:p>
          <a:p>
            <a:r>
              <a:rPr lang="pt-BR" sz="1600" b="1" dirty="0" smtClean="0"/>
              <a:t>Aula 2 – Balanço de radiação atmosférica e os efeitos de aerossóis e nuvens</a:t>
            </a:r>
          </a:p>
          <a:p>
            <a:r>
              <a:rPr lang="pt-BR" sz="1600" b="1" dirty="0" smtClean="0"/>
              <a:t>Aula 3 – Introdução à modelagem climática</a:t>
            </a:r>
          </a:p>
          <a:p>
            <a:r>
              <a:rPr lang="pt-BR" sz="1600" b="1" dirty="0" smtClean="0"/>
              <a:t>Aula 4 – Aspectos físicos da modelagem do sistema climático regional e global</a:t>
            </a:r>
          </a:p>
          <a:p>
            <a:r>
              <a:rPr lang="pt-BR" sz="1600" b="1" dirty="0" smtClean="0"/>
              <a:t>Aula 5 – Aspectos observacionais de medidas de aerossóis atmosféricos e balanço de radiação terrestre.</a:t>
            </a:r>
          </a:p>
          <a:p>
            <a:endParaRPr lang="pt-BR" sz="1600" dirty="0"/>
          </a:p>
          <a:p>
            <a:endParaRPr lang="en-US" sz="1600" dirty="0"/>
          </a:p>
        </p:txBody>
      </p:sp>
    </p:spTree>
    <p:extLst>
      <p:ext uri="{BB962C8B-B14F-4D97-AF65-F5344CB8AC3E}">
        <p14:creationId xmlns:p14="http://schemas.microsoft.com/office/powerpoint/2010/main" val="3235359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542171"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5997" y="4923242"/>
            <a:ext cx="2674771" cy="1200329"/>
          </a:xfrm>
          <a:prstGeom prst="rect">
            <a:avLst/>
          </a:prstGeom>
        </p:spPr>
        <p:txBody>
          <a:bodyPr wrap="square">
            <a:spAutoFit/>
          </a:bodyPr>
          <a:lstStyle/>
          <a:p>
            <a:r>
              <a:rPr lang="en-US" i="1" dirty="0"/>
              <a:t>Globally averaged N2O mole fraction (a) and its growth rate (b) from 1980 to 2011. </a:t>
            </a:r>
            <a:endParaRPr lang="en-US" dirty="0"/>
          </a:p>
        </p:txBody>
      </p:sp>
      <p:sp>
        <p:nvSpPr>
          <p:cNvPr id="5" name="Rectangle 4"/>
          <p:cNvSpPr/>
          <p:nvPr/>
        </p:nvSpPr>
        <p:spPr>
          <a:xfrm>
            <a:off x="3013785" y="4913810"/>
            <a:ext cx="2971799" cy="923330"/>
          </a:xfrm>
          <a:prstGeom prst="rect">
            <a:avLst/>
          </a:prstGeom>
        </p:spPr>
        <p:txBody>
          <a:bodyPr wrap="square">
            <a:spAutoFit/>
          </a:bodyPr>
          <a:lstStyle/>
          <a:p>
            <a:r>
              <a:rPr lang="en-US" i="1" dirty="0"/>
              <a:t>Globally averaged CH4 mole fraction (a) and its growth rate (b) from 1984 to </a:t>
            </a:r>
            <a:r>
              <a:rPr lang="en-US" i="1" dirty="0" smtClean="0"/>
              <a:t>2011.</a:t>
            </a:r>
            <a:endParaRPr lang="en-US" dirty="0"/>
          </a:p>
        </p:txBody>
      </p:sp>
      <p:sp>
        <p:nvSpPr>
          <p:cNvPr id="6" name="Rectangle 5"/>
          <p:cNvSpPr/>
          <p:nvPr/>
        </p:nvSpPr>
        <p:spPr>
          <a:xfrm>
            <a:off x="265611" y="4913810"/>
            <a:ext cx="2785185" cy="1200329"/>
          </a:xfrm>
          <a:prstGeom prst="rect">
            <a:avLst/>
          </a:prstGeom>
        </p:spPr>
        <p:txBody>
          <a:bodyPr wrap="square">
            <a:spAutoFit/>
          </a:bodyPr>
          <a:lstStyle/>
          <a:p>
            <a:r>
              <a:rPr lang="en-US" i="1" dirty="0"/>
              <a:t>Globally averaged CO2 mole fraction (a) and its growth rate (b) from 1984 to </a:t>
            </a:r>
            <a:r>
              <a:rPr lang="en-US" i="1" dirty="0" smtClean="0"/>
              <a:t>2011.</a:t>
            </a:r>
            <a:endParaRPr lang="en-US" dirty="0"/>
          </a:p>
        </p:txBody>
      </p:sp>
      <p:sp>
        <p:nvSpPr>
          <p:cNvPr id="7" name="Rectangle 6"/>
          <p:cNvSpPr/>
          <p:nvPr/>
        </p:nvSpPr>
        <p:spPr>
          <a:xfrm>
            <a:off x="5962138" y="6391137"/>
            <a:ext cx="3086101" cy="276999"/>
          </a:xfrm>
          <a:prstGeom prst="rect">
            <a:avLst/>
          </a:prstGeom>
        </p:spPr>
        <p:txBody>
          <a:bodyPr wrap="square">
            <a:spAutoFit/>
          </a:bodyPr>
          <a:lstStyle/>
          <a:p>
            <a:r>
              <a:rPr lang="en-US" sz="1200" i="1" dirty="0" smtClean="0"/>
              <a:t> WMO GREENHOUSE GAS BULLETIN Oct 2012</a:t>
            </a:r>
            <a:endParaRPr lang="en-US" sz="1200" i="1" dirty="0"/>
          </a:p>
        </p:txBody>
      </p:sp>
      <p:sp>
        <p:nvSpPr>
          <p:cNvPr id="8" name="TextBox 7"/>
          <p:cNvSpPr txBox="1"/>
          <p:nvPr/>
        </p:nvSpPr>
        <p:spPr>
          <a:xfrm>
            <a:off x="246185" y="143678"/>
            <a:ext cx="8542171" cy="830997"/>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rPr>
              <a:t>CO</a:t>
            </a:r>
            <a:r>
              <a:rPr lang="en-US" sz="4800" b="1" baseline="-25000" dirty="0" smtClean="0">
                <a:effectLst>
                  <a:outerShdw blurRad="38100" dist="38100" dir="2700000" algn="tl">
                    <a:srgbClr val="000000">
                      <a:alpha val="43137"/>
                    </a:srgbClr>
                  </a:outerShdw>
                </a:effectLst>
              </a:rPr>
              <a:t>2</a:t>
            </a:r>
            <a:r>
              <a:rPr lang="en-US" sz="4800" b="1" dirty="0" smtClean="0">
                <a:effectLst>
                  <a:outerShdw blurRad="38100" dist="38100" dir="2700000" algn="tl">
                    <a:srgbClr val="000000">
                      <a:alpha val="43137"/>
                    </a:srgbClr>
                  </a:outerShdw>
                </a:effectLst>
              </a:rPr>
              <a:t>, CH</a:t>
            </a:r>
            <a:r>
              <a:rPr lang="en-US" sz="4800" b="1" baseline="-25000" dirty="0" smtClean="0">
                <a:effectLst>
                  <a:outerShdw blurRad="38100" dist="38100" dir="2700000" algn="tl">
                    <a:srgbClr val="000000">
                      <a:alpha val="43137"/>
                    </a:srgbClr>
                  </a:outerShdw>
                </a:effectLst>
              </a:rPr>
              <a:t>4</a:t>
            </a:r>
            <a:r>
              <a:rPr lang="en-US" sz="4800" b="1" dirty="0" smtClean="0">
                <a:effectLst>
                  <a:outerShdw blurRad="38100" dist="38100" dir="2700000" algn="tl">
                    <a:srgbClr val="000000">
                      <a:alpha val="43137"/>
                    </a:srgbClr>
                  </a:outerShdw>
                </a:effectLst>
              </a:rPr>
              <a:t> e N</a:t>
            </a:r>
            <a:r>
              <a:rPr lang="en-US" sz="4800" b="1" baseline="-25000" dirty="0" smtClean="0">
                <a:effectLst>
                  <a:outerShdw blurRad="38100" dist="38100" dir="2700000" algn="tl">
                    <a:srgbClr val="000000">
                      <a:alpha val="43137"/>
                    </a:srgbClr>
                  </a:outerShdw>
                </a:effectLst>
              </a:rPr>
              <a:t>2</a:t>
            </a:r>
            <a:r>
              <a:rPr lang="en-US" sz="4800" b="1" dirty="0" smtClean="0">
                <a:effectLst>
                  <a:outerShdw blurRad="38100" dist="38100" dir="2700000" algn="tl">
                    <a:srgbClr val="000000">
                      <a:alpha val="43137"/>
                    </a:srgbClr>
                  </a:outerShdw>
                </a:effectLst>
              </a:rPr>
              <a:t>O de 1985 a 2011</a:t>
            </a:r>
            <a:endParaRPr lang="en-US" sz="4800" b="1" dirty="0">
              <a:effectLst>
                <a:outerShdw blurRad="38100" dist="38100" dir="2700000" algn="tl">
                  <a:srgbClr val="000000">
                    <a:alpha val="43137"/>
                  </a:srgbClr>
                </a:outerShdw>
              </a:effectLst>
            </a:endParaRPr>
          </a:p>
        </p:txBody>
      </p:sp>
      <p:sp>
        <p:nvSpPr>
          <p:cNvPr id="2" name="TextBox 1"/>
          <p:cNvSpPr txBox="1"/>
          <p:nvPr/>
        </p:nvSpPr>
        <p:spPr>
          <a:xfrm>
            <a:off x="346562" y="981557"/>
            <a:ext cx="2623282" cy="369332"/>
          </a:xfrm>
          <a:prstGeom prst="rect">
            <a:avLst/>
          </a:prstGeom>
          <a:noFill/>
        </p:spPr>
        <p:txBody>
          <a:bodyPr wrap="none" rtlCol="0">
            <a:spAutoFit/>
          </a:bodyPr>
          <a:lstStyle/>
          <a:p>
            <a:r>
              <a:rPr lang="pt-BR" b="1" dirty="0" smtClean="0"/>
              <a:t>39% aumento desde 1850</a:t>
            </a:r>
            <a:endParaRPr lang="en-US" b="1" dirty="0"/>
          </a:p>
        </p:txBody>
      </p:sp>
      <p:sp>
        <p:nvSpPr>
          <p:cNvPr id="9" name="TextBox 8"/>
          <p:cNvSpPr txBox="1"/>
          <p:nvPr/>
        </p:nvSpPr>
        <p:spPr>
          <a:xfrm>
            <a:off x="3315410" y="949291"/>
            <a:ext cx="2762744" cy="369332"/>
          </a:xfrm>
          <a:prstGeom prst="rect">
            <a:avLst/>
          </a:prstGeom>
          <a:noFill/>
        </p:spPr>
        <p:txBody>
          <a:bodyPr wrap="none" rtlCol="0">
            <a:spAutoFit/>
          </a:bodyPr>
          <a:lstStyle/>
          <a:p>
            <a:r>
              <a:rPr lang="pt-BR" b="1" dirty="0" smtClean="0"/>
              <a:t>158% aumento desde 1850</a:t>
            </a:r>
            <a:endParaRPr lang="en-US" b="1" dirty="0"/>
          </a:p>
        </p:txBody>
      </p:sp>
      <p:sp>
        <p:nvSpPr>
          <p:cNvPr id="10" name="TextBox 9"/>
          <p:cNvSpPr txBox="1"/>
          <p:nvPr/>
        </p:nvSpPr>
        <p:spPr>
          <a:xfrm>
            <a:off x="6230554" y="931483"/>
            <a:ext cx="2645724" cy="369332"/>
          </a:xfrm>
          <a:prstGeom prst="rect">
            <a:avLst/>
          </a:prstGeom>
          <a:noFill/>
        </p:spPr>
        <p:txBody>
          <a:bodyPr wrap="none" rtlCol="0">
            <a:spAutoFit/>
          </a:bodyPr>
          <a:lstStyle/>
          <a:p>
            <a:r>
              <a:rPr lang="pt-BR" b="1" dirty="0"/>
              <a:t>2</a:t>
            </a:r>
            <a:r>
              <a:rPr lang="pt-BR" b="1" dirty="0" smtClean="0"/>
              <a:t>0% aumento desde 1850</a:t>
            </a:r>
            <a:endParaRPr lang="en-US" b="1" dirty="0"/>
          </a:p>
        </p:txBody>
      </p:sp>
    </p:spTree>
    <p:extLst>
      <p:ext uri="{BB962C8B-B14F-4D97-AF65-F5344CB8AC3E}">
        <p14:creationId xmlns:p14="http://schemas.microsoft.com/office/powerpoint/2010/main" val="315492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20" name="Picture 4"/>
          <p:cNvPicPr>
            <a:picLocks noChangeArrowheads="1"/>
          </p:cNvPicPr>
          <p:nvPr/>
        </p:nvPicPr>
        <p:blipFill>
          <a:blip r:embed="rId3" cstate="print"/>
          <a:srcRect/>
          <a:stretch>
            <a:fillRect/>
          </a:stretch>
        </p:blipFill>
        <p:spPr bwMode="auto">
          <a:xfrm>
            <a:off x="219558" y="1600200"/>
            <a:ext cx="5876441" cy="5130692"/>
          </a:xfrm>
          <a:prstGeom prst="rect">
            <a:avLst/>
          </a:prstGeom>
          <a:noFill/>
          <a:ln w="9525">
            <a:noFill/>
            <a:miter lim="800000"/>
            <a:headEnd/>
            <a:tailEnd/>
          </a:ln>
          <a:effectLst/>
        </p:spPr>
      </p:pic>
      <p:sp>
        <p:nvSpPr>
          <p:cNvPr id="393221" name="Rectangle 5"/>
          <p:cNvSpPr>
            <a:spLocks noChangeArrowheads="1"/>
          </p:cNvSpPr>
          <p:nvPr/>
        </p:nvSpPr>
        <p:spPr bwMode="auto">
          <a:xfrm>
            <a:off x="515318" y="841392"/>
            <a:ext cx="8247682" cy="533400"/>
          </a:xfrm>
          <a:prstGeom prst="rect">
            <a:avLst/>
          </a:prstGeom>
          <a:noFill/>
          <a:ln w="9525">
            <a:noFill/>
            <a:miter lim="800000"/>
            <a:headEnd/>
            <a:tailEnd/>
          </a:ln>
          <a:effectLst/>
        </p:spPr>
        <p:txBody>
          <a:bodyPr anchor="ctr"/>
          <a:lstStyle/>
          <a:p>
            <a:pPr algn="ctr" eaLnBrk="0" fontAlgn="auto" hangingPunct="0">
              <a:spcBef>
                <a:spcPts val="0"/>
              </a:spcBef>
              <a:spcAft>
                <a:spcPts val="0"/>
              </a:spcAft>
            </a:pPr>
            <a:r>
              <a:rPr lang="pt-BR" sz="2000" b="1" dirty="0" smtClean="0">
                <a:solidFill>
                  <a:prstClr val="black"/>
                </a:solidFill>
                <a:latin typeface="Calibri"/>
                <a:cs typeface="+mn-cs"/>
              </a:rPr>
              <a:t>Isótopos de carbono e oxigênio mostram fontes antropogênicas</a:t>
            </a:r>
            <a:endParaRPr lang="pt-BR" sz="2000" b="1" dirty="0">
              <a:solidFill>
                <a:prstClr val="black"/>
              </a:solidFill>
              <a:latin typeface="Calibri"/>
              <a:cs typeface="+mn-cs"/>
            </a:endParaRPr>
          </a:p>
        </p:txBody>
      </p:sp>
      <p:sp>
        <p:nvSpPr>
          <p:cNvPr id="393222" name="Text Box 6"/>
          <p:cNvSpPr txBox="1">
            <a:spLocks noChangeArrowheads="1"/>
          </p:cNvSpPr>
          <p:nvPr/>
        </p:nvSpPr>
        <p:spPr bwMode="auto">
          <a:xfrm>
            <a:off x="152400" y="292387"/>
            <a:ext cx="8839200" cy="523220"/>
          </a:xfrm>
          <a:prstGeom prst="rect">
            <a:avLst/>
          </a:prstGeom>
          <a:noFill/>
          <a:ln w="9525">
            <a:noFill/>
            <a:miter lim="800000"/>
            <a:headEnd/>
            <a:tailEnd/>
          </a:ln>
          <a:effectLst/>
        </p:spPr>
        <p:txBody>
          <a:bodyPr>
            <a:spAutoFit/>
          </a:bodyPr>
          <a:lstStyle/>
          <a:p>
            <a:pPr algn="ctr" eaLnBrk="0" fontAlgn="auto" hangingPunct="0">
              <a:spcBef>
                <a:spcPct val="50000"/>
              </a:spcBef>
              <a:spcAft>
                <a:spcPts val="0"/>
              </a:spcAft>
            </a:pPr>
            <a:r>
              <a:rPr lang="pt-BR" sz="2800" b="1" smtClean="0">
                <a:solidFill>
                  <a:prstClr val="black"/>
                </a:solidFill>
                <a:effectLst>
                  <a:outerShdw blurRad="38100" dist="38100" dir="2700000" algn="tl">
                    <a:srgbClr val="C0C0C0"/>
                  </a:outerShdw>
                </a:effectLst>
                <a:latin typeface="Calibri"/>
                <a:cs typeface="+mn-cs"/>
              </a:rPr>
              <a:t>O aumento de CO</a:t>
            </a:r>
            <a:r>
              <a:rPr lang="pt-BR" sz="2800" b="1" baseline="-25000" smtClean="0">
                <a:solidFill>
                  <a:prstClr val="black"/>
                </a:solidFill>
                <a:effectLst>
                  <a:outerShdw blurRad="38100" dist="38100" dir="2700000" algn="tl">
                    <a:srgbClr val="C0C0C0"/>
                  </a:outerShdw>
                </a:effectLst>
                <a:latin typeface="Calibri"/>
                <a:cs typeface="+mn-cs"/>
              </a:rPr>
              <a:t>2</a:t>
            </a:r>
            <a:r>
              <a:rPr lang="pt-BR" sz="2800" b="1" smtClean="0">
                <a:solidFill>
                  <a:prstClr val="black"/>
                </a:solidFill>
                <a:effectLst>
                  <a:outerShdw blurRad="38100" dist="38100" dir="2700000" algn="tl">
                    <a:srgbClr val="C0C0C0"/>
                  </a:outerShdw>
                </a:effectLst>
                <a:latin typeface="Calibri"/>
                <a:cs typeface="+mn-cs"/>
              </a:rPr>
              <a:t> é devido às emissões antropogênicas</a:t>
            </a:r>
            <a:endParaRPr lang="pt-BR" sz="2800" b="1">
              <a:solidFill>
                <a:prstClr val="black"/>
              </a:solidFill>
              <a:effectLst>
                <a:outerShdw blurRad="38100" dist="38100" dir="2700000" algn="tl">
                  <a:srgbClr val="C0C0C0"/>
                </a:outerShdw>
              </a:effectLst>
              <a:latin typeface="Calibri"/>
              <a:cs typeface="+mn-cs"/>
            </a:endParaRPr>
          </a:p>
        </p:txBody>
      </p:sp>
      <p:sp>
        <p:nvSpPr>
          <p:cNvPr id="393223" name="Text Box 7"/>
          <p:cNvSpPr txBox="1">
            <a:spLocks noChangeArrowheads="1"/>
          </p:cNvSpPr>
          <p:nvPr/>
        </p:nvSpPr>
        <p:spPr bwMode="auto">
          <a:xfrm>
            <a:off x="5105400" y="6019800"/>
            <a:ext cx="3657600" cy="366713"/>
          </a:xfrm>
          <a:prstGeom prst="rect">
            <a:avLst/>
          </a:prstGeom>
          <a:noFill/>
          <a:ln w="9525">
            <a:noFill/>
            <a:miter lim="800000"/>
            <a:headEnd/>
            <a:tailEnd/>
          </a:ln>
          <a:effectLst/>
        </p:spPr>
        <p:txBody>
          <a:bodyPr>
            <a:spAutoFit/>
          </a:bodyPr>
          <a:lstStyle/>
          <a:p>
            <a:pPr eaLnBrk="0" fontAlgn="auto" hangingPunct="0">
              <a:spcBef>
                <a:spcPct val="50000"/>
              </a:spcBef>
              <a:spcAft>
                <a:spcPts val="0"/>
              </a:spcAft>
            </a:pPr>
            <a:endParaRPr lang="en-GB">
              <a:solidFill>
                <a:prstClr val="black"/>
              </a:solidFill>
              <a:latin typeface="Calibri"/>
              <a:cs typeface="+mn-cs"/>
            </a:endParaRPr>
          </a:p>
        </p:txBody>
      </p:sp>
      <p:sp>
        <p:nvSpPr>
          <p:cNvPr id="2" name="TextBox 1"/>
          <p:cNvSpPr txBox="1"/>
          <p:nvPr/>
        </p:nvSpPr>
        <p:spPr>
          <a:xfrm>
            <a:off x="6095999" y="2286000"/>
            <a:ext cx="2895601" cy="1200329"/>
          </a:xfrm>
          <a:prstGeom prst="rect">
            <a:avLst/>
          </a:prstGeom>
          <a:noFill/>
        </p:spPr>
        <p:txBody>
          <a:bodyPr wrap="square" rtlCol="0">
            <a:spAutoFit/>
          </a:bodyPr>
          <a:lstStyle/>
          <a:p>
            <a:r>
              <a:rPr lang="pt-BR" sz="2400" smtClean="0"/>
              <a:t>A concentração de oxigênio está diminuindo</a:t>
            </a:r>
            <a:endParaRPr lang="pt-BR" sz="2400"/>
          </a:p>
        </p:txBody>
      </p:sp>
      <p:sp>
        <p:nvSpPr>
          <p:cNvPr id="11" name="TextBox 10"/>
          <p:cNvSpPr txBox="1"/>
          <p:nvPr/>
        </p:nvSpPr>
        <p:spPr>
          <a:xfrm>
            <a:off x="6095999" y="4450140"/>
            <a:ext cx="2895601" cy="1569660"/>
          </a:xfrm>
          <a:prstGeom prst="rect">
            <a:avLst/>
          </a:prstGeom>
          <a:noFill/>
        </p:spPr>
        <p:txBody>
          <a:bodyPr wrap="square" rtlCol="0">
            <a:spAutoFit/>
          </a:bodyPr>
          <a:lstStyle/>
          <a:p>
            <a:r>
              <a:rPr lang="pt-BR" sz="2400" dirty="0" smtClean="0"/>
              <a:t>Composição isotópica mostra aumento de carbono fóssil</a:t>
            </a:r>
            <a:endParaRPr lang="pt-BR" sz="2400" dirty="0"/>
          </a:p>
        </p:txBody>
      </p:sp>
    </p:spTree>
    <p:extLst>
      <p:ext uri="{BB962C8B-B14F-4D97-AF65-F5344CB8AC3E}">
        <p14:creationId xmlns:p14="http://schemas.microsoft.com/office/powerpoint/2010/main" val="255175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48859"/>
            <a:ext cx="5650703" cy="6556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304800"/>
            <a:ext cx="2971800" cy="1077218"/>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CO</a:t>
            </a:r>
            <a:r>
              <a:rPr lang="pt-BR" sz="3200" b="1" baseline="-25000" dirty="0" smtClean="0">
                <a:effectLst>
                  <a:outerShdw blurRad="38100" dist="38100" dir="2700000" algn="tl">
                    <a:srgbClr val="000000">
                      <a:alpha val="43137"/>
                    </a:srgbClr>
                  </a:outerShdw>
                </a:effectLst>
              </a:rPr>
              <a:t>2</a:t>
            </a:r>
            <a:r>
              <a:rPr lang="pt-BR" sz="3200" b="1" dirty="0" smtClean="0">
                <a:effectLst>
                  <a:outerShdw blurRad="38100" dist="38100" dir="2700000" algn="tl">
                    <a:srgbClr val="000000">
                      <a:alpha val="43137"/>
                    </a:srgbClr>
                  </a:outerShdw>
                </a:effectLst>
              </a:rPr>
              <a:t> atmosférico e nos oceanos</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5293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992"/>
          <a:stretch/>
        </p:blipFill>
        <p:spPr bwMode="auto">
          <a:xfrm>
            <a:off x="914400" y="557726"/>
            <a:ext cx="6477000" cy="611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7984" y="15815"/>
            <a:ext cx="8727416" cy="553998"/>
          </a:xfrm>
          <a:prstGeom prst="rect">
            <a:avLst/>
          </a:prstGeom>
        </p:spPr>
        <p:txBody>
          <a:bodyPr wrap="square">
            <a:spAutoFit/>
          </a:bodyPr>
          <a:lstStyle/>
          <a:p>
            <a:pPr algn="ctr"/>
            <a:r>
              <a:rPr lang="pt-BR" sz="3000" b="1" dirty="0" smtClean="0">
                <a:effectLst>
                  <a:outerShdw blurRad="38100" dist="38100" dir="2700000" algn="tl">
                    <a:srgbClr val="000000">
                      <a:alpha val="43137"/>
                    </a:srgbClr>
                  </a:outerShdw>
                </a:effectLst>
              </a:rPr>
              <a:t>Concentração de CO2 na água do mar (</a:t>
            </a:r>
            <a:r>
              <a:rPr lang="pt-BR" sz="3000" b="1" i="1" dirty="0" smtClean="0">
                <a:effectLst>
                  <a:outerShdw blurRad="38100" dist="38100" dir="2700000" algn="tl">
                    <a:srgbClr val="000000">
                      <a:alpha val="43137"/>
                    </a:srgbClr>
                  </a:outerShdw>
                </a:effectLst>
              </a:rPr>
              <a:t>p</a:t>
            </a:r>
            <a:r>
              <a:rPr lang="pt-BR" sz="3000" b="1" dirty="0" smtClean="0">
                <a:effectLst>
                  <a:outerShdw blurRad="38100" dist="38100" dir="2700000" algn="tl">
                    <a:srgbClr val="000000">
                      <a:alpha val="43137"/>
                    </a:srgbClr>
                  </a:outerShdw>
                </a:effectLst>
              </a:rPr>
              <a:t>CO2) e pH</a:t>
            </a:r>
            <a:endParaRPr lang="pt-BR" sz="3000" b="1" dirty="0">
              <a:effectLst>
                <a:outerShdw blurRad="38100" dist="38100" dir="2700000" algn="tl">
                  <a:srgbClr val="000000">
                    <a:alpha val="43137"/>
                  </a:srgbClr>
                </a:outerShdw>
              </a:effectLst>
            </a:endParaRPr>
          </a:p>
        </p:txBody>
      </p:sp>
      <p:sp>
        <p:nvSpPr>
          <p:cNvPr id="3" name="TextBox 2"/>
          <p:cNvSpPr txBox="1"/>
          <p:nvPr/>
        </p:nvSpPr>
        <p:spPr>
          <a:xfrm>
            <a:off x="7391400" y="4565792"/>
            <a:ext cx="1600200" cy="923330"/>
          </a:xfrm>
          <a:prstGeom prst="rect">
            <a:avLst/>
          </a:prstGeom>
          <a:noFill/>
        </p:spPr>
        <p:txBody>
          <a:bodyPr wrap="square" rtlCol="0">
            <a:spAutoFit/>
          </a:bodyPr>
          <a:lstStyle/>
          <a:p>
            <a:pPr algn="ctr"/>
            <a:r>
              <a:rPr lang="pt-BR" b="1" dirty="0" smtClean="0"/>
              <a:t>Acidez do mar aumentou 30%</a:t>
            </a:r>
            <a:endParaRPr lang="pt-BR" b="1" dirty="0"/>
          </a:p>
        </p:txBody>
      </p:sp>
    </p:spTree>
    <p:extLst>
      <p:ext uri="{BB962C8B-B14F-4D97-AF65-F5344CB8AC3E}">
        <p14:creationId xmlns:p14="http://schemas.microsoft.com/office/powerpoint/2010/main" val="362482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374650" y="0"/>
            <a:ext cx="8464550"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GB" altLang="en-US" sz="2800" dirty="0" smtClean="0">
                <a:solidFill>
                  <a:schemeClr val="tx1"/>
                </a:solidFill>
                <a:ea typeface="ＭＳ Ｐゴシック" pitchFamily="34" charset="-128"/>
              </a:rPr>
              <a:t>Fate of Anthropogenic CO</a:t>
            </a:r>
            <a:r>
              <a:rPr lang="en-GB" altLang="en-US" sz="2800" baseline="-25000" dirty="0" smtClean="0">
                <a:solidFill>
                  <a:schemeClr val="tx1"/>
                </a:solidFill>
                <a:ea typeface="ＭＳ Ｐゴシック" pitchFamily="34" charset="-128"/>
              </a:rPr>
              <a:t>2</a:t>
            </a:r>
            <a:r>
              <a:rPr lang="en-GB" altLang="en-US" sz="2800" dirty="0" smtClean="0">
                <a:solidFill>
                  <a:schemeClr val="tx1"/>
                </a:solidFill>
                <a:ea typeface="ＭＳ Ｐゴシック" pitchFamily="34" charset="-128"/>
              </a:rPr>
              <a:t> Emissions (2002-2011 average)</a:t>
            </a:r>
          </a:p>
        </p:txBody>
      </p:sp>
      <p:sp>
        <p:nvSpPr>
          <p:cNvPr id="39939" name="Text Placeholder 3"/>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smtClean="0">
              <a:latin typeface="Arial" charset="0"/>
              <a:ea typeface="ＭＳ Ｐゴシック" pitchFamily="34" charset="-128"/>
              <a:cs typeface="Arial" charset="0"/>
            </a:endParaRPr>
          </a:p>
          <a:p>
            <a:pPr>
              <a:spcBef>
                <a:spcPts val="1200"/>
              </a:spcBef>
            </a:pPr>
            <a:r>
              <a:rPr lang="en-GB" altLang="en-US" sz="1200" smtClean="0">
                <a:solidFill>
                  <a:srgbClr val="000000"/>
                </a:solidFill>
                <a:latin typeface="Arial" charset="0"/>
                <a:ea typeface="ＭＳ Ｐゴシック" pitchFamily="34" charset="-128"/>
                <a:cs typeface="Arial" charset="0"/>
              </a:rPr>
              <a:t>Source: </a:t>
            </a:r>
            <a:r>
              <a:rPr lang="en-US" altLang="en-US" sz="1200" smtClean="0">
                <a:solidFill>
                  <a:srgbClr val="000090"/>
                </a:solidFill>
                <a:latin typeface="Arial" charset="0"/>
                <a:ea typeface="ＭＳ Ｐゴシック" pitchFamily="34" charset="-128"/>
                <a:cs typeface="Arial" charset="0"/>
                <a:hlinkClick r:id="rId2"/>
              </a:rPr>
              <a:t>Le Quéré et al. 2012</a:t>
            </a:r>
            <a:r>
              <a:rPr lang="en-US" altLang="en-US" sz="1200" smtClean="0">
                <a:solidFill>
                  <a:srgbClr val="000090"/>
                </a:solidFill>
                <a:latin typeface="Arial" charset="0"/>
                <a:ea typeface="ＭＳ Ｐゴシック" pitchFamily="34" charset="-128"/>
                <a:cs typeface="Arial" charset="0"/>
              </a:rPr>
              <a:t>; </a:t>
            </a:r>
            <a:r>
              <a:rPr lang="en-US" altLang="en-US" sz="1200" smtClean="0">
                <a:solidFill>
                  <a:srgbClr val="000090"/>
                </a:solidFill>
                <a:latin typeface="Arial" charset="0"/>
                <a:ea typeface="ＭＳ Ｐゴシック" pitchFamily="34" charset="-128"/>
                <a:cs typeface="Arial" charset="0"/>
                <a:hlinkClick r:id="rId3"/>
              </a:rPr>
              <a:t>Global Carbon Project 2012</a:t>
            </a:r>
            <a:endParaRPr lang="en-GB" altLang="en-US" sz="1200" smtClean="0">
              <a:solidFill>
                <a:srgbClr val="000000"/>
              </a:solidFill>
              <a:latin typeface="Arial" charset="0"/>
              <a:ea typeface="ＭＳ Ｐゴシック" pitchFamily="34" charset="-128"/>
              <a:cs typeface="Arial" charset="0"/>
            </a:endParaRPr>
          </a:p>
          <a:p>
            <a:endParaRPr lang="en-GB" altLang="en-US" smtClean="0">
              <a:latin typeface="Arial" charset="0"/>
              <a:ea typeface="ＭＳ Ｐゴシック" pitchFamily="34" charset="-128"/>
              <a:cs typeface="Arial" charset="0"/>
            </a:endParaRPr>
          </a:p>
        </p:txBody>
      </p:sp>
      <p:pic>
        <p:nvPicPr>
          <p:cNvPr id="5" name="Picture 24"/>
          <p:cNvPicPr>
            <a:picLocks noChangeAspect="1" noChangeArrowheads="1"/>
          </p:cNvPicPr>
          <p:nvPr/>
        </p:nvPicPr>
        <p:blipFill>
          <a:blip r:embed="rId4"/>
          <a:srcRect/>
          <a:stretch>
            <a:fillRect/>
          </a:stretch>
        </p:blipFill>
        <p:spPr bwMode="auto">
          <a:xfrm>
            <a:off x="384175" y="3841750"/>
            <a:ext cx="2830513" cy="183832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6" name="Picture 23"/>
          <p:cNvPicPr>
            <a:picLocks noChangeAspect="1" noChangeArrowheads="1"/>
          </p:cNvPicPr>
          <p:nvPr/>
        </p:nvPicPr>
        <p:blipFill>
          <a:blip r:embed="rId5"/>
          <a:srcRect/>
          <a:stretch>
            <a:fillRect/>
          </a:stretch>
        </p:blipFill>
        <p:spPr bwMode="auto">
          <a:xfrm>
            <a:off x="374650" y="1247775"/>
            <a:ext cx="2844800" cy="1847850"/>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7" name="Picture 22"/>
          <p:cNvPicPr>
            <a:picLocks noChangeAspect="1" noChangeArrowheads="1"/>
          </p:cNvPicPr>
          <p:nvPr/>
        </p:nvPicPr>
        <p:blipFill>
          <a:blip r:embed="rId6"/>
          <a:srcRect/>
          <a:stretch>
            <a:fillRect/>
          </a:stretch>
        </p:blipFill>
        <p:spPr bwMode="auto">
          <a:xfrm>
            <a:off x="6221413" y="2608263"/>
            <a:ext cx="2430462" cy="16668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8" name="Picture 21"/>
          <p:cNvPicPr>
            <a:picLocks noChangeAspect="1" noChangeArrowheads="1"/>
          </p:cNvPicPr>
          <p:nvPr/>
        </p:nvPicPr>
        <p:blipFill>
          <a:blip r:embed="rId7"/>
          <a:srcRect/>
          <a:stretch>
            <a:fillRect/>
          </a:stretch>
        </p:blipFill>
        <p:spPr bwMode="auto">
          <a:xfrm>
            <a:off x="6203950" y="833438"/>
            <a:ext cx="2447925" cy="15906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
        <p:nvSpPr>
          <p:cNvPr id="39944" name="Text Box 5"/>
          <p:cNvSpPr txBox="1">
            <a:spLocks noChangeArrowheads="1"/>
          </p:cNvSpPr>
          <p:nvPr/>
        </p:nvSpPr>
        <p:spPr bwMode="auto">
          <a:xfrm>
            <a:off x="277813" y="663575"/>
            <a:ext cx="313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2400">
                <a:latin typeface="Arial Narrow" pitchFamily="34" charset="0"/>
              </a:rPr>
              <a:t>8.3±0.4 PgC/yr      </a:t>
            </a:r>
            <a:r>
              <a:rPr lang="en-AU" altLang="en-US" sz="3200">
                <a:latin typeface="Arial Narrow" pitchFamily="34" charset="0"/>
              </a:rPr>
              <a:t>90%</a:t>
            </a:r>
          </a:p>
        </p:txBody>
      </p:sp>
      <p:sp>
        <p:nvSpPr>
          <p:cNvPr id="39945" name="Text Box 6"/>
          <p:cNvSpPr txBox="1">
            <a:spLocks noChangeArrowheads="1"/>
          </p:cNvSpPr>
          <p:nvPr/>
        </p:nvSpPr>
        <p:spPr bwMode="auto">
          <a:xfrm>
            <a:off x="450850" y="3570288"/>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sz="3200">
              <a:latin typeface="Arial Narrow" pitchFamily="34" charset="0"/>
            </a:endParaRPr>
          </a:p>
        </p:txBody>
      </p:sp>
      <p:sp>
        <p:nvSpPr>
          <p:cNvPr id="39946" name="Text Box 7"/>
          <p:cNvSpPr txBox="1">
            <a:spLocks noChangeArrowheads="1"/>
          </p:cNvSpPr>
          <p:nvPr/>
        </p:nvSpPr>
        <p:spPr bwMode="auto">
          <a:xfrm>
            <a:off x="3390900" y="2892425"/>
            <a:ext cx="5857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6600">
                <a:latin typeface="Arial Narrow" pitchFamily="34" charset="0"/>
              </a:rPr>
              <a:t>+</a:t>
            </a:r>
          </a:p>
        </p:txBody>
      </p:sp>
      <p:sp>
        <p:nvSpPr>
          <p:cNvPr id="39947" name="Text Box 8"/>
          <p:cNvSpPr txBox="1">
            <a:spLocks noChangeArrowheads="1"/>
          </p:cNvSpPr>
          <p:nvPr/>
        </p:nvSpPr>
        <p:spPr bwMode="auto">
          <a:xfrm>
            <a:off x="277813" y="3282950"/>
            <a:ext cx="313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2400">
                <a:latin typeface="Arial Narrow" pitchFamily="34" charset="0"/>
              </a:rPr>
              <a:t>1.0±0.5 PgC/yr      </a:t>
            </a:r>
            <a:r>
              <a:rPr lang="en-AU" altLang="en-US" sz="3200">
                <a:latin typeface="Arial Narrow" pitchFamily="34" charset="0"/>
              </a:rPr>
              <a:t>10%</a:t>
            </a:r>
            <a:endParaRPr lang="en-AU" altLang="en-US" sz="3200" baseline="30000">
              <a:latin typeface="Arial Narrow" pitchFamily="34" charset="0"/>
            </a:endParaRPr>
          </a:p>
        </p:txBody>
      </p:sp>
      <p:sp>
        <p:nvSpPr>
          <p:cNvPr id="39948" name="Text Box 12"/>
          <p:cNvSpPr txBox="1">
            <a:spLocks noChangeArrowheads="1"/>
          </p:cNvSpPr>
          <p:nvPr/>
        </p:nvSpPr>
        <p:spPr bwMode="auto">
          <a:xfrm>
            <a:off x="4149725" y="2808288"/>
            <a:ext cx="20415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2400">
                <a:latin typeface="Arial Narrow" pitchFamily="34" charset="0"/>
              </a:rPr>
              <a:t>2.6±0.8 PgC/yr</a:t>
            </a:r>
            <a:endParaRPr lang="en-AU" altLang="en-US" sz="2400" baseline="30000">
              <a:latin typeface="Arial Narrow" pitchFamily="34" charset="0"/>
            </a:endParaRPr>
          </a:p>
          <a:p>
            <a:pPr algn="r" eaLnBrk="1" hangingPunct="1"/>
            <a:r>
              <a:rPr lang="en-AU" altLang="en-US" sz="3200">
                <a:latin typeface="Arial Narrow" pitchFamily="34" charset="0"/>
              </a:rPr>
              <a:t>28%</a:t>
            </a:r>
          </a:p>
          <a:p>
            <a:pPr algn="r" eaLnBrk="1" hangingPunct="1"/>
            <a:r>
              <a:rPr lang="en-US" altLang="en-US" sz="1000">
                <a:latin typeface="Arial Narrow" pitchFamily="34" charset="0"/>
              </a:rPr>
              <a:t>Calculated as the residual</a:t>
            </a:r>
          </a:p>
          <a:p>
            <a:pPr algn="r" eaLnBrk="1" hangingPunct="1"/>
            <a:r>
              <a:rPr lang="en-US" altLang="en-US" sz="1000">
                <a:latin typeface="Arial Narrow" pitchFamily="34" charset="0"/>
              </a:rPr>
              <a:t>of all other flux components</a:t>
            </a:r>
            <a:endParaRPr lang="en-AU" altLang="en-US" sz="1000">
              <a:latin typeface="Arial Narrow" pitchFamily="34" charset="0"/>
            </a:endParaRPr>
          </a:p>
        </p:txBody>
      </p:sp>
      <p:sp>
        <p:nvSpPr>
          <p:cNvPr id="39949" name="Line 13"/>
          <p:cNvSpPr>
            <a:spLocks noChangeShapeType="1"/>
          </p:cNvSpPr>
          <p:nvPr/>
        </p:nvSpPr>
        <p:spPr bwMode="auto">
          <a:xfrm flipV="1">
            <a:off x="3976688" y="3462338"/>
            <a:ext cx="1038225" cy="142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39950" name="Text Box 16"/>
          <p:cNvSpPr txBox="1">
            <a:spLocks noChangeArrowheads="1"/>
          </p:cNvSpPr>
          <p:nvPr/>
        </p:nvSpPr>
        <p:spPr bwMode="auto">
          <a:xfrm>
            <a:off x="4141788" y="831850"/>
            <a:ext cx="2041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2400">
                <a:latin typeface="Arial Narrow" pitchFamily="34" charset="0"/>
              </a:rPr>
              <a:t>4.3±0.1 PgC/yr</a:t>
            </a:r>
            <a:endParaRPr lang="en-AU" altLang="en-US" sz="2400" baseline="30000">
              <a:latin typeface="Arial Narrow" pitchFamily="34" charset="0"/>
            </a:endParaRPr>
          </a:p>
          <a:p>
            <a:pPr algn="r" eaLnBrk="1" hangingPunct="1"/>
            <a:r>
              <a:rPr lang="en-AU" altLang="en-US" sz="3200">
                <a:latin typeface="Arial Narrow" pitchFamily="34" charset="0"/>
              </a:rPr>
              <a:t>46%</a:t>
            </a:r>
          </a:p>
        </p:txBody>
      </p:sp>
      <p:sp>
        <p:nvSpPr>
          <p:cNvPr id="39951" name="Line 17"/>
          <p:cNvSpPr>
            <a:spLocks noChangeShapeType="1"/>
          </p:cNvSpPr>
          <p:nvPr/>
        </p:nvSpPr>
        <p:spPr bwMode="auto">
          <a:xfrm flipV="1">
            <a:off x="3976688" y="1592263"/>
            <a:ext cx="1038225" cy="16906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39952" name="Text Box 20"/>
          <p:cNvSpPr txBox="1">
            <a:spLocks noChangeArrowheads="1"/>
          </p:cNvSpPr>
          <p:nvPr/>
        </p:nvSpPr>
        <p:spPr bwMode="auto">
          <a:xfrm>
            <a:off x="4151313" y="5005388"/>
            <a:ext cx="2041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3200">
                <a:latin typeface="Arial Narrow" pitchFamily="34" charset="0"/>
              </a:rPr>
              <a:t>26%</a:t>
            </a:r>
            <a:endParaRPr lang="en-AU" altLang="en-US" sz="2400">
              <a:latin typeface="Arial Narrow" pitchFamily="34" charset="0"/>
            </a:endParaRPr>
          </a:p>
          <a:p>
            <a:pPr algn="r" eaLnBrk="1" hangingPunct="1"/>
            <a:r>
              <a:rPr lang="en-AU" altLang="en-US" sz="2400">
                <a:latin typeface="Arial Narrow" pitchFamily="34" charset="0"/>
              </a:rPr>
              <a:t>2.5±0.5 PgC/yr</a:t>
            </a:r>
            <a:endParaRPr lang="en-AU" altLang="en-US" sz="2400" baseline="30000">
              <a:latin typeface="Arial Narrow" pitchFamily="34" charset="0"/>
            </a:endParaRPr>
          </a:p>
        </p:txBody>
      </p:sp>
      <p:sp>
        <p:nvSpPr>
          <p:cNvPr id="39953" name="Line 21"/>
          <p:cNvSpPr>
            <a:spLocks noChangeShapeType="1"/>
          </p:cNvSpPr>
          <p:nvPr/>
        </p:nvSpPr>
        <p:spPr bwMode="auto">
          <a:xfrm>
            <a:off x="3976688" y="3678238"/>
            <a:ext cx="1038225" cy="17668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pic>
        <p:nvPicPr>
          <p:cNvPr id="19" name="Picture 25"/>
          <p:cNvPicPr>
            <a:picLocks noChangeAspect="1" noChangeArrowheads="1"/>
          </p:cNvPicPr>
          <p:nvPr/>
        </p:nvPicPr>
        <p:blipFill>
          <a:blip r:embed="rId8"/>
          <a:srcRect/>
          <a:stretch>
            <a:fillRect/>
          </a:stretch>
        </p:blipFill>
        <p:spPr bwMode="auto">
          <a:xfrm>
            <a:off x="6213475" y="4446588"/>
            <a:ext cx="2473325" cy="1611312"/>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Tree>
    <p:extLst>
      <p:ext uri="{BB962C8B-B14F-4D97-AF65-F5344CB8AC3E}">
        <p14:creationId xmlns:p14="http://schemas.microsoft.com/office/powerpoint/2010/main" val="287369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228600" y="762000"/>
            <a:ext cx="6530975" cy="5791200"/>
          </a:xfrm>
          <a:prstGeom prst="rect">
            <a:avLst/>
          </a:prstGeom>
          <a:noFill/>
          <a:ln w="9525">
            <a:noFill/>
            <a:miter lim="800000"/>
            <a:headEnd/>
            <a:tailEnd/>
          </a:ln>
        </p:spPr>
      </p:pic>
      <p:sp>
        <p:nvSpPr>
          <p:cNvPr id="15363" name="Text Box 3"/>
          <p:cNvSpPr txBox="1">
            <a:spLocks noChangeArrowheads="1"/>
          </p:cNvSpPr>
          <p:nvPr/>
        </p:nvSpPr>
        <p:spPr bwMode="auto">
          <a:xfrm>
            <a:off x="6781800" y="914400"/>
            <a:ext cx="2209800" cy="5508625"/>
          </a:xfrm>
          <a:prstGeom prst="rect">
            <a:avLst/>
          </a:prstGeom>
          <a:noFill/>
          <a:ln w="9525">
            <a:noFill/>
            <a:miter lim="800000"/>
            <a:headEnd/>
            <a:tailEnd/>
          </a:ln>
        </p:spPr>
        <p:txBody>
          <a:bodyPr>
            <a:spAutoFit/>
          </a:bodyPr>
          <a:lstStyle/>
          <a:p>
            <a:pPr>
              <a:spcBef>
                <a:spcPct val="50000"/>
              </a:spcBef>
            </a:pPr>
            <a:r>
              <a:rPr lang="pt-BR" sz="1600" b="1" dirty="0"/>
              <a:t>(a) </a:t>
            </a:r>
            <a:r>
              <a:rPr lang="pt-BR" sz="1600" dirty="0"/>
              <a:t>CO</a:t>
            </a:r>
            <a:r>
              <a:rPr lang="pt-BR" sz="1600" baseline="-25000" dirty="0"/>
              <a:t>2</a:t>
            </a:r>
            <a:r>
              <a:rPr lang="pt-BR" sz="1600" dirty="0"/>
              <a:t>, CH</a:t>
            </a:r>
            <a:r>
              <a:rPr lang="pt-BR" sz="1600" baseline="-25000" dirty="0"/>
              <a:t>4</a:t>
            </a:r>
            <a:r>
              <a:rPr lang="pt-BR" sz="1600" dirty="0"/>
              <a:t> e nivel do mar nos últimos 800.000 anos</a:t>
            </a:r>
            <a:r>
              <a:rPr lang="pt-BR" sz="1600" b="1" dirty="0"/>
              <a:t>  </a:t>
            </a:r>
          </a:p>
          <a:p>
            <a:pPr>
              <a:spcBef>
                <a:spcPct val="50000"/>
              </a:spcBef>
            </a:pPr>
            <a:endParaRPr lang="pt-BR" sz="1600" b="1" dirty="0"/>
          </a:p>
          <a:p>
            <a:pPr>
              <a:spcBef>
                <a:spcPct val="50000"/>
              </a:spcBef>
            </a:pPr>
            <a:endParaRPr lang="pt-BR" sz="1600" b="1" dirty="0" smtClean="0"/>
          </a:p>
          <a:p>
            <a:pPr>
              <a:spcBef>
                <a:spcPct val="50000"/>
              </a:spcBef>
            </a:pPr>
            <a:endParaRPr lang="pt-BR" sz="1600" b="1" dirty="0"/>
          </a:p>
          <a:p>
            <a:pPr>
              <a:spcBef>
                <a:spcPct val="50000"/>
              </a:spcBef>
            </a:pPr>
            <a:r>
              <a:rPr lang="pt-BR" sz="1600" b="1" dirty="0"/>
              <a:t>(b) </a:t>
            </a:r>
            <a:r>
              <a:rPr lang="pt-BR" sz="1600" dirty="0"/>
              <a:t>Forçantes climáticas devido a mudanças nos gases de efeito estufa  e áreas congeladas.</a:t>
            </a:r>
          </a:p>
          <a:p>
            <a:pPr>
              <a:spcBef>
                <a:spcPct val="50000"/>
              </a:spcBef>
            </a:pPr>
            <a:endParaRPr lang="pt-BR" sz="1600" b="1" dirty="0"/>
          </a:p>
          <a:p>
            <a:pPr>
              <a:spcBef>
                <a:spcPct val="50000"/>
              </a:spcBef>
            </a:pPr>
            <a:endParaRPr lang="pt-BR" sz="1600" b="1" dirty="0"/>
          </a:p>
          <a:p>
            <a:pPr>
              <a:spcBef>
                <a:spcPct val="50000"/>
              </a:spcBef>
            </a:pPr>
            <a:r>
              <a:rPr lang="pt-BR" sz="1600" b="1" dirty="0"/>
              <a:t>(c) </a:t>
            </a:r>
            <a:r>
              <a:rPr lang="pt-BR" sz="1600" dirty="0"/>
              <a:t>Temperatura global calculada baseada nas forçantes acima e em uma </a:t>
            </a:r>
            <a:r>
              <a:rPr lang="pt-BR" sz="1600" dirty="0" smtClean="0"/>
              <a:t>sensibilidade </a:t>
            </a:r>
            <a:r>
              <a:rPr lang="pt-BR" sz="1600" dirty="0"/>
              <a:t>climática de ¾°C por W/m</a:t>
            </a:r>
            <a:r>
              <a:rPr lang="pt-BR" sz="1600" baseline="30000" dirty="0"/>
              <a:t>2</a:t>
            </a:r>
            <a:r>
              <a:rPr lang="pt-BR" sz="1600" dirty="0"/>
              <a:t>.</a:t>
            </a:r>
          </a:p>
        </p:txBody>
      </p:sp>
      <p:sp>
        <p:nvSpPr>
          <p:cNvPr id="4" name="TextBox 3"/>
          <p:cNvSpPr txBox="1"/>
          <p:nvPr/>
        </p:nvSpPr>
        <p:spPr>
          <a:xfrm>
            <a:off x="533399" y="60960"/>
            <a:ext cx="8199681" cy="707886"/>
          </a:xfrm>
          <a:prstGeom prst="rect">
            <a:avLst/>
          </a:prstGeom>
          <a:noFill/>
        </p:spPr>
        <p:txBody>
          <a:bodyPr wrap="none">
            <a:spAutoFit/>
          </a:bodyPr>
          <a:lstStyle/>
          <a:p>
            <a:pPr>
              <a:defRPr/>
            </a:pPr>
            <a:r>
              <a:rPr lang="en-US" sz="4000" dirty="0" smtClean="0">
                <a:effectLst>
                  <a:outerShdw blurRad="38100" dist="38100" dir="2700000" algn="tl">
                    <a:srgbClr val="000000">
                      <a:alpha val="43137"/>
                    </a:srgbClr>
                  </a:outerShdw>
                </a:effectLst>
                <a:latin typeface="Arial" charset="0"/>
                <a:cs typeface="+mn-cs"/>
              </a:rPr>
              <a:t>800.000 </a:t>
            </a:r>
            <a:r>
              <a:rPr lang="en-US" sz="4000" dirty="0" err="1" smtClean="0">
                <a:effectLst>
                  <a:outerShdw blurRad="38100" dist="38100" dir="2700000" algn="tl">
                    <a:srgbClr val="000000">
                      <a:alpha val="43137"/>
                    </a:srgbClr>
                  </a:outerShdw>
                </a:effectLst>
                <a:latin typeface="Arial" charset="0"/>
                <a:cs typeface="+mn-cs"/>
              </a:rPr>
              <a:t>anos</a:t>
            </a:r>
            <a:r>
              <a:rPr lang="en-US" sz="4000" dirty="0" smtClean="0">
                <a:effectLst>
                  <a:outerShdw blurRad="38100" dist="38100" dir="2700000" algn="tl">
                    <a:srgbClr val="000000">
                      <a:alpha val="43137"/>
                    </a:srgbClr>
                  </a:outerShdw>
                </a:effectLst>
                <a:latin typeface="Arial" charset="0"/>
                <a:cs typeface="+mn-cs"/>
              </a:rPr>
              <a:t> de </a:t>
            </a:r>
            <a:r>
              <a:rPr lang="en-US" sz="4000" dirty="0" err="1" smtClean="0">
                <a:effectLst>
                  <a:outerShdw blurRad="38100" dist="38100" dir="2700000" algn="tl">
                    <a:srgbClr val="000000">
                      <a:alpha val="43137"/>
                    </a:srgbClr>
                  </a:outerShdw>
                </a:effectLst>
                <a:latin typeface="Arial" charset="0"/>
                <a:cs typeface="+mn-cs"/>
              </a:rPr>
              <a:t>história</a:t>
            </a:r>
            <a:r>
              <a:rPr lang="en-US" sz="4000" dirty="0" smtClean="0">
                <a:effectLst>
                  <a:outerShdw blurRad="38100" dist="38100" dir="2700000" algn="tl">
                    <a:srgbClr val="000000">
                      <a:alpha val="43137"/>
                    </a:srgbClr>
                  </a:outerShdw>
                </a:effectLst>
                <a:latin typeface="Arial" charset="0"/>
                <a:cs typeface="+mn-cs"/>
              </a:rPr>
              <a:t> </a:t>
            </a:r>
            <a:r>
              <a:rPr lang="en-US" sz="4000" dirty="0" err="1" smtClean="0">
                <a:effectLst>
                  <a:outerShdw blurRad="38100" dist="38100" dir="2700000" algn="tl">
                    <a:srgbClr val="000000">
                      <a:alpha val="43137"/>
                    </a:srgbClr>
                  </a:outerShdw>
                </a:effectLst>
                <a:latin typeface="Arial" charset="0"/>
                <a:cs typeface="+mn-cs"/>
              </a:rPr>
              <a:t>climática</a:t>
            </a:r>
            <a:endParaRPr lang="en-US" sz="4000" dirty="0">
              <a:effectLst>
                <a:outerShdw blurRad="38100" dist="38100" dir="2700000" algn="tl">
                  <a:srgbClr val="000000">
                    <a:alpha val="43137"/>
                  </a:srgbClr>
                </a:outerShdw>
              </a:effectLst>
              <a:latin typeface="Arial" charset="0"/>
              <a:cs typeface="+mn-cs"/>
            </a:endParaRPr>
          </a:p>
        </p:txBody>
      </p:sp>
      <p:sp>
        <p:nvSpPr>
          <p:cNvPr id="5" name="TextBox 4"/>
          <p:cNvSpPr txBox="1"/>
          <p:nvPr/>
        </p:nvSpPr>
        <p:spPr>
          <a:xfrm>
            <a:off x="6934200" y="6248400"/>
            <a:ext cx="1691938" cy="276999"/>
          </a:xfrm>
          <a:prstGeom prst="rect">
            <a:avLst/>
          </a:prstGeom>
          <a:noFill/>
        </p:spPr>
        <p:txBody>
          <a:bodyPr wrap="none" rtlCol="0">
            <a:spAutoFit/>
          </a:bodyPr>
          <a:lstStyle/>
          <a:p>
            <a:r>
              <a:rPr lang="en-US" sz="1200" i="1" dirty="0" smtClean="0"/>
              <a:t>Jim </a:t>
            </a:r>
            <a:r>
              <a:rPr lang="en-US" sz="1200" i="1" dirty="0" err="1" smtClean="0"/>
              <a:t>Hanssen</a:t>
            </a:r>
            <a:r>
              <a:rPr lang="en-US" sz="1200" i="1" dirty="0" smtClean="0"/>
              <a:t>, NASA GISS</a:t>
            </a:r>
            <a:endParaRPr lang="en-US" sz="1200" i="1" dirty="0"/>
          </a:p>
        </p:txBody>
      </p:sp>
    </p:spTree>
    <p:extLst>
      <p:ext uri="{BB962C8B-B14F-4D97-AF65-F5344CB8AC3E}">
        <p14:creationId xmlns:p14="http://schemas.microsoft.com/office/powerpoint/2010/main" val="42763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213086" y="119359"/>
            <a:ext cx="8839200" cy="463846"/>
          </a:xfrm>
          <a:prstGeom prst="rect">
            <a:avLst/>
          </a:prstGeom>
          <a:noFill/>
          <a:ln w="9525">
            <a:noFill/>
            <a:miter lim="800000"/>
            <a:headEnd/>
            <a:tailEnd/>
          </a:ln>
        </p:spPr>
        <p:txBody>
          <a:bodyPr lIns="90000" tIns="46800" rIns="90000" bIns="46800">
            <a:spAutoFit/>
          </a:bodyPr>
          <a:lstStyle/>
          <a:p>
            <a:pPr algn="ctr" eaLnBrk="1" hangingPunct="1">
              <a:spcBef>
                <a:spcPts val="1500"/>
              </a:spcBef>
              <a:buClr>
                <a:srgbClr val="FF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400" b="1" dirty="0" smtClean="0">
                <a:effectLst>
                  <a:outerShdw blurRad="38100" dist="38100" dir="2700000" algn="tl">
                    <a:srgbClr val="000000">
                      <a:alpha val="43137"/>
                    </a:srgbClr>
                  </a:outerShdw>
                </a:effectLst>
              </a:rPr>
              <a:t>Absorção Infravermelha de radiação por gases de efeito estufa </a:t>
            </a:r>
            <a:endParaRPr lang="pt-BR" sz="2400" b="1"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3" cstate="print"/>
          <a:srcRect/>
          <a:stretch>
            <a:fillRect/>
          </a:stretch>
        </p:blipFill>
        <p:spPr bwMode="auto">
          <a:xfrm>
            <a:off x="4876801" y="767871"/>
            <a:ext cx="3951965" cy="5892662"/>
          </a:xfrm>
          <a:prstGeom prst="rect">
            <a:avLst/>
          </a:prstGeom>
          <a:noFill/>
        </p:spPr>
      </p:pic>
      <p:pic>
        <p:nvPicPr>
          <p:cNvPr id="18438" name="Picture 6"/>
          <p:cNvPicPr>
            <a:picLocks noChangeAspect="1" noChangeArrowheads="1"/>
          </p:cNvPicPr>
          <p:nvPr/>
        </p:nvPicPr>
        <p:blipFill>
          <a:blip r:embed="rId4" cstate="print"/>
          <a:srcRect t="2312" r="3375" b="5620"/>
          <a:stretch>
            <a:fillRect/>
          </a:stretch>
        </p:blipFill>
        <p:spPr bwMode="auto">
          <a:xfrm>
            <a:off x="55708" y="3481755"/>
            <a:ext cx="4670642" cy="2975417"/>
          </a:xfrm>
          <a:prstGeom prst="rect">
            <a:avLst/>
          </a:prstGeom>
          <a:noFill/>
        </p:spPr>
      </p:pic>
      <p:pic>
        <p:nvPicPr>
          <p:cNvPr id="18439" name="Picture 7"/>
          <p:cNvPicPr>
            <a:picLocks noChangeAspect="1" noChangeArrowheads="1"/>
          </p:cNvPicPr>
          <p:nvPr/>
        </p:nvPicPr>
        <p:blipFill>
          <a:blip r:embed="rId5" cstate="print"/>
          <a:srcRect l="3738" t="7860" r="3276"/>
          <a:stretch>
            <a:fillRect/>
          </a:stretch>
        </p:blipFill>
        <p:spPr bwMode="auto">
          <a:xfrm>
            <a:off x="381145" y="877112"/>
            <a:ext cx="3789363" cy="2308170"/>
          </a:xfrm>
          <a:prstGeom prst="rect">
            <a:avLst/>
          </a:prstGeom>
          <a:noFill/>
        </p:spPr>
      </p:pic>
      <p:sp>
        <p:nvSpPr>
          <p:cNvPr id="18440" name="Oval 8"/>
          <p:cNvSpPr>
            <a:spLocks noChangeArrowheads="1"/>
          </p:cNvSpPr>
          <p:nvPr/>
        </p:nvSpPr>
        <p:spPr bwMode="auto">
          <a:xfrm>
            <a:off x="2756477" y="4907712"/>
            <a:ext cx="533400" cy="838200"/>
          </a:xfrm>
          <a:prstGeom prst="ellipse">
            <a:avLst/>
          </a:prstGeom>
          <a:noFill/>
          <a:ln w="25560">
            <a:solidFill>
              <a:srgbClr val="FF00FF"/>
            </a:solidFill>
            <a:round/>
            <a:headEnd/>
            <a:tailEnd/>
          </a:ln>
        </p:spPr>
        <p:txBody>
          <a:bodyPr wrap="none" anchor="ctr"/>
          <a:lstStyle/>
          <a:p>
            <a:endParaRPr lang="pt-BR"/>
          </a:p>
        </p:txBody>
      </p:sp>
      <p:sp>
        <p:nvSpPr>
          <p:cNvPr id="18441" name="Text Box 9"/>
          <p:cNvSpPr txBox="1">
            <a:spLocks noChangeArrowheads="1"/>
          </p:cNvSpPr>
          <p:nvPr/>
        </p:nvSpPr>
        <p:spPr bwMode="auto">
          <a:xfrm>
            <a:off x="2786063" y="6308725"/>
            <a:ext cx="2362200" cy="402291"/>
          </a:xfrm>
          <a:prstGeom prst="rect">
            <a:avLst/>
          </a:prstGeom>
          <a:noFill/>
          <a:ln w="9525">
            <a:noFill/>
            <a:miter lim="800000"/>
            <a:headEnd/>
            <a:tailEnd/>
          </a:ln>
        </p:spPr>
        <p:txBody>
          <a:bodyPr lIns="90000" tIns="46800" rIns="90000" bIns="46800">
            <a:spAutoFit/>
          </a:bodyPr>
          <a:lstStyle/>
          <a:p>
            <a:pPr eaLnBrk="1" hangingPunct="1">
              <a:spcBef>
                <a:spcPts val="1250"/>
              </a:spcBef>
              <a:buClr>
                <a:srgbClr val="FF0066"/>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smtClean="0">
                <a:solidFill>
                  <a:srgbClr val="FF0066"/>
                </a:solidFill>
              </a:rPr>
              <a:t>Trace gases</a:t>
            </a:r>
            <a:endParaRPr lang="en-GB" sz="2000" b="1" dirty="0">
              <a:solidFill>
                <a:srgbClr val="FF0066"/>
              </a:solidFill>
            </a:endParaRPr>
          </a:p>
        </p:txBody>
      </p:sp>
      <p:sp>
        <p:nvSpPr>
          <p:cNvPr id="18442" name="Line 10"/>
          <p:cNvSpPr>
            <a:spLocks noChangeShapeType="1"/>
          </p:cNvSpPr>
          <p:nvPr/>
        </p:nvSpPr>
        <p:spPr bwMode="auto">
          <a:xfrm flipH="1" flipV="1">
            <a:off x="3023177" y="5833946"/>
            <a:ext cx="79375" cy="460375"/>
          </a:xfrm>
          <a:prstGeom prst="line">
            <a:avLst/>
          </a:prstGeom>
          <a:noFill/>
          <a:ln w="50760">
            <a:solidFill>
              <a:srgbClr val="FF0066"/>
            </a:solidFill>
            <a:round/>
            <a:headEnd/>
            <a:tailEnd type="triangle" w="med" len="med"/>
          </a:ln>
        </p:spPr>
        <p:txBody>
          <a:bodyPr/>
          <a:lstStyle/>
          <a:p>
            <a:endParaRPr lang="pt-BR"/>
          </a:p>
        </p:txBody>
      </p:sp>
      <p:sp>
        <p:nvSpPr>
          <p:cNvPr id="2" name="TextBox 1"/>
          <p:cNvSpPr txBox="1"/>
          <p:nvPr/>
        </p:nvSpPr>
        <p:spPr>
          <a:xfrm>
            <a:off x="5766433" y="895989"/>
            <a:ext cx="570990" cy="369332"/>
          </a:xfrm>
          <a:prstGeom prst="rect">
            <a:avLst/>
          </a:prstGeom>
          <a:noFill/>
        </p:spPr>
        <p:txBody>
          <a:bodyPr wrap="none" rtlCol="0">
            <a:spAutoFit/>
          </a:bodyPr>
          <a:lstStyle/>
          <a:p>
            <a:r>
              <a:rPr lang="en-US" b="1" dirty="0" smtClean="0"/>
              <a:t>N</a:t>
            </a:r>
            <a:r>
              <a:rPr lang="en-US" b="1" baseline="-25000" dirty="0" smtClean="0"/>
              <a:t>2</a:t>
            </a:r>
            <a:r>
              <a:rPr lang="en-US" b="1" dirty="0" smtClean="0"/>
              <a:t>O</a:t>
            </a:r>
            <a:endParaRPr lang="en-US" b="1" dirty="0"/>
          </a:p>
        </p:txBody>
      </p:sp>
      <p:sp>
        <p:nvSpPr>
          <p:cNvPr id="10" name="TextBox 9"/>
          <p:cNvSpPr txBox="1"/>
          <p:nvPr/>
        </p:nvSpPr>
        <p:spPr>
          <a:xfrm>
            <a:off x="5806508" y="1774138"/>
            <a:ext cx="530915" cy="369332"/>
          </a:xfrm>
          <a:prstGeom prst="rect">
            <a:avLst/>
          </a:prstGeom>
          <a:noFill/>
        </p:spPr>
        <p:txBody>
          <a:bodyPr wrap="none" rtlCol="0">
            <a:spAutoFit/>
          </a:bodyPr>
          <a:lstStyle/>
          <a:p>
            <a:r>
              <a:rPr lang="en-US" b="1" dirty="0" smtClean="0"/>
              <a:t>CH</a:t>
            </a:r>
            <a:r>
              <a:rPr lang="en-US" b="1" baseline="-25000" dirty="0" smtClean="0"/>
              <a:t>4</a:t>
            </a:r>
            <a:endParaRPr lang="en-US" b="1" dirty="0"/>
          </a:p>
        </p:txBody>
      </p:sp>
      <p:sp>
        <p:nvSpPr>
          <p:cNvPr id="11" name="TextBox 10"/>
          <p:cNvSpPr txBox="1"/>
          <p:nvPr/>
        </p:nvSpPr>
        <p:spPr>
          <a:xfrm>
            <a:off x="6248613" y="2617775"/>
            <a:ext cx="418704" cy="369332"/>
          </a:xfrm>
          <a:prstGeom prst="rect">
            <a:avLst/>
          </a:prstGeom>
          <a:noFill/>
        </p:spPr>
        <p:txBody>
          <a:bodyPr wrap="none" rtlCol="0">
            <a:spAutoFit/>
          </a:bodyPr>
          <a:lstStyle/>
          <a:p>
            <a:r>
              <a:rPr lang="en-US" b="1" dirty="0" smtClean="0"/>
              <a:t>O</a:t>
            </a:r>
            <a:r>
              <a:rPr lang="en-US" b="1" baseline="-25000" dirty="0" smtClean="0"/>
              <a:t>3</a:t>
            </a:r>
            <a:endParaRPr lang="en-US" b="1" dirty="0"/>
          </a:p>
        </p:txBody>
      </p:sp>
      <p:sp>
        <p:nvSpPr>
          <p:cNvPr id="12" name="TextBox 11"/>
          <p:cNvSpPr txBox="1"/>
          <p:nvPr/>
        </p:nvSpPr>
        <p:spPr>
          <a:xfrm>
            <a:off x="5750516" y="4452655"/>
            <a:ext cx="538865" cy="369332"/>
          </a:xfrm>
          <a:prstGeom prst="rect">
            <a:avLst/>
          </a:prstGeom>
          <a:noFill/>
        </p:spPr>
        <p:txBody>
          <a:bodyPr wrap="none" rtlCol="0">
            <a:spAutoFit/>
          </a:bodyPr>
          <a:lstStyle/>
          <a:p>
            <a:r>
              <a:rPr lang="en-US" b="1" dirty="0" smtClean="0"/>
              <a:t>CO</a:t>
            </a:r>
            <a:r>
              <a:rPr lang="en-US" b="1" baseline="-25000" dirty="0" smtClean="0"/>
              <a:t>2</a:t>
            </a:r>
            <a:endParaRPr lang="en-US" b="1" dirty="0"/>
          </a:p>
        </p:txBody>
      </p:sp>
      <p:sp>
        <p:nvSpPr>
          <p:cNvPr id="13" name="TextBox 12"/>
          <p:cNvSpPr txBox="1"/>
          <p:nvPr/>
        </p:nvSpPr>
        <p:spPr>
          <a:xfrm>
            <a:off x="5744620" y="3545393"/>
            <a:ext cx="564578" cy="369332"/>
          </a:xfrm>
          <a:prstGeom prst="rect">
            <a:avLst/>
          </a:prstGeom>
          <a:noFill/>
        </p:spPr>
        <p:txBody>
          <a:bodyPr wrap="none" rtlCol="0">
            <a:spAutoFit/>
          </a:bodyPr>
          <a:lstStyle/>
          <a:p>
            <a:r>
              <a:rPr lang="en-US" b="1" dirty="0" smtClean="0"/>
              <a:t>H</a:t>
            </a:r>
            <a:r>
              <a:rPr lang="en-US" b="1" baseline="-25000" dirty="0" smtClean="0"/>
              <a:t>2</a:t>
            </a:r>
            <a:r>
              <a:rPr lang="en-US" b="1" dirty="0" smtClean="0"/>
              <a:t>O</a:t>
            </a:r>
            <a:endParaRPr lang="en-US" b="1" dirty="0"/>
          </a:p>
        </p:txBody>
      </p:sp>
    </p:spTree>
    <p:extLst>
      <p:ext uri="{BB962C8B-B14F-4D97-AF65-F5344CB8AC3E}">
        <p14:creationId xmlns:p14="http://schemas.microsoft.com/office/powerpoint/2010/main" val="296827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1371600"/>
          </a:xfrm>
        </p:spPr>
        <p:txBody>
          <a:bodyPr>
            <a:noAutofit/>
          </a:bodyPr>
          <a:lstStyle/>
          <a:p>
            <a:pPr eaLnBrk="1" hangingPunct="1"/>
            <a:r>
              <a:rPr lang="sv-SE" dirty="0" err="1" smtClean="0">
                <a:effectLst>
                  <a:outerShdw blurRad="38100" dist="38100" dir="2700000" algn="tl">
                    <a:srgbClr val="000000">
                      <a:alpha val="43137"/>
                    </a:srgbClr>
                  </a:outerShdw>
                </a:effectLst>
                <a:latin typeface="+mn-lt"/>
              </a:rPr>
              <a:t>Em</a:t>
            </a:r>
            <a:r>
              <a:rPr lang="sv-SE" dirty="0" smtClean="0">
                <a:effectLst>
                  <a:outerShdw blurRad="38100" dist="38100" dir="2700000" algn="tl">
                    <a:srgbClr val="000000">
                      <a:alpha val="43137"/>
                    </a:srgbClr>
                  </a:outerShdw>
                </a:effectLst>
                <a:latin typeface="+mn-lt"/>
              </a:rPr>
              <a:t> 1896, a </a:t>
            </a:r>
            <a:r>
              <a:rPr lang="sv-SE" dirty="0" err="1" smtClean="0">
                <a:effectLst>
                  <a:outerShdw blurRad="38100" dist="38100" dir="2700000" algn="tl">
                    <a:srgbClr val="000000">
                      <a:alpha val="43137"/>
                    </a:srgbClr>
                  </a:outerShdw>
                </a:effectLst>
                <a:latin typeface="+mn-lt"/>
              </a:rPr>
              <a:t>primeira</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previsão</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climática</a:t>
            </a:r>
            <a:r>
              <a:rPr lang="sv-SE" dirty="0" smtClean="0">
                <a:effectLst>
                  <a:outerShdw blurRad="38100" dist="38100" dir="2700000" algn="tl">
                    <a:srgbClr val="000000">
                      <a:alpha val="43137"/>
                    </a:srgbClr>
                  </a:outerShdw>
                </a:effectLst>
                <a:latin typeface="+mn-lt"/>
              </a:rPr>
              <a:t> de Svante Arrhenius</a:t>
            </a:r>
          </a:p>
        </p:txBody>
      </p:sp>
      <p:sp>
        <p:nvSpPr>
          <p:cNvPr id="12291" name="Rectangle 3"/>
          <p:cNvSpPr>
            <a:spLocks noGrp="1" noChangeArrowheads="1"/>
          </p:cNvSpPr>
          <p:nvPr>
            <p:ph type="body" sz="half" idx="2"/>
          </p:nvPr>
        </p:nvSpPr>
        <p:spPr>
          <a:xfrm>
            <a:off x="4419600" y="1752600"/>
            <a:ext cx="4343400" cy="4724400"/>
          </a:xfrm>
        </p:spPr>
        <p:txBody>
          <a:bodyPr>
            <a:noAutofit/>
          </a:bodyPr>
          <a:lstStyle/>
          <a:p>
            <a:pPr eaLnBrk="1" hangingPunct="1">
              <a:lnSpc>
                <a:spcPct val="90000"/>
              </a:lnSpc>
            </a:pPr>
            <a:r>
              <a:rPr lang="sv-SE" dirty="0" smtClean="0"/>
              <a:t>Arrhenius </a:t>
            </a:r>
            <a:r>
              <a:rPr lang="sv-SE" dirty="0" err="1" smtClean="0"/>
              <a:t>quantifies</a:t>
            </a:r>
            <a:r>
              <a:rPr lang="sv-SE" dirty="0" smtClean="0"/>
              <a:t> in 1896 the </a:t>
            </a:r>
            <a:r>
              <a:rPr lang="sv-SE" dirty="0" err="1" smtClean="0"/>
              <a:t>changes</a:t>
            </a:r>
            <a:r>
              <a:rPr lang="sv-SE" dirty="0" smtClean="0"/>
              <a:t> in </a:t>
            </a:r>
            <a:r>
              <a:rPr lang="sv-SE" dirty="0" err="1" smtClean="0"/>
              <a:t>surface</a:t>
            </a:r>
            <a:r>
              <a:rPr lang="sv-SE" dirty="0" smtClean="0"/>
              <a:t> </a:t>
            </a:r>
            <a:r>
              <a:rPr lang="sv-SE" dirty="0" err="1" smtClean="0"/>
              <a:t>temperature</a:t>
            </a:r>
            <a:r>
              <a:rPr lang="sv-SE" dirty="0" smtClean="0"/>
              <a:t> (approx. 5 C) </a:t>
            </a:r>
            <a:r>
              <a:rPr lang="sv-SE" dirty="0" err="1" smtClean="0"/>
              <a:t>to</a:t>
            </a:r>
            <a:r>
              <a:rPr lang="sv-SE" dirty="0" smtClean="0"/>
              <a:t> be </a:t>
            </a:r>
            <a:r>
              <a:rPr lang="sv-SE" dirty="0" err="1" smtClean="0"/>
              <a:t>expected</a:t>
            </a:r>
            <a:r>
              <a:rPr lang="sv-SE" dirty="0" smtClean="0"/>
              <a:t> from a </a:t>
            </a:r>
            <a:r>
              <a:rPr lang="sv-SE" dirty="0" err="1" smtClean="0"/>
              <a:t>doubling</a:t>
            </a:r>
            <a:r>
              <a:rPr lang="sv-SE" dirty="0" smtClean="0"/>
              <a:t> in CO</a:t>
            </a:r>
            <a:r>
              <a:rPr lang="sv-SE" baseline="-25000" dirty="0" smtClean="0"/>
              <a:t>2</a:t>
            </a:r>
            <a:r>
              <a:rPr lang="sv-SE" dirty="0" smtClean="0"/>
              <a:t>, </a:t>
            </a:r>
            <a:r>
              <a:rPr lang="sv-SE" dirty="0" err="1" smtClean="0"/>
              <a:t>based</a:t>
            </a:r>
            <a:r>
              <a:rPr lang="sv-SE" dirty="0" smtClean="0"/>
              <a:t> on the </a:t>
            </a:r>
            <a:r>
              <a:rPr lang="sv-SE" dirty="0" err="1" smtClean="0"/>
              <a:t>concept</a:t>
            </a:r>
            <a:r>
              <a:rPr lang="sv-SE" dirty="0" smtClean="0"/>
              <a:t> </a:t>
            </a:r>
            <a:r>
              <a:rPr lang="sv-SE" dirty="0" err="1" smtClean="0"/>
              <a:t>of</a:t>
            </a:r>
            <a:r>
              <a:rPr lang="sv-SE" dirty="0" smtClean="0"/>
              <a:t> ”glass </a:t>
            </a:r>
            <a:r>
              <a:rPr lang="sv-SE" dirty="0" err="1" smtClean="0"/>
              <a:t>bowl</a:t>
            </a:r>
            <a:r>
              <a:rPr lang="sv-SE" dirty="0" smtClean="0"/>
              <a:t>” </a:t>
            </a:r>
            <a:r>
              <a:rPr lang="sv-SE" dirty="0" err="1" smtClean="0"/>
              <a:t>effect</a:t>
            </a:r>
            <a:r>
              <a:rPr lang="sv-SE" dirty="0" smtClean="0"/>
              <a:t> </a:t>
            </a:r>
            <a:r>
              <a:rPr lang="sv-SE" dirty="0" err="1" smtClean="0"/>
              <a:t>introduced</a:t>
            </a:r>
            <a:r>
              <a:rPr lang="sv-SE" dirty="0" smtClean="0"/>
              <a:t> in 1824 by Joseph </a:t>
            </a:r>
            <a:r>
              <a:rPr lang="sv-SE" dirty="0" err="1" smtClean="0"/>
              <a:t>Fourier</a:t>
            </a:r>
            <a:endParaRPr lang="sv-SE" dirty="0" smtClean="0"/>
          </a:p>
        </p:txBody>
      </p:sp>
      <p:pic>
        <p:nvPicPr>
          <p:cNvPr id="12293" name="Picture 5" descr="C:\Documents and Settings\m219001\Desktop\arrheni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733800" cy="451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09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45" b="3170"/>
          <a:stretch/>
        </p:blipFill>
        <p:spPr bwMode="auto">
          <a:xfrm>
            <a:off x="990600" y="687875"/>
            <a:ext cx="7357753" cy="598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9807" y="75867"/>
            <a:ext cx="8901793" cy="584775"/>
          </a:xfrm>
          <a:prstGeom prst="rect">
            <a:avLst/>
          </a:prstGeom>
        </p:spPr>
        <p:txBody>
          <a:bodyPr wrap="square">
            <a:spAutoFit/>
          </a:bodyPr>
          <a:lstStyle/>
          <a:p>
            <a:pPr algn="ctr"/>
            <a:r>
              <a:rPr lang="pt-BR" sz="3200" b="1" dirty="0" smtClean="0">
                <a:effectLst>
                  <a:outerShdw blurRad="38100" dist="38100" dir="2700000" algn="tl">
                    <a:srgbClr val="000000">
                      <a:alpha val="43137"/>
                    </a:srgbClr>
                  </a:outerShdw>
                </a:effectLst>
              </a:rPr>
              <a:t>Dez indicadores de um mundo em aquecimento</a:t>
            </a:r>
            <a:endParaRPr lang="pt-BR" sz="3200" b="1" dirty="0">
              <a:effectLst>
                <a:outerShdw blurRad="38100" dist="38100" dir="2700000" algn="tl">
                  <a:srgbClr val="000000">
                    <a:alpha val="43137"/>
                  </a:srgbClr>
                </a:outerShdw>
              </a:effectLst>
            </a:endParaRPr>
          </a:p>
        </p:txBody>
      </p:sp>
      <p:sp>
        <p:nvSpPr>
          <p:cNvPr id="6" name="Rectangle 5"/>
          <p:cNvSpPr/>
          <p:nvPr/>
        </p:nvSpPr>
        <p:spPr>
          <a:xfrm>
            <a:off x="5105400" y="5334000"/>
            <a:ext cx="3319153" cy="1200329"/>
          </a:xfrm>
          <a:prstGeom prst="rect">
            <a:avLst/>
          </a:prstGeom>
        </p:spPr>
        <p:txBody>
          <a:bodyPr wrap="square">
            <a:spAutoFit/>
          </a:bodyPr>
          <a:lstStyle/>
          <a:p>
            <a:pPr algn="ctr"/>
            <a:r>
              <a:rPr lang="pt-BR" sz="2400" b="1" dirty="0" smtClean="0">
                <a:effectLst>
                  <a:outerShdw blurRad="38100" dist="38100" dir="2700000" algn="tl">
                    <a:srgbClr val="000000">
                      <a:alpha val="43137"/>
                    </a:srgbClr>
                  </a:outerShdw>
                </a:effectLst>
              </a:rPr>
              <a:t>TODOS os indicadores estão variando de acordo com o esperado</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188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439045"/>
            <a:ext cx="7991475" cy="596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6399103"/>
            <a:ext cx="2767745" cy="369332"/>
          </a:xfrm>
          <a:prstGeom prst="rect">
            <a:avLst/>
          </a:prstGeom>
        </p:spPr>
        <p:txBody>
          <a:bodyPr wrap="none">
            <a:spAutoFit/>
          </a:bodyPr>
          <a:lstStyle/>
          <a:p>
            <a:r>
              <a:rPr lang="en-US" i="1" dirty="0"/>
              <a:t>Figure source: NOAA NCDC </a:t>
            </a:r>
          </a:p>
        </p:txBody>
      </p:sp>
    </p:spTree>
    <p:extLst>
      <p:ext uri="{BB962C8B-B14F-4D97-AF65-F5344CB8AC3E}">
        <p14:creationId xmlns:p14="http://schemas.microsoft.com/office/powerpoint/2010/main" val="335616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4" r="1104"/>
          <a:stretch/>
        </p:blipFill>
        <p:spPr bwMode="auto">
          <a:xfrm>
            <a:off x="108730" y="872613"/>
            <a:ext cx="892653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8112" y="5404948"/>
            <a:ext cx="8867775" cy="1200329"/>
          </a:xfrm>
          <a:prstGeom prst="rect">
            <a:avLst/>
          </a:prstGeom>
        </p:spPr>
        <p:txBody>
          <a:bodyPr wrap="square">
            <a:spAutoFit/>
          </a:bodyPr>
          <a:lstStyle/>
          <a:p>
            <a:r>
              <a:rPr lang="en-US" dirty="0"/>
              <a:t>The global annual mean energy budget of Earth for the approximate period 2000–2010. All fluxes are in </a:t>
            </a:r>
            <a:r>
              <a:rPr lang="en-US" dirty="0" err="1"/>
              <a:t>Wm</a:t>
            </a:r>
            <a:r>
              <a:rPr lang="en-US" baseline="30000" dirty="0"/>
              <a:t>–2</a:t>
            </a:r>
            <a:r>
              <a:rPr lang="en-US" dirty="0"/>
              <a:t>. Solar fluxes are in yellow and infrared fluxes in pink. The four flux quantities in purple-shaded boxes represent the principal components of the atmospheric energy balance</a:t>
            </a:r>
            <a:r>
              <a:rPr lang="en-US" dirty="0" smtClean="0"/>
              <a:t>. (Stephens, Nature 2012)</a:t>
            </a:r>
            <a:endParaRPr lang="en-US" dirty="0"/>
          </a:p>
        </p:txBody>
      </p:sp>
      <p:sp>
        <p:nvSpPr>
          <p:cNvPr id="5" name="Rectangle 4"/>
          <p:cNvSpPr/>
          <p:nvPr/>
        </p:nvSpPr>
        <p:spPr>
          <a:xfrm>
            <a:off x="73944" y="76200"/>
            <a:ext cx="8899859" cy="646331"/>
          </a:xfrm>
          <a:prstGeom prst="rect">
            <a:avLst/>
          </a:prstGeom>
        </p:spPr>
        <p:txBody>
          <a:bodyPr wrap="square">
            <a:spAutoFit/>
          </a:bodyPr>
          <a:lstStyle/>
          <a:p>
            <a:pPr algn="ctr"/>
            <a:r>
              <a:rPr lang="pt-BR" sz="3600" b="1" dirty="0" smtClean="0">
                <a:effectLst>
                  <a:outerShdw blurRad="38100" dist="38100" dir="2700000" algn="tl">
                    <a:srgbClr val="000000">
                      <a:alpha val="43137"/>
                    </a:srgbClr>
                  </a:outerShdw>
                </a:effectLst>
              </a:rPr>
              <a:t> Balanço de Energia do sistema terrestre</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451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4" r="1104"/>
          <a:stretch/>
        </p:blipFill>
        <p:spPr bwMode="auto">
          <a:xfrm>
            <a:off x="108730" y="872613"/>
            <a:ext cx="892653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8112" y="5404948"/>
            <a:ext cx="8867775" cy="1200329"/>
          </a:xfrm>
          <a:prstGeom prst="rect">
            <a:avLst/>
          </a:prstGeom>
        </p:spPr>
        <p:txBody>
          <a:bodyPr wrap="square">
            <a:spAutoFit/>
          </a:bodyPr>
          <a:lstStyle/>
          <a:p>
            <a:r>
              <a:rPr lang="en-US" dirty="0"/>
              <a:t>The global annual mean energy budget of Earth for the approximate period 2000–2010. All fluxes are in </a:t>
            </a:r>
            <a:r>
              <a:rPr lang="en-US" dirty="0" err="1"/>
              <a:t>Wm</a:t>
            </a:r>
            <a:r>
              <a:rPr lang="en-US" baseline="30000" dirty="0"/>
              <a:t>–2</a:t>
            </a:r>
            <a:r>
              <a:rPr lang="en-US" dirty="0"/>
              <a:t>. Solar fluxes are in yellow and infrared fluxes in pink. The four flux quantities in purple-shaded boxes represent the principal components of the atmospheric energy balance</a:t>
            </a:r>
            <a:r>
              <a:rPr lang="en-US" dirty="0" smtClean="0"/>
              <a:t>. (Stephens, Nature 2012)</a:t>
            </a:r>
            <a:endParaRPr lang="en-US" dirty="0"/>
          </a:p>
        </p:txBody>
      </p:sp>
      <p:sp>
        <p:nvSpPr>
          <p:cNvPr id="5" name="Rectangle 4"/>
          <p:cNvSpPr/>
          <p:nvPr/>
        </p:nvSpPr>
        <p:spPr>
          <a:xfrm>
            <a:off x="73944" y="76200"/>
            <a:ext cx="8899859" cy="646331"/>
          </a:xfrm>
          <a:prstGeom prst="rect">
            <a:avLst/>
          </a:prstGeom>
        </p:spPr>
        <p:txBody>
          <a:bodyPr wrap="square">
            <a:spAutoFit/>
          </a:bodyPr>
          <a:lstStyle/>
          <a:p>
            <a:pPr algn="ctr"/>
            <a:r>
              <a:rPr lang="pt-BR" sz="3600" b="1" dirty="0" smtClean="0">
                <a:effectLst>
                  <a:outerShdw blurRad="38100" dist="38100" dir="2700000" algn="tl">
                    <a:srgbClr val="000000">
                      <a:alpha val="43137"/>
                    </a:srgbClr>
                  </a:outerShdw>
                </a:effectLst>
              </a:rPr>
              <a:t> Balanço de Energia do sistema terrestre</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435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8636" y="6257329"/>
            <a:ext cx="1556836" cy="369332"/>
          </a:xfrm>
          <a:prstGeom prst="rect">
            <a:avLst/>
          </a:prstGeom>
          <a:noFill/>
        </p:spPr>
        <p:txBody>
          <a:bodyPr wrap="none" rtlCol="0">
            <a:spAutoFit/>
          </a:bodyPr>
          <a:lstStyle/>
          <a:p>
            <a:r>
              <a:rPr lang="pt-BR" i="1" dirty="0" smtClean="0"/>
              <a:t>IPCC AR5 2013</a:t>
            </a:r>
            <a:endParaRPr lang="en-US" i="1" dirty="0"/>
          </a:p>
        </p:txBody>
      </p:sp>
      <p:sp>
        <p:nvSpPr>
          <p:cNvPr id="8" name="Rectangle 7"/>
          <p:cNvSpPr/>
          <p:nvPr/>
        </p:nvSpPr>
        <p:spPr>
          <a:xfrm>
            <a:off x="152400" y="6833027"/>
            <a:ext cx="4876800" cy="241842"/>
          </a:xfrm>
          <a:prstGeom prst="rect">
            <a:avLst/>
          </a:prstGeom>
          <a:noFill/>
          <a:ln>
            <a:noFill/>
          </a:ln>
        </p:spPr>
        <p:txBody>
          <a:bodyPr anchor="ctr">
            <a:normAutofit fontScale="47500" lnSpcReduction="20000"/>
          </a:bodyPr>
          <a:lstStyle/>
          <a:p>
            <a:pPr algn="ctr"/>
            <a:endParaRPr lang="en-US" sz="2400" dirty="0"/>
          </a:p>
        </p:txBody>
      </p:sp>
      <p:sp>
        <p:nvSpPr>
          <p:cNvPr id="10" name="TextBox 9"/>
          <p:cNvSpPr txBox="1"/>
          <p:nvPr/>
        </p:nvSpPr>
        <p:spPr>
          <a:xfrm>
            <a:off x="257907" y="76200"/>
            <a:ext cx="8676872" cy="1077218"/>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Aumento médio da temperatura observado de</a:t>
            </a:r>
          </a:p>
          <a:p>
            <a:pPr algn="ctr"/>
            <a:r>
              <a:rPr lang="pt-BR" sz="3200" b="1" dirty="0" smtClean="0">
                <a:effectLst>
                  <a:outerShdw blurRad="38100" dist="38100" dir="2700000" algn="tl">
                    <a:srgbClr val="000000">
                      <a:alpha val="43137"/>
                    </a:srgbClr>
                  </a:outerShdw>
                </a:effectLst>
              </a:rPr>
              <a:t>1850-2012: 1.0 °C</a:t>
            </a:r>
            <a:endParaRPr lang="en-US" sz="3200" b="1" dirty="0">
              <a:effectLst>
                <a:outerShdw blurRad="38100" dist="38100" dir="2700000" algn="tl">
                  <a:srgbClr val="000000">
                    <a:alpha val="43137"/>
                  </a:srgbClr>
                </a:outerShdw>
              </a:effectLst>
            </a:endParaRPr>
          </a:p>
        </p:txBody>
      </p:sp>
      <p:sp>
        <p:nvSpPr>
          <p:cNvPr id="2" name="TextBox 1"/>
          <p:cNvSpPr txBox="1"/>
          <p:nvPr/>
        </p:nvSpPr>
        <p:spPr>
          <a:xfrm>
            <a:off x="5068079" y="4921097"/>
            <a:ext cx="3684983" cy="584775"/>
          </a:xfrm>
          <a:prstGeom prst="rect">
            <a:avLst/>
          </a:prstGeom>
          <a:noFill/>
        </p:spPr>
        <p:txBody>
          <a:bodyPr wrap="none" rtlCol="0">
            <a:spAutoFit/>
          </a:bodyPr>
          <a:lstStyle/>
          <a:p>
            <a:r>
              <a:rPr lang="pt-BR" sz="3200" b="1" dirty="0" smtClean="0"/>
              <a:t>Distribuição espacial</a:t>
            </a:r>
            <a:endParaRPr lang="en-US" sz="32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0672" y="2163162"/>
            <a:ext cx="4114800" cy="27901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1153418"/>
            <a:ext cx="4454022" cy="4761197"/>
          </a:xfrm>
          <a:prstGeom prst="rect">
            <a:avLst/>
          </a:prstGeom>
        </p:spPr>
      </p:pic>
    </p:spTree>
    <p:extLst>
      <p:ext uri="{BB962C8B-B14F-4D97-AF65-F5344CB8AC3E}">
        <p14:creationId xmlns:p14="http://schemas.microsoft.com/office/powerpoint/2010/main" val="7075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Grp="1" noUngrp="1" noChangeAspect="1"/>
          </p:cNvGrpSpPr>
          <p:nvPr/>
        </p:nvGrpSpPr>
        <p:grpSpPr>
          <a:xfrm>
            <a:off x="3886200" y="3384862"/>
            <a:ext cx="5069126" cy="3201335"/>
            <a:chOff x="685800" y="1165225"/>
            <a:chExt cx="7772400" cy="4908550"/>
          </a:xfrm>
        </p:grpSpPr>
        <p:pic>
          <p:nvPicPr>
            <p:cNvPr id="4" name="Picture 3" descr="Fig2-18"/>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165225"/>
              <a:ext cx="7772400" cy="4527550"/>
            </a:xfrm>
            <a:prstGeom prst="rect">
              <a:avLst/>
            </a:prstGeom>
            <a:noFill/>
            <a:ln>
              <a:noFill/>
            </a:ln>
          </p:spPr>
        </p:pic>
        <p:sp>
          <p:nvSpPr>
            <p:cNvPr id="5" name="Rectangle 4"/>
            <p:cNvSpPr/>
            <p:nvPr/>
          </p:nvSpPr>
          <p:spPr>
            <a:xfrm>
              <a:off x="685800" y="5730875"/>
              <a:ext cx="7772400" cy="342900"/>
            </a:xfrm>
            <a:prstGeom prst="rect">
              <a:avLst/>
            </a:prstGeom>
            <a:noFill/>
            <a:ln>
              <a:noFill/>
            </a:ln>
          </p:spPr>
          <p:txBody>
            <a:bodyPr anchor="ctr">
              <a:normAutofit fontScale="40000" lnSpcReduction="20000"/>
            </a:bodyPr>
            <a:lstStyle/>
            <a:p>
              <a:pPr algn="ctr"/>
              <a:endParaRPr lang="en-US" sz="2400" dirty="0"/>
            </a:p>
          </p:txBody>
        </p:sp>
      </p:grpSp>
      <p:grpSp>
        <p:nvGrpSpPr>
          <p:cNvPr id="6" name="Group 5"/>
          <p:cNvGrpSpPr>
            <a:grpSpLocks noGrp="1" noUngrp="1" noChangeAspect="1"/>
          </p:cNvGrpSpPr>
          <p:nvPr/>
        </p:nvGrpSpPr>
        <p:grpSpPr>
          <a:xfrm>
            <a:off x="3886200" y="171807"/>
            <a:ext cx="5033957" cy="3213055"/>
            <a:chOff x="685800" y="1138238"/>
            <a:chExt cx="7772400" cy="4960937"/>
          </a:xfrm>
        </p:grpSpPr>
        <p:pic>
          <p:nvPicPr>
            <p:cNvPr id="7" name="Picture 6" descr="Fig2-14"/>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685800" y="1138238"/>
              <a:ext cx="7772400" cy="4579937"/>
            </a:xfrm>
            <a:prstGeom prst="rect">
              <a:avLst/>
            </a:prstGeom>
            <a:noFill/>
            <a:ln>
              <a:noFill/>
            </a:ln>
          </p:spPr>
        </p:pic>
        <p:sp>
          <p:nvSpPr>
            <p:cNvPr id="8" name="Rectangle 7"/>
            <p:cNvSpPr/>
            <p:nvPr/>
          </p:nvSpPr>
          <p:spPr>
            <a:xfrm>
              <a:off x="685800" y="5756275"/>
              <a:ext cx="7772400" cy="342900"/>
            </a:xfrm>
            <a:prstGeom prst="rect">
              <a:avLst/>
            </a:prstGeom>
            <a:noFill/>
            <a:ln>
              <a:noFill/>
            </a:ln>
          </p:spPr>
          <p:txBody>
            <a:bodyPr anchor="ctr">
              <a:normAutofit fontScale="40000" lnSpcReduction="20000"/>
            </a:bodyPr>
            <a:lstStyle/>
            <a:p>
              <a:pPr algn="ctr"/>
              <a:endParaRPr lang="en-US" sz="2400" dirty="0"/>
            </a:p>
          </p:txBody>
        </p:sp>
      </p:grpSp>
      <p:sp>
        <p:nvSpPr>
          <p:cNvPr id="9" name="TextBox 8"/>
          <p:cNvSpPr txBox="1"/>
          <p:nvPr/>
        </p:nvSpPr>
        <p:spPr>
          <a:xfrm>
            <a:off x="381001" y="885147"/>
            <a:ext cx="3505200" cy="2123658"/>
          </a:xfrm>
          <a:prstGeom prst="rect">
            <a:avLst/>
          </a:prstGeom>
          <a:noFill/>
        </p:spPr>
        <p:txBody>
          <a:bodyPr wrap="square" rtlCol="0">
            <a:spAutoFit/>
          </a:bodyPr>
          <a:lstStyle/>
          <a:p>
            <a:r>
              <a:rPr lang="pt-BR" sz="4400" b="1" dirty="0" smtClean="0"/>
              <a:t>Aquecimento Atmosférico 1850-2011</a:t>
            </a:r>
            <a:endParaRPr lang="en-US" sz="4400" b="1" dirty="0"/>
          </a:p>
        </p:txBody>
      </p:sp>
      <p:sp>
        <p:nvSpPr>
          <p:cNvPr id="10" name="TextBox 9"/>
          <p:cNvSpPr txBox="1"/>
          <p:nvPr/>
        </p:nvSpPr>
        <p:spPr>
          <a:xfrm>
            <a:off x="381001" y="3667542"/>
            <a:ext cx="3505198" cy="2123658"/>
          </a:xfrm>
          <a:prstGeom prst="rect">
            <a:avLst/>
          </a:prstGeom>
          <a:noFill/>
        </p:spPr>
        <p:txBody>
          <a:bodyPr wrap="square" rtlCol="0">
            <a:spAutoFit/>
          </a:bodyPr>
          <a:lstStyle/>
          <a:p>
            <a:r>
              <a:rPr lang="pt-BR" sz="4400" b="1" dirty="0" smtClean="0"/>
              <a:t>Aquecimento Oceânico</a:t>
            </a:r>
          </a:p>
          <a:p>
            <a:r>
              <a:rPr lang="pt-BR" sz="4400" b="1" dirty="0" smtClean="0"/>
              <a:t>1850-2011</a:t>
            </a:r>
            <a:endParaRPr lang="en-US" sz="4400" b="1" dirty="0"/>
          </a:p>
        </p:txBody>
      </p:sp>
    </p:spTree>
    <p:extLst>
      <p:ext uri="{BB962C8B-B14F-4D97-AF65-F5344CB8AC3E}">
        <p14:creationId xmlns:p14="http://schemas.microsoft.com/office/powerpoint/2010/main" val="386365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9" y="762000"/>
            <a:ext cx="7495739" cy="569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089" y="106180"/>
            <a:ext cx="8508163" cy="646331"/>
          </a:xfrm>
          <a:prstGeom prst="rect">
            <a:avLst/>
          </a:prstGeom>
          <a:noFill/>
        </p:spPr>
        <p:txBody>
          <a:bodyPr wrap="none" rtlCol="0">
            <a:spAutoFit/>
          </a:bodyPr>
          <a:lstStyle/>
          <a:p>
            <a:r>
              <a:rPr lang="pt-BR" sz="3600" b="1" dirty="0" smtClean="0">
                <a:effectLst>
                  <a:outerShdw blurRad="38100" dist="38100" dir="2700000" algn="tl">
                    <a:srgbClr val="000000">
                      <a:alpha val="43137"/>
                    </a:srgbClr>
                  </a:outerShdw>
                </a:effectLst>
              </a:rPr>
              <a:t>Brasil: Berkeley Earth </a:t>
            </a:r>
            <a:r>
              <a:rPr lang="pt-BR" sz="3600" b="1" dirty="0" err="1" smtClean="0">
                <a:effectLst>
                  <a:outerShdw blurRad="38100" dist="38100" dir="2700000" algn="tl">
                    <a:srgbClr val="000000">
                      <a:alpha val="43137"/>
                    </a:srgbClr>
                  </a:outerShdw>
                </a:effectLst>
              </a:rPr>
              <a:t>Surface</a:t>
            </a:r>
            <a:r>
              <a:rPr lang="pt-BR" sz="3600" b="1" dirty="0" smtClean="0">
                <a:effectLst>
                  <a:outerShdw blurRad="38100" dist="38100" dir="2700000" algn="tl">
                    <a:srgbClr val="000000">
                      <a:alpha val="43137"/>
                    </a:srgbClr>
                  </a:outerShdw>
                </a:effectLst>
              </a:rPr>
              <a:t> </a:t>
            </a:r>
            <a:r>
              <a:rPr lang="pt-BR" sz="3600" b="1" dirty="0" err="1" smtClean="0">
                <a:effectLst>
                  <a:outerShdw blurRad="38100" dist="38100" dir="2700000" algn="tl">
                    <a:srgbClr val="000000">
                      <a:alpha val="43137"/>
                    </a:srgbClr>
                  </a:outerShdw>
                </a:effectLst>
              </a:rPr>
              <a:t>Temperature</a:t>
            </a:r>
            <a:endParaRPr lang="pt-BR" sz="3600" b="1" dirty="0">
              <a:effectLst>
                <a:outerShdw blurRad="38100" dist="38100" dir="2700000" algn="tl">
                  <a:srgbClr val="000000">
                    <a:alpha val="43137"/>
                  </a:srgbClr>
                </a:outerShdw>
              </a:effectLst>
            </a:endParaRPr>
          </a:p>
        </p:txBody>
      </p:sp>
      <p:sp>
        <p:nvSpPr>
          <p:cNvPr id="4" name="Rectangle 3"/>
          <p:cNvSpPr/>
          <p:nvPr/>
        </p:nvSpPr>
        <p:spPr>
          <a:xfrm>
            <a:off x="6143469" y="6456218"/>
            <a:ext cx="2585131" cy="369332"/>
          </a:xfrm>
          <a:prstGeom prst="rect">
            <a:avLst/>
          </a:prstGeom>
        </p:spPr>
        <p:txBody>
          <a:bodyPr wrap="none">
            <a:spAutoFit/>
          </a:bodyPr>
          <a:lstStyle/>
          <a:p>
            <a:r>
              <a:rPr lang="pt-BR" dirty="0"/>
              <a:t>http://berkeleyearth.org/</a:t>
            </a:r>
          </a:p>
        </p:txBody>
      </p:sp>
    </p:spTree>
    <p:extLst>
      <p:ext uri="{BB962C8B-B14F-4D97-AF65-F5344CB8AC3E}">
        <p14:creationId xmlns:p14="http://schemas.microsoft.com/office/powerpoint/2010/main" val="15631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85" y="1371600"/>
            <a:ext cx="8877195" cy="3959196"/>
          </a:xfrm>
          <a:prstGeom prst="rect">
            <a:avLst/>
          </a:prstGeom>
          <a:scene3d>
            <a:camera prst="orthographicFront"/>
            <a:lightRig rig="threePt" dir="t"/>
          </a:scene3d>
          <a:sp3d prstMaterial="matte">
            <a:bevelT w="114300"/>
            <a:bevelB/>
          </a:sp3d>
        </p:spPr>
      </p:pic>
      <p:sp>
        <p:nvSpPr>
          <p:cNvPr id="5" name="TextBox 4"/>
          <p:cNvSpPr txBox="1"/>
          <p:nvPr/>
        </p:nvSpPr>
        <p:spPr>
          <a:xfrm>
            <a:off x="878000" y="304800"/>
            <a:ext cx="7273594" cy="646331"/>
          </a:xfrm>
          <a:prstGeom prst="rect">
            <a:avLst/>
          </a:prstGeom>
          <a:noFill/>
        </p:spPr>
        <p:txBody>
          <a:bodyPr wrap="none" rtlCol="0">
            <a:spAutoFit/>
          </a:bodyPr>
          <a:lstStyle/>
          <a:p>
            <a:pPr algn="ctr"/>
            <a:r>
              <a:rPr lang="pt-BR" sz="3600" b="1" dirty="0" smtClean="0">
                <a:effectLst>
                  <a:outerShdw blurRad="38100" dist="38100" dir="2700000" algn="tl">
                    <a:srgbClr val="000000">
                      <a:alpha val="43137"/>
                    </a:srgbClr>
                  </a:outerShdw>
                </a:effectLst>
              </a:rPr>
              <a:t>Mudanças no padrão de precipitação</a:t>
            </a:r>
            <a:endParaRPr lang="pt-BR" sz="3600" b="1" dirty="0">
              <a:effectLst>
                <a:outerShdw blurRad="38100" dist="38100" dir="2700000" algn="tl">
                  <a:srgbClr val="000000">
                    <a:alpha val="43137"/>
                  </a:srgbClr>
                </a:outerShdw>
              </a:effectLst>
            </a:endParaRPr>
          </a:p>
        </p:txBody>
      </p:sp>
      <p:sp>
        <p:nvSpPr>
          <p:cNvPr id="6" name="TextBox 5"/>
          <p:cNvSpPr txBox="1"/>
          <p:nvPr/>
        </p:nvSpPr>
        <p:spPr>
          <a:xfrm>
            <a:off x="6705599" y="4876800"/>
            <a:ext cx="1688539" cy="369332"/>
          </a:xfrm>
          <a:prstGeom prst="rect">
            <a:avLst/>
          </a:prstGeom>
          <a:noFill/>
        </p:spPr>
        <p:txBody>
          <a:bodyPr wrap="none" rtlCol="0">
            <a:spAutoFit/>
          </a:bodyPr>
          <a:lstStyle/>
          <a:p>
            <a:r>
              <a:rPr lang="pt-BR" b="1" dirty="0" smtClean="0">
                <a:solidFill>
                  <a:srgbClr val="0070C0"/>
                </a:solidFill>
                <a:effectLst>
                  <a:outerShdw blurRad="38100" dist="38100" dir="2700000" algn="tl">
                    <a:srgbClr val="000000">
                      <a:alpha val="43137"/>
                    </a:srgbClr>
                  </a:outerShdw>
                </a:effectLst>
              </a:rPr>
              <a:t>Aumento chuva</a:t>
            </a:r>
            <a:endParaRPr lang="pt-BR" b="1" dirty="0">
              <a:solidFill>
                <a:srgbClr val="0070C0"/>
              </a:solidFill>
              <a:effectLst>
                <a:outerShdw blurRad="38100" dist="38100" dir="2700000" algn="tl">
                  <a:srgbClr val="000000">
                    <a:alpha val="43137"/>
                  </a:srgbClr>
                </a:outerShdw>
              </a:effectLst>
            </a:endParaRPr>
          </a:p>
        </p:txBody>
      </p:sp>
      <p:sp>
        <p:nvSpPr>
          <p:cNvPr id="7" name="TextBox 6"/>
          <p:cNvSpPr txBox="1"/>
          <p:nvPr/>
        </p:nvSpPr>
        <p:spPr>
          <a:xfrm>
            <a:off x="886792" y="4876800"/>
            <a:ext cx="1880708" cy="369332"/>
          </a:xfrm>
          <a:prstGeom prst="rect">
            <a:avLst/>
          </a:prstGeom>
          <a:noFill/>
        </p:spPr>
        <p:txBody>
          <a:bodyPr wrap="none" rtlCol="0">
            <a:spAutoFit/>
          </a:bodyPr>
          <a:lstStyle/>
          <a:p>
            <a:r>
              <a:rPr lang="pt-BR" b="1" dirty="0" smtClean="0">
                <a:solidFill>
                  <a:schemeClr val="accent2">
                    <a:lumMod val="75000"/>
                  </a:schemeClr>
                </a:solidFill>
                <a:effectLst>
                  <a:outerShdw blurRad="38100" dist="38100" dir="2700000" algn="tl">
                    <a:srgbClr val="000000">
                      <a:alpha val="43137"/>
                    </a:srgbClr>
                  </a:outerShdw>
                </a:effectLst>
              </a:rPr>
              <a:t>Diminuição chuva</a:t>
            </a:r>
            <a:endParaRPr lang="pt-BR"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50241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9"/>
          <p:cNvSpPr txBox="1"/>
          <p:nvPr/>
        </p:nvSpPr>
        <p:spPr>
          <a:xfrm>
            <a:off x="228600" y="533400"/>
            <a:ext cx="4393183" cy="4001095"/>
          </a:xfrm>
          <a:prstGeom prst="rect">
            <a:avLst/>
          </a:prstGeom>
          <a:noFill/>
        </p:spPr>
        <p:txBody>
          <a:bodyPr wrap="square" rtlCol="0">
            <a:spAutoFit/>
          </a:bodyPr>
          <a:lstStyle/>
          <a:p>
            <a:pPr algn="ctr"/>
            <a:r>
              <a:rPr lang="pt-BR" sz="3600" b="1" i="1" dirty="0" smtClean="0">
                <a:solidFill>
                  <a:srgbClr val="000000"/>
                </a:solidFill>
              </a:rPr>
              <a:t>Observações do oceano e da </a:t>
            </a:r>
            <a:r>
              <a:rPr lang="pt-BR" sz="3600" b="1" i="1" dirty="0" err="1" smtClean="0">
                <a:solidFill>
                  <a:srgbClr val="000000"/>
                </a:solidFill>
              </a:rPr>
              <a:t>criosfera</a:t>
            </a:r>
            <a:r>
              <a:rPr lang="pt-BR" sz="3600" b="1" i="1" dirty="0" smtClean="0">
                <a:solidFill>
                  <a:srgbClr val="000000"/>
                </a:solidFill>
              </a:rPr>
              <a:t>.</a:t>
            </a:r>
          </a:p>
          <a:p>
            <a:endParaRPr lang="pt-BR" sz="2600" b="1" i="1" dirty="0">
              <a:solidFill>
                <a:srgbClr val="000000"/>
              </a:solidFill>
            </a:endParaRPr>
          </a:p>
          <a:p>
            <a:endParaRPr lang="pt-BR" sz="2600" b="1" i="1" dirty="0" smtClean="0">
              <a:solidFill>
                <a:srgbClr val="000000"/>
              </a:solidFill>
            </a:endParaRPr>
          </a:p>
          <a:p>
            <a:r>
              <a:rPr lang="pt-BR" sz="2600" b="1" i="1" dirty="0" smtClean="0">
                <a:solidFill>
                  <a:srgbClr val="000000"/>
                </a:solidFill>
              </a:rPr>
              <a:t>O sistema climático está fora do equilíbrio: Está acumulando energia. Mais de 93% desta energia é acumulada no oceano.</a:t>
            </a:r>
            <a:endParaRPr lang="pt-BR" sz="2600" dirty="0"/>
          </a:p>
        </p:txBody>
      </p:sp>
      <p:sp>
        <p:nvSpPr>
          <p:cNvPr id="6" name="TextBox 5"/>
          <p:cNvSpPr txBox="1"/>
          <p:nvPr/>
        </p:nvSpPr>
        <p:spPr>
          <a:xfrm>
            <a:off x="381000" y="5439508"/>
            <a:ext cx="5715000" cy="954107"/>
          </a:xfrm>
          <a:prstGeom prst="rect">
            <a:avLst/>
          </a:prstGeom>
          <a:noFill/>
        </p:spPr>
        <p:txBody>
          <a:bodyPr wrap="square" rtlCol="0">
            <a:spAutoFit/>
          </a:bodyPr>
          <a:lstStyle/>
          <a:p>
            <a:r>
              <a:rPr lang="pt-BR" sz="2800" b="1" dirty="0" smtClean="0"/>
              <a:t>Aumento observado no nível do mar: </a:t>
            </a:r>
            <a:br>
              <a:rPr lang="pt-BR" sz="2800" b="1" dirty="0" smtClean="0"/>
            </a:br>
            <a:r>
              <a:rPr lang="pt-BR" sz="2800" b="1" dirty="0" smtClean="0"/>
              <a:t>≈19 centímetros de 1900 a 2010</a:t>
            </a:r>
            <a:endParaRPr lang="en-US" sz="28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4016"/>
            <a:ext cx="2841936" cy="6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6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72080985"/>
              </p:ext>
            </p:extLst>
          </p:nvPr>
        </p:nvGraphicFramePr>
        <p:xfrm>
          <a:off x="717173" y="850351"/>
          <a:ext cx="7614027" cy="5044829"/>
        </p:xfrm>
        <a:graphic>
          <a:graphicData uri="http://schemas.openxmlformats.org/drawingml/2006/chart">
            <c:chart xmlns:c="http://schemas.openxmlformats.org/drawingml/2006/chart" xmlns:r="http://schemas.openxmlformats.org/officeDocument/2006/relationships" r:id="rId2"/>
          </a:graphicData>
        </a:graphic>
      </p:graphicFrame>
      <p:sp>
        <p:nvSpPr>
          <p:cNvPr id="925699" name="Text Box 3"/>
          <p:cNvSpPr txBox="1">
            <a:spLocks noChangeArrowheads="1"/>
          </p:cNvSpPr>
          <p:nvPr/>
        </p:nvSpPr>
        <p:spPr bwMode="auto">
          <a:xfrm>
            <a:off x="3794125" y="2901950"/>
            <a:ext cx="962025" cy="1006475"/>
          </a:xfrm>
          <a:prstGeom prst="rect">
            <a:avLst/>
          </a:prstGeom>
          <a:noFill/>
          <a:ln w="9525">
            <a:noFill/>
            <a:miter lim="800000"/>
            <a:headEnd/>
            <a:tailEnd/>
          </a:ln>
          <a:effectLst/>
        </p:spPr>
        <p:txBody>
          <a:bodyPr wrap="none">
            <a:spAutoFit/>
          </a:bodyPr>
          <a:lstStyle/>
          <a:p>
            <a:r>
              <a:rPr lang="en-US" sz="2000" b="1" dirty="0">
                <a:latin typeface="Tahoma" pitchFamily="34" charset="0"/>
              </a:rPr>
              <a:t>Water</a:t>
            </a:r>
          </a:p>
          <a:p>
            <a:r>
              <a:rPr lang="en-US" sz="2000" b="1" dirty="0">
                <a:latin typeface="Tahoma" pitchFamily="34" charset="0"/>
              </a:rPr>
              <a:t>Vapor</a:t>
            </a:r>
          </a:p>
          <a:p>
            <a:r>
              <a:rPr lang="en-US" sz="2000" b="1" dirty="0">
                <a:latin typeface="Tahoma" pitchFamily="34" charset="0"/>
              </a:rPr>
              <a:t>60%</a:t>
            </a:r>
          </a:p>
        </p:txBody>
      </p:sp>
      <p:sp>
        <p:nvSpPr>
          <p:cNvPr id="925700" name="Text Box 4"/>
          <p:cNvSpPr txBox="1">
            <a:spLocks noChangeArrowheads="1"/>
          </p:cNvSpPr>
          <p:nvPr/>
        </p:nvSpPr>
        <p:spPr bwMode="auto">
          <a:xfrm>
            <a:off x="1464602" y="2978150"/>
            <a:ext cx="1150938" cy="1006475"/>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Carbon</a:t>
            </a:r>
          </a:p>
          <a:p>
            <a:r>
              <a:rPr lang="en-US" sz="2000" b="1" dirty="0">
                <a:effectLst>
                  <a:outerShdw blurRad="38100" dist="38100" dir="2700000" algn="tl">
                    <a:srgbClr val="FFFFFF"/>
                  </a:outerShdw>
                </a:effectLst>
                <a:latin typeface="Tahoma" pitchFamily="34" charset="0"/>
              </a:rPr>
              <a:t>Dioxide</a:t>
            </a:r>
          </a:p>
          <a:p>
            <a:r>
              <a:rPr lang="en-US" sz="2000" b="1" dirty="0">
                <a:effectLst>
                  <a:outerShdw blurRad="38100" dist="38100" dir="2700000" algn="tl">
                    <a:srgbClr val="FFFFFF"/>
                  </a:outerShdw>
                </a:effectLst>
                <a:latin typeface="Tahoma" pitchFamily="34" charset="0"/>
              </a:rPr>
              <a:t>26%</a:t>
            </a:r>
            <a:endParaRPr lang="en-US" sz="2000" b="1" dirty="0">
              <a:latin typeface="Tahoma" pitchFamily="34" charset="0"/>
            </a:endParaRPr>
          </a:p>
        </p:txBody>
      </p:sp>
      <p:sp>
        <p:nvSpPr>
          <p:cNvPr id="925701" name="Text Box 5"/>
          <p:cNvSpPr txBox="1">
            <a:spLocks noChangeArrowheads="1"/>
          </p:cNvSpPr>
          <p:nvPr/>
        </p:nvSpPr>
        <p:spPr bwMode="auto">
          <a:xfrm>
            <a:off x="2044349" y="1831120"/>
            <a:ext cx="604838" cy="671512"/>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O</a:t>
            </a:r>
            <a:r>
              <a:rPr lang="en-US" sz="2000" b="1" baseline="-25000" dirty="0">
                <a:effectLst>
                  <a:outerShdw blurRad="38100" dist="38100" dir="2700000" algn="tl">
                    <a:srgbClr val="FFFFFF"/>
                  </a:outerShdw>
                </a:effectLst>
                <a:latin typeface="Tahoma" pitchFamily="34" charset="0"/>
              </a:rPr>
              <a:t>3</a:t>
            </a:r>
            <a:endParaRPr lang="en-US" sz="2000" b="1" dirty="0">
              <a:effectLst>
                <a:outerShdw blurRad="38100" dist="38100" dir="2700000" algn="tl">
                  <a:srgbClr val="FFFFFF"/>
                </a:outerShdw>
              </a:effectLst>
              <a:latin typeface="Tahoma" pitchFamily="34" charset="0"/>
            </a:endParaRPr>
          </a:p>
          <a:p>
            <a:r>
              <a:rPr lang="en-US" sz="1800" b="1" dirty="0">
                <a:effectLst>
                  <a:outerShdw blurRad="38100" dist="38100" dir="2700000" algn="tl">
                    <a:srgbClr val="FFFFFF"/>
                  </a:outerShdw>
                </a:effectLst>
                <a:latin typeface="Tahoma" pitchFamily="34" charset="0"/>
              </a:rPr>
              <a:t>8%</a:t>
            </a:r>
            <a:endParaRPr lang="en-US" dirty="0">
              <a:latin typeface="Times New Roman" pitchFamily="18" charset="0"/>
            </a:endParaRPr>
          </a:p>
        </p:txBody>
      </p:sp>
      <p:sp>
        <p:nvSpPr>
          <p:cNvPr id="925702" name="Text Box 6"/>
          <p:cNvSpPr txBox="1">
            <a:spLocks noChangeArrowheads="1"/>
          </p:cNvSpPr>
          <p:nvPr/>
        </p:nvSpPr>
        <p:spPr bwMode="auto">
          <a:xfrm>
            <a:off x="2763043" y="1341376"/>
            <a:ext cx="569913" cy="825500"/>
          </a:xfrm>
          <a:prstGeom prst="rect">
            <a:avLst/>
          </a:prstGeom>
          <a:noFill/>
          <a:ln w="9525">
            <a:noFill/>
            <a:miter lim="800000"/>
            <a:headEnd/>
            <a:tailEnd/>
          </a:ln>
          <a:effectLst/>
        </p:spPr>
        <p:txBody>
          <a:bodyPr wrap="none">
            <a:spAutoFit/>
          </a:bodyPr>
          <a:lstStyle/>
          <a:p>
            <a:r>
              <a:rPr lang="en-US" sz="1600" b="1" dirty="0">
                <a:latin typeface="Tahoma" pitchFamily="34" charset="0"/>
              </a:rPr>
              <a:t>CH</a:t>
            </a:r>
            <a:r>
              <a:rPr lang="en-US" sz="1600" b="1" baseline="-25000" dirty="0">
                <a:latin typeface="Tahoma" pitchFamily="34" charset="0"/>
              </a:rPr>
              <a:t>4</a:t>
            </a:r>
            <a:endParaRPr lang="en-US" sz="1600" b="1" dirty="0">
              <a:latin typeface="Tahoma" pitchFamily="34" charset="0"/>
            </a:endParaRPr>
          </a:p>
          <a:p>
            <a:r>
              <a:rPr lang="en-US" sz="1600" b="1" dirty="0">
                <a:latin typeface="Tahoma" pitchFamily="34" charset="0"/>
              </a:rPr>
              <a:t>N</a:t>
            </a:r>
            <a:r>
              <a:rPr lang="en-US" sz="1600" b="1" baseline="-25000" dirty="0">
                <a:latin typeface="Tahoma" pitchFamily="34" charset="0"/>
              </a:rPr>
              <a:t>2</a:t>
            </a:r>
            <a:r>
              <a:rPr lang="en-US" sz="1600" b="1" dirty="0">
                <a:latin typeface="Tahoma" pitchFamily="34" charset="0"/>
              </a:rPr>
              <a:t>0</a:t>
            </a:r>
          </a:p>
          <a:p>
            <a:r>
              <a:rPr lang="en-US" sz="1600" b="1" dirty="0">
                <a:latin typeface="Tahoma" pitchFamily="34" charset="0"/>
              </a:rPr>
              <a:t> </a:t>
            </a:r>
            <a:r>
              <a:rPr lang="en-US" sz="1400" b="1" dirty="0">
                <a:latin typeface="Tahoma" pitchFamily="34" charset="0"/>
              </a:rPr>
              <a:t>6%</a:t>
            </a:r>
            <a:endParaRPr lang="en-US" dirty="0">
              <a:latin typeface="Times New Roman" pitchFamily="18" charset="0"/>
            </a:endParaRPr>
          </a:p>
        </p:txBody>
      </p:sp>
      <p:sp>
        <p:nvSpPr>
          <p:cNvPr id="925703" name="Text Box 7"/>
          <p:cNvSpPr txBox="1">
            <a:spLocks noChangeArrowheads="1"/>
          </p:cNvSpPr>
          <p:nvPr/>
        </p:nvSpPr>
        <p:spPr bwMode="auto">
          <a:xfrm>
            <a:off x="228600" y="276331"/>
            <a:ext cx="8801064"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4000" b="1" dirty="0"/>
              <a:t>The Natural Greenhouse Effect: clear sky</a:t>
            </a:r>
            <a:endParaRPr lang="en-US" sz="2800" dirty="0"/>
          </a:p>
        </p:txBody>
      </p:sp>
      <p:sp>
        <p:nvSpPr>
          <p:cNvPr id="925704" name="Text Box 8"/>
          <p:cNvSpPr txBox="1">
            <a:spLocks noChangeArrowheads="1"/>
          </p:cNvSpPr>
          <p:nvPr/>
        </p:nvSpPr>
        <p:spPr bwMode="auto">
          <a:xfrm>
            <a:off x="948890" y="6036855"/>
            <a:ext cx="5690469" cy="523220"/>
          </a:xfrm>
          <a:prstGeom prst="rect">
            <a:avLst/>
          </a:prstGeom>
          <a:noFill/>
          <a:ln w="9525">
            <a:noFill/>
            <a:miter lim="800000"/>
            <a:headEnd/>
            <a:tailEnd/>
          </a:ln>
          <a:effectLst/>
        </p:spPr>
        <p:txBody>
          <a:bodyPr wrap="none">
            <a:spAutoFit/>
          </a:bodyPr>
          <a:lstStyle/>
          <a:p>
            <a:r>
              <a:rPr lang="en-US" sz="2800" b="1" dirty="0"/>
              <a:t>Clouds also have a greenhouse </a:t>
            </a:r>
            <a:r>
              <a:rPr lang="en-US" sz="2800" b="1" dirty="0" smtClean="0"/>
              <a:t>effect</a:t>
            </a:r>
            <a:endParaRPr lang="en-US" sz="2800" b="1" dirty="0"/>
          </a:p>
        </p:txBody>
      </p:sp>
      <p:sp>
        <p:nvSpPr>
          <p:cNvPr id="2" name="Rectangle 1"/>
          <p:cNvSpPr/>
          <p:nvPr/>
        </p:nvSpPr>
        <p:spPr>
          <a:xfrm>
            <a:off x="6497122" y="6298465"/>
            <a:ext cx="2646878" cy="369332"/>
          </a:xfrm>
          <a:prstGeom prst="rect">
            <a:avLst/>
          </a:prstGeom>
        </p:spPr>
        <p:txBody>
          <a:bodyPr wrap="none">
            <a:spAutoFit/>
          </a:bodyPr>
          <a:lstStyle/>
          <a:p>
            <a:r>
              <a:rPr lang="en-US" i="1" dirty="0"/>
              <a:t> </a:t>
            </a:r>
            <a:r>
              <a:rPr lang="en-US" i="1" dirty="0" err="1"/>
              <a:t>Kiehl</a:t>
            </a:r>
            <a:r>
              <a:rPr lang="en-US" i="1" dirty="0"/>
              <a:t> and </a:t>
            </a:r>
            <a:r>
              <a:rPr lang="en-US" i="1" dirty="0" err="1"/>
              <a:t>Trenberth</a:t>
            </a:r>
            <a:r>
              <a:rPr lang="en-US" i="1" dirty="0"/>
              <a:t> 1997</a:t>
            </a:r>
          </a:p>
        </p:txBody>
      </p:sp>
    </p:spTree>
    <p:extLst>
      <p:ext uri="{BB962C8B-B14F-4D97-AF65-F5344CB8AC3E}">
        <p14:creationId xmlns:p14="http://schemas.microsoft.com/office/powerpoint/2010/main" val="393470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764931"/>
            <a:ext cx="6019518"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180156"/>
            <a:ext cx="8534400"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Ciclo da água e sua interação com o efeito estufa</a:t>
            </a:r>
            <a:endParaRPr lang="pt-BR" sz="3200" b="1" dirty="0">
              <a:effectLst>
                <a:outerShdw blurRad="38100" dist="38100" dir="2700000" algn="tl">
                  <a:srgbClr val="000000">
                    <a:alpha val="43137"/>
                  </a:srgbClr>
                </a:outerShdw>
              </a:effectLst>
            </a:endParaRPr>
          </a:p>
        </p:txBody>
      </p:sp>
      <p:sp>
        <p:nvSpPr>
          <p:cNvPr id="5" name="TextBox 4"/>
          <p:cNvSpPr txBox="1"/>
          <p:nvPr/>
        </p:nvSpPr>
        <p:spPr>
          <a:xfrm>
            <a:off x="307731" y="1219200"/>
            <a:ext cx="2209800" cy="1477328"/>
          </a:xfrm>
          <a:prstGeom prst="rect">
            <a:avLst/>
          </a:prstGeom>
          <a:noFill/>
        </p:spPr>
        <p:txBody>
          <a:bodyPr wrap="square" rtlCol="0">
            <a:spAutoFit/>
          </a:bodyPr>
          <a:lstStyle/>
          <a:p>
            <a:r>
              <a:rPr lang="pt-BR" b="1" dirty="0" smtClean="0"/>
              <a:t>Aumento do vapor de água na atmosfera com o aumento da temperatura</a:t>
            </a:r>
            <a:endParaRPr lang="pt-BR" b="1" dirty="0"/>
          </a:p>
        </p:txBody>
      </p:sp>
    </p:spTree>
    <p:extLst>
      <p:ext uri="{BB962C8B-B14F-4D97-AF65-F5344CB8AC3E}">
        <p14:creationId xmlns:p14="http://schemas.microsoft.com/office/powerpoint/2010/main" val="36561347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78015" y="260121"/>
            <a:ext cx="6019800" cy="2062103"/>
          </a:xfrm>
          <a:prstGeom prst="rect">
            <a:avLst/>
          </a:prstGeom>
        </p:spPr>
        <p:txBody>
          <a:bodyPr wrap="square">
            <a:spAutoFit/>
          </a:bodyPr>
          <a:lstStyle/>
          <a:p>
            <a:pPr marL="285750" indent="-285750">
              <a:buFont typeface="Arial" panose="020B0604020202020204" pitchFamily="34" charset="0"/>
              <a:buChar char="•"/>
            </a:pPr>
            <a:r>
              <a:rPr lang="en-US" sz="1600" dirty="0" smtClean="0"/>
              <a:t>Change in energy flux caused by natural or anthropogenic drivers of climate change </a:t>
            </a:r>
            <a:r>
              <a:rPr lang="pt-BR" sz="1600" dirty="0" smtClean="0"/>
              <a:t>(in W/m²)</a:t>
            </a:r>
          </a:p>
          <a:p>
            <a:pPr marL="285750" indent="-285750">
              <a:buFont typeface="Arial" panose="020B0604020202020204" pitchFamily="34" charset="0"/>
              <a:buChar char="•"/>
            </a:pPr>
            <a:r>
              <a:rPr lang="pt-BR" sz="1600" dirty="0"/>
              <a:t>Positive: </a:t>
            </a:r>
            <a:r>
              <a:rPr lang="pt-BR" sz="1600" dirty="0" err="1"/>
              <a:t>near-surface</a:t>
            </a:r>
            <a:r>
              <a:rPr lang="pt-BR" sz="1600" dirty="0"/>
              <a:t> </a:t>
            </a:r>
            <a:r>
              <a:rPr lang="pt-BR" sz="1600" dirty="0" smtClean="0"/>
              <a:t>warming</a:t>
            </a:r>
          </a:p>
          <a:p>
            <a:pPr marL="285750" indent="-285750">
              <a:buFont typeface="Arial" panose="020B0604020202020204" pitchFamily="34" charset="0"/>
              <a:buChar char="•"/>
            </a:pPr>
            <a:r>
              <a:rPr lang="en-US" sz="1600" dirty="0"/>
              <a:t>Puts various drivers on common scale, </a:t>
            </a:r>
            <a:r>
              <a:rPr lang="pt-BR" sz="1600" dirty="0" err="1"/>
              <a:t>indicates</a:t>
            </a:r>
            <a:r>
              <a:rPr lang="pt-BR" sz="1600" dirty="0"/>
              <a:t> magnitude </a:t>
            </a:r>
            <a:r>
              <a:rPr lang="pt-BR" sz="1600" dirty="0" err="1"/>
              <a:t>of</a:t>
            </a:r>
            <a:r>
              <a:rPr lang="pt-BR" sz="1600" dirty="0"/>
              <a:t> </a:t>
            </a:r>
            <a:r>
              <a:rPr lang="pt-BR" sz="1600" dirty="0" err="1" smtClean="0"/>
              <a:t>impact</a:t>
            </a:r>
            <a:endParaRPr lang="pt-BR" sz="1600" dirty="0" smtClean="0"/>
          </a:p>
          <a:p>
            <a:pPr marL="285750" indent="-285750">
              <a:buFont typeface="Arial" panose="020B0604020202020204" pitchFamily="34" charset="0"/>
              <a:buChar char="•"/>
            </a:pPr>
            <a:r>
              <a:rPr lang="en-US" sz="1600" dirty="0"/>
              <a:t>Includes rapid adjustments (e.g. cloud </a:t>
            </a:r>
            <a:r>
              <a:rPr lang="pt-BR" sz="1600" dirty="0" err="1"/>
              <a:t>formation</a:t>
            </a:r>
            <a:r>
              <a:rPr lang="pt-BR" sz="1600" dirty="0"/>
              <a:t> on </a:t>
            </a:r>
            <a:r>
              <a:rPr lang="pt-BR" sz="1600" dirty="0" err="1"/>
              <a:t>aerosols</a:t>
            </a:r>
            <a:r>
              <a:rPr lang="pt-BR" sz="1600" dirty="0" smtClean="0"/>
              <a:t>)</a:t>
            </a:r>
          </a:p>
          <a:p>
            <a:pPr marL="285750" indent="-285750">
              <a:buFont typeface="Arial" panose="020B0604020202020204" pitchFamily="34" charset="0"/>
              <a:buChar char="•"/>
            </a:pPr>
            <a:r>
              <a:rPr lang="pt-BR" sz="1600" dirty="0" err="1"/>
              <a:t>Stratospheric</a:t>
            </a:r>
            <a:r>
              <a:rPr lang="pt-BR" sz="1600" dirty="0"/>
              <a:t> </a:t>
            </a:r>
            <a:r>
              <a:rPr lang="pt-BR" sz="1600" dirty="0" err="1"/>
              <a:t>temperature</a:t>
            </a:r>
            <a:r>
              <a:rPr lang="pt-BR" sz="1600" dirty="0"/>
              <a:t> </a:t>
            </a:r>
            <a:r>
              <a:rPr lang="pt-BR" sz="1600" dirty="0" err="1"/>
              <a:t>adjustment</a:t>
            </a:r>
            <a:r>
              <a:rPr lang="pt-BR" sz="1600" dirty="0"/>
              <a:t> </a:t>
            </a:r>
            <a:r>
              <a:rPr lang="en-US" sz="1600" dirty="0"/>
              <a:t>included in TAR &amp; AR4 RF; additional adjustments included in Effective RF (ERF</a:t>
            </a:r>
            <a:r>
              <a:rPr lang="en-US" sz="1600" dirty="0" smtClean="0"/>
              <a:t>)</a:t>
            </a:r>
            <a:endParaRPr lang="pt-BR" sz="1600" dirty="0"/>
          </a:p>
        </p:txBody>
      </p:sp>
      <p:sp>
        <p:nvSpPr>
          <p:cNvPr id="5" name="Rectangle 4"/>
          <p:cNvSpPr/>
          <p:nvPr/>
        </p:nvSpPr>
        <p:spPr>
          <a:xfrm>
            <a:off x="76200" y="533400"/>
            <a:ext cx="2895601" cy="954107"/>
          </a:xfrm>
          <a:prstGeom prst="rect">
            <a:avLst/>
          </a:prstGeom>
        </p:spPr>
        <p:txBody>
          <a:bodyPr wrap="square">
            <a:spAutoFit/>
          </a:bodyPr>
          <a:lstStyle/>
          <a:p>
            <a:pPr algn="ctr"/>
            <a:r>
              <a:rPr lang="pt-BR" sz="2800" b="1" dirty="0" err="1">
                <a:effectLst>
                  <a:outerShdw blurRad="38100" dist="38100" dir="2700000" algn="tl">
                    <a:srgbClr val="000000">
                      <a:alpha val="43137"/>
                    </a:srgbClr>
                  </a:outerShdw>
                </a:effectLst>
              </a:rPr>
              <a:t>What</a:t>
            </a:r>
            <a:r>
              <a:rPr lang="pt-BR" sz="2800" b="1" dirty="0">
                <a:effectLst>
                  <a:outerShdw blurRad="38100" dist="38100" dir="2700000" algn="tl">
                    <a:srgbClr val="000000">
                      <a:alpha val="43137"/>
                    </a:srgbClr>
                  </a:outerShdw>
                </a:effectLst>
              </a:rPr>
              <a:t> </a:t>
            </a:r>
            <a:r>
              <a:rPr lang="pt-BR" sz="2800" b="1" dirty="0" smtClean="0">
                <a:effectLst>
                  <a:outerShdw blurRad="38100" dist="38100" dir="2700000" algn="tl">
                    <a:srgbClr val="000000">
                      <a:alpha val="43137"/>
                    </a:srgbClr>
                  </a:outerShdw>
                </a:effectLst>
              </a:rPr>
              <a:t>is</a:t>
            </a:r>
          </a:p>
          <a:p>
            <a:pPr algn="ctr"/>
            <a:r>
              <a:rPr lang="pt-BR" sz="2800" b="1" dirty="0" smtClean="0">
                <a:effectLst>
                  <a:outerShdw blurRad="38100" dist="38100" dir="2700000" algn="tl">
                    <a:srgbClr val="000000">
                      <a:alpha val="43137"/>
                    </a:srgbClr>
                  </a:outerShdw>
                </a:effectLst>
              </a:rPr>
              <a:t>Radiative </a:t>
            </a:r>
            <a:r>
              <a:rPr lang="pt-BR" sz="2800" b="1" dirty="0" err="1">
                <a:effectLst>
                  <a:outerShdw blurRad="38100" dist="38100" dir="2700000" algn="tl">
                    <a:srgbClr val="000000">
                      <a:alpha val="43137"/>
                    </a:srgbClr>
                  </a:outerShdw>
                </a:effectLst>
              </a:rPr>
              <a:t>Forcing</a:t>
            </a:r>
            <a:r>
              <a:rPr lang="pt-BR" sz="2800" b="1" dirty="0" smtClean="0">
                <a:effectLst>
                  <a:outerShdw blurRad="38100" dist="38100" dir="2700000" algn="tl">
                    <a:srgbClr val="000000">
                      <a:alpha val="43137"/>
                    </a:srgbClr>
                  </a:outerShdw>
                </a:effectLst>
              </a:rPr>
              <a:t>?</a:t>
            </a:r>
            <a:endParaRPr lang="pt-BR" sz="2800" b="1" dirty="0">
              <a:effectLst>
                <a:outerShdw blurRad="38100" dist="38100" dir="2700000" algn="tl">
                  <a:srgbClr val="000000">
                    <a:alpha val="43137"/>
                  </a:srgbClr>
                </a:outerShdw>
              </a:effectLst>
            </a:endParaRPr>
          </a:p>
        </p:txBody>
      </p:sp>
      <p:sp>
        <p:nvSpPr>
          <p:cNvPr id="11" name="Rectangle 10"/>
          <p:cNvSpPr/>
          <p:nvPr/>
        </p:nvSpPr>
        <p:spPr>
          <a:xfrm>
            <a:off x="3417277" y="4191000"/>
            <a:ext cx="4572000" cy="646331"/>
          </a:xfrm>
          <a:prstGeom prst="rect">
            <a:avLst/>
          </a:prstGeom>
        </p:spPr>
        <p:txBody>
          <a:bodyPr>
            <a:spAutoFit/>
          </a:bodyPr>
          <a:lstStyle/>
          <a:p>
            <a:r>
              <a:rPr lang="en-US" dirty="0"/>
              <a:t>Effective RF used for aerosols &amp; well-mixed</a:t>
            </a:r>
          </a:p>
          <a:p>
            <a:r>
              <a:rPr lang="pt-BR" dirty="0" err="1"/>
              <a:t>greenhouse</a:t>
            </a:r>
            <a:r>
              <a:rPr lang="pt-BR" dirty="0"/>
              <a:t> gases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03231"/>
            <a:ext cx="8453437" cy="4285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2561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8" t="3079"/>
          <a:stretch/>
        </p:blipFill>
        <p:spPr bwMode="auto">
          <a:xfrm>
            <a:off x="4706297" y="1828800"/>
            <a:ext cx="4183019" cy="28814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828800"/>
            <a:ext cx="4261320" cy="4733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6933" y="1256381"/>
            <a:ext cx="3997056" cy="461665"/>
          </a:xfrm>
          <a:prstGeom prst="rect">
            <a:avLst/>
          </a:prstGeom>
          <a:noFill/>
        </p:spPr>
        <p:txBody>
          <a:bodyPr wrap="none" rtlCol="0">
            <a:spAutoFit/>
          </a:bodyPr>
          <a:lstStyle/>
          <a:p>
            <a:r>
              <a:rPr lang="pt-BR" sz="2400" b="1" dirty="0" smtClean="0"/>
              <a:t>Aerosol-</a:t>
            </a:r>
            <a:r>
              <a:rPr lang="pt-BR" sz="2400" b="1" dirty="0" err="1" smtClean="0"/>
              <a:t>radiation</a:t>
            </a:r>
            <a:r>
              <a:rPr lang="pt-BR" sz="2400" b="1" dirty="0" smtClean="0"/>
              <a:t> </a:t>
            </a:r>
            <a:r>
              <a:rPr lang="pt-BR" sz="2400" b="1" dirty="0" err="1" smtClean="0"/>
              <a:t>interactions</a:t>
            </a:r>
            <a:endParaRPr lang="pt-BR" sz="2400" b="1" dirty="0"/>
          </a:p>
        </p:txBody>
      </p:sp>
      <p:sp>
        <p:nvSpPr>
          <p:cNvPr id="7" name="TextBox 6"/>
          <p:cNvSpPr txBox="1"/>
          <p:nvPr/>
        </p:nvSpPr>
        <p:spPr>
          <a:xfrm>
            <a:off x="4966793" y="1256380"/>
            <a:ext cx="3662028" cy="461665"/>
          </a:xfrm>
          <a:prstGeom prst="rect">
            <a:avLst/>
          </a:prstGeom>
          <a:noFill/>
        </p:spPr>
        <p:txBody>
          <a:bodyPr wrap="none" rtlCol="0">
            <a:spAutoFit/>
          </a:bodyPr>
          <a:lstStyle/>
          <a:p>
            <a:r>
              <a:rPr lang="pt-BR" sz="2400" b="1" dirty="0" smtClean="0"/>
              <a:t>Aerosol-</a:t>
            </a:r>
            <a:r>
              <a:rPr lang="pt-BR" sz="2400" b="1" dirty="0" err="1" smtClean="0"/>
              <a:t>cloud</a:t>
            </a:r>
            <a:r>
              <a:rPr lang="pt-BR" sz="2400" b="1" dirty="0" smtClean="0"/>
              <a:t> </a:t>
            </a:r>
            <a:r>
              <a:rPr lang="pt-BR" sz="2400" b="1" dirty="0" err="1" smtClean="0"/>
              <a:t>interactions</a:t>
            </a:r>
            <a:endParaRPr lang="pt-BR" sz="2400" b="1" dirty="0"/>
          </a:p>
        </p:txBody>
      </p:sp>
    </p:spTree>
    <p:extLst>
      <p:ext uri="{BB962C8B-B14F-4D97-AF65-F5344CB8AC3E}">
        <p14:creationId xmlns:p14="http://schemas.microsoft.com/office/powerpoint/2010/main" val="1196353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8" t="3741"/>
          <a:stretch/>
        </p:blipFill>
        <p:spPr bwMode="auto">
          <a:xfrm>
            <a:off x="163330" y="1447800"/>
            <a:ext cx="880110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7725" y="304800"/>
            <a:ext cx="8329973" cy="1015663"/>
          </a:xfrm>
          <a:prstGeom prst="rect">
            <a:avLst/>
          </a:prstGeom>
          <a:noFill/>
        </p:spPr>
        <p:txBody>
          <a:bodyPr wrap="none" rtlCol="0">
            <a:spAutoFit/>
          </a:bodyPr>
          <a:lstStyle/>
          <a:p>
            <a:r>
              <a:rPr lang="en-US" sz="6000" b="1" dirty="0" err="1" smtClean="0"/>
              <a:t>Balanço</a:t>
            </a:r>
            <a:r>
              <a:rPr lang="en-US" sz="6000" b="1" dirty="0" smtClean="0"/>
              <a:t> de </a:t>
            </a:r>
            <a:r>
              <a:rPr lang="en-US" sz="6000" b="1" dirty="0" err="1" smtClean="0"/>
              <a:t>radiação</a:t>
            </a:r>
            <a:r>
              <a:rPr lang="en-US" sz="6000" b="1" dirty="0" smtClean="0"/>
              <a:t> solar</a:t>
            </a:r>
            <a:endParaRPr lang="en-US" sz="6000" b="1" dirty="0"/>
          </a:p>
        </p:txBody>
      </p:sp>
    </p:spTree>
    <p:extLst>
      <p:ext uri="{BB962C8B-B14F-4D97-AF65-F5344CB8AC3E}">
        <p14:creationId xmlns:p14="http://schemas.microsoft.com/office/powerpoint/2010/main" val="93611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028" y="1616317"/>
            <a:ext cx="4267200" cy="2482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9631" y="381000"/>
            <a:ext cx="8540994"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Das emissões às concentrações e à forçante radiativa</a:t>
            </a:r>
            <a:endParaRPr lang="pt-BR" sz="2800" b="1" dirty="0">
              <a:effectLst>
                <a:outerShdw blurRad="38100" dist="38100" dir="2700000" algn="tl">
                  <a:srgbClr val="000000">
                    <a:alpha val="43137"/>
                  </a:srgbClr>
                </a:outerShdw>
              </a:effectLst>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3532" y="1632437"/>
            <a:ext cx="4139835" cy="2450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56669" y="4267200"/>
            <a:ext cx="4053955" cy="2031325"/>
          </a:xfrm>
          <a:prstGeom prst="rect">
            <a:avLst/>
          </a:prstGeom>
          <a:noFill/>
        </p:spPr>
        <p:txBody>
          <a:bodyPr wrap="square" rtlCol="0">
            <a:spAutoFit/>
          </a:bodyPr>
          <a:lstStyle/>
          <a:p>
            <a:r>
              <a:rPr lang="pt-BR" dirty="0" smtClean="0"/>
              <a:t>Impacto de controles de emissões específicas no aquecimento ou resfriamento.</a:t>
            </a:r>
          </a:p>
          <a:p>
            <a:endParaRPr lang="pt-BR" dirty="0" smtClean="0"/>
          </a:p>
          <a:p>
            <a:r>
              <a:rPr lang="pt-BR" dirty="0" smtClean="0"/>
              <a:t>Linhas sólidas indicam impactos conhecidos e linhas pontilhadas impacto incerto </a:t>
            </a:r>
            <a:endParaRPr lang="pt-BR" dirty="0"/>
          </a:p>
        </p:txBody>
      </p:sp>
      <p:sp>
        <p:nvSpPr>
          <p:cNvPr id="8" name="TextBox 7"/>
          <p:cNvSpPr txBox="1"/>
          <p:nvPr/>
        </p:nvSpPr>
        <p:spPr>
          <a:xfrm>
            <a:off x="311766" y="4267200"/>
            <a:ext cx="4228362" cy="646331"/>
          </a:xfrm>
          <a:prstGeom prst="rect">
            <a:avLst/>
          </a:prstGeom>
          <a:noFill/>
        </p:spPr>
        <p:txBody>
          <a:bodyPr wrap="square" rtlCol="0">
            <a:spAutoFit/>
          </a:bodyPr>
          <a:lstStyle/>
          <a:p>
            <a:r>
              <a:rPr lang="pt-BR" dirty="0" smtClean="0"/>
              <a:t>Inter-relacionamento entre emissões e concentrações</a:t>
            </a:r>
            <a:endParaRPr lang="pt-BR" dirty="0"/>
          </a:p>
        </p:txBody>
      </p:sp>
    </p:spTree>
    <p:extLst>
      <p:ext uri="{BB962C8B-B14F-4D97-AF65-F5344CB8AC3E}">
        <p14:creationId xmlns:p14="http://schemas.microsoft.com/office/powerpoint/2010/main" val="12279873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362200"/>
            <a:ext cx="8660245" cy="3839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5819" y="990600"/>
            <a:ext cx="8305800" cy="1015663"/>
          </a:xfrm>
          <a:prstGeom prst="rect">
            <a:avLst/>
          </a:prstGeom>
        </p:spPr>
        <p:txBody>
          <a:bodyPr wrap="square">
            <a:spAutoFit/>
          </a:bodyPr>
          <a:lstStyle/>
          <a:p>
            <a:r>
              <a:rPr lang="en-US" sz="2000" dirty="0" smtClean="0"/>
              <a:t>Forcing </a:t>
            </a:r>
            <a:r>
              <a:rPr lang="en-US" sz="2000" dirty="0"/>
              <a:t>mechanisms </a:t>
            </a:r>
            <a:r>
              <a:rPr lang="en-US" sz="2000" dirty="0" smtClean="0"/>
              <a:t>are represented </a:t>
            </a:r>
            <a:r>
              <a:rPr lang="en-US" sz="2000" dirty="0"/>
              <a:t>by black arrows; forcing agents are boxes with grey shadows, rapid forcing adjustments (also called </a:t>
            </a:r>
            <a:r>
              <a:rPr lang="en-US" sz="2000" dirty="0" smtClean="0"/>
              <a:t>rapid responses</a:t>
            </a:r>
            <a:r>
              <a:rPr lang="en-US" sz="2000" dirty="0"/>
              <a:t>) are shown with brown arrows and feedbacks are other-</a:t>
            </a:r>
            <a:r>
              <a:rPr lang="en-US" sz="2000" dirty="0" err="1"/>
              <a:t>coloured</a:t>
            </a:r>
            <a:r>
              <a:rPr lang="en-US" sz="2000" dirty="0"/>
              <a:t> arrows.</a:t>
            </a:r>
            <a:endParaRPr lang="pt-BR" sz="2000" dirty="0"/>
          </a:p>
        </p:txBody>
      </p:sp>
      <p:sp>
        <p:nvSpPr>
          <p:cNvPr id="5" name="Rectangle 4"/>
          <p:cNvSpPr/>
          <p:nvPr/>
        </p:nvSpPr>
        <p:spPr>
          <a:xfrm>
            <a:off x="228597" y="352455"/>
            <a:ext cx="8660245" cy="400110"/>
          </a:xfrm>
          <a:prstGeom prst="rect">
            <a:avLst/>
          </a:prstGeom>
        </p:spPr>
        <p:txBody>
          <a:bodyPr wrap="square">
            <a:spAutoFit/>
          </a:bodyPr>
          <a:lstStyle/>
          <a:p>
            <a:pPr algn="ctr"/>
            <a:r>
              <a:rPr lang="en-US" sz="2000" b="1" dirty="0">
                <a:effectLst>
                  <a:outerShdw blurRad="38100" dist="38100" dir="2700000" algn="tl">
                    <a:srgbClr val="000000">
                      <a:alpha val="43137"/>
                    </a:srgbClr>
                  </a:outerShdw>
                </a:effectLst>
              </a:rPr>
              <a:t>Overview of feedback and forcing pathways involving clouds and </a:t>
            </a:r>
            <a:r>
              <a:rPr lang="en-US" sz="2000" b="1" dirty="0" smtClean="0">
                <a:effectLst>
                  <a:outerShdw blurRad="38100" dist="38100" dir="2700000" algn="tl">
                    <a:srgbClr val="000000">
                      <a:alpha val="43137"/>
                    </a:srgbClr>
                  </a:outerShdw>
                </a:effectLst>
              </a:rPr>
              <a:t>aerosols </a:t>
            </a:r>
            <a:endParaRPr lang="pt-BR"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18286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152400"/>
            <a:ext cx="7182867" cy="655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856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745" y="685800"/>
            <a:ext cx="7145430" cy="5949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208625"/>
            <a:ext cx="8458200" cy="461665"/>
          </a:xfrm>
          <a:prstGeom prst="rect">
            <a:avLst/>
          </a:prstGeom>
          <a:noFill/>
        </p:spPr>
        <p:txBody>
          <a:bodyPr wrap="square" rtlCol="0">
            <a:spAutoFit/>
          </a:bodyPr>
          <a:lstStyle/>
          <a:p>
            <a:r>
              <a:rPr lang="en-US" sz="2400" b="1" dirty="0" err="1" smtClean="0">
                <a:effectLst>
                  <a:outerShdw blurRad="38100" dist="38100" dir="2700000" algn="tl">
                    <a:srgbClr val="000000">
                      <a:alpha val="43137"/>
                    </a:srgbClr>
                  </a:outerShdw>
                </a:effectLst>
              </a:rPr>
              <a:t>Efeitos</a:t>
            </a:r>
            <a:r>
              <a:rPr lang="en-US" sz="2400" b="1" dirty="0" smtClean="0">
                <a:effectLst>
                  <a:outerShdw blurRad="38100" dist="38100" dir="2700000" algn="tl">
                    <a:srgbClr val="000000">
                      <a:alpha val="43137"/>
                    </a:srgbClr>
                  </a:outerShdw>
                </a:effectLst>
              </a:rPr>
              <a:t> de Black Carbon no </a:t>
            </a:r>
            <a:r>
              <a:rPr lang="en-US" sz="2400" b="1" dirty="0" err="1" smtClean="0">
                <a:effectLst>
                  <a:outerShdw blurRad="38100" dist="38100" dir="2700000" algn="tl">
                    <a:srgbClr val="000000">
                      <a:alpha val="43137"/>
                    </a:srgbClr>
                  </a:outerShdw>
                </a:effectLst>
              </a:rPr>
              <a:t>balanço</a:t>
            </a:r>
            <a:r>
              <a:rPr lang="en-US" sz="2400" b="1" dirty="0" smtClean="0">
                <a:effectLst>
                  <a:outerShdw blurRad="38100" dist="38100" dir="2700000" algn="tl">
                    <a:srgbClr val="000000">
                      <a:alpha val="43137"/>
                    </a:srgbClr>
                  </a:outerShdw>
                </a:effectLst>
              </a:rPr>
              <a:t> de </a:t>
            </a:r>
            <a:r>
              <a:rPr lang="en-US" sz="2400" b="1" dirty="0" err="1" smtClean="0">
                <a:effectLst>
                  <a:outerShdw blurRad="38100" dist="38100" dir="2700000" algn="tl">
                    <a:srgbClr val="000000">
                      <a:alpha val="43137"/>
                    </a:srgbClr>
                  </a:outerShdw>
                </a:effectLst>
              </a:rPr>
              <a:t>radiação</a:t>
            </a:r>
            <a:r>
              <a:rPr lang="en-US" sz="2400" b="1" dirty="0" smtClean="0">
                <a:effectLst>
                  <a:outerShdw blurRad="38100" dist="38100" dir="2700000" algn="tl">
                    <a:srgbClr val="000000">
                      <a:alpha val="43137"/>
                    </a:srgbClr>
                  </a:outerShdw>
                </a:effectLst>
              </a:rPr>
              <a:t> e </a:t>
            </a:r>
            <a:r>
              <a:rPr lang="en-US" sz="2400" b="1" dirty="0" err="1" smtClean="0">
                <a:effectLst>
                  <a:outerShdw blurRad="38100" dist="38100" dir="2700000" algn="tl">
                    <a:srgbClr val="000000">
                      <a:alpha val="43137"/>
                    </a:srgbClr>
                  </a:outerShdw>
                </a:effectLst>
              </a:rPr>
              <a:t>em</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nuvens</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6603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33400"/>
            <a:ext cx="5778619" cy="6158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522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44943"/>
            <a:ext cx="8667177" cy="4639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802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9312"/>
            <a:ext cx="8877300" cy="6462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204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228600"/>
            <a:ext cx="4075573"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304800"/>
            <a:ext cx="3778150" cy="1200329"/>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rPr>
              <a:t>Climate forcing </a:t>
            </a:r>
          </a:p>
          <a:p>
            <a:r>
              <a:rPr lang="en-US" sz="3600" b="1" dirty="0" smtClean="0">
                <a:effectLst>
                  <a:outerShdw blurRad="38100" dist="38100" dir="2700000" algn="tl">
                    <a:srgbClr val="000000">
                      <a:alpha val="43137"/>
                    </a:srgbClr>
                  </a:outerShdw>
                </a:effectLst>
              </a:rPr>
              <a:t>By source category</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5411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t="5409" r="2827"/>
          <a:stretch>
            <a:fillRect/>
          </a:stretch>
        </p:blipFill>
        <p:spPr bwMode="auto">
          <a:xfrm>
            <a:off x="342899" y="634856"/>
            <a:ext cx="8458200" cy="5737185"/>
          </a:xfrm>
          <a:prstGeom prst="rect">
            <a:avLst/>
          </a:prstGeom>
          <a:noFill/>
          <a:ln w="9525">
            <a:noFill/>
            <a:miter lim="800000"/>
            <a:headEnd/>
            <a:tailEnd/>
          </a:ln>
        </p:spPr>
      </p:pic>
      <p:sp>
        <p:nvSpPr>
          <p:cNvPr id="243716"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dirty="0" smtClean="0">
                <a:solidFill>
                  <a:prstClr val="black"/>
                </a:solidFill>
                <a:effectLst>
                  <a:outerShdw blurRad="38100" dist="38100" dir="2700000" algn="tl">
                    <a:srgbClr val="C0C0C0"/>
                  </a:outerShdw>
                </a:effectLst>
                <a:latin typeface="Calibri"/>
                <a:cs typeface="+mn-cs"/>
              </a:rPr>
              <a:t>Forçante radiativa do sistema climático global (IPCC 2007)</a:t>
            </a:r>
            <a:endParaRPr lang="pt-BR" sz="2800" b="1" dirty="0">
              <a:solidFill>
                <a:prstClr val="black"/>
              </a:solidFill>
              <a:effectLst>
                <a:outerShdw blurRad="38100" dist="38100" dir="2700000" algn="tl">
                  <a:srgbClr val="C0C0C0"/>
                </a:outerShdw>
              </a:effectLst>
              <a:latin typeface="Calibri"/>
              <a:cs typeface="+mn-cs"/>
            </a:endParaRPr>
          </a:p>
        </p:txBody>
      </p:sp>
      <p:sp>
        <p:nvSpPr>
          <p:cNvPr id="2" name="TextBox 1"/>
          <p:cNvSpPr txBox="1"/>
          <p:nvPr/>
        </p:nvSpPr>
        <p:spPr>
          <a:xfrm>
            <a:off x="370608" y="6334780"/>
            <a:ext cx="8754384" cy="523220"/>
          </a:xfrm>
          <a:prstGeom prst="rect">
            <a:avLst/>
          </a:prstGeom>
          <a:noFill/>
        </p:spPr>
        <p:txBody>
          <a:bodyPr wrap="none" rtlCol="0">
            <a:spAutoFit/>
          </a:bodyPr>
          <a:lstStyle/>
          <a:p>
            <a:r>
              <a:rPr lang="pt-BR" sz="2800" b="1" dirty="0" smtClean="0"/>
              <a:t>Maiores incertezas: aerossóis, nuvens e realimentações</a:t>
            </a:r>
            <a:endParaRPr lang="pt-BR" sz="2800" b="1" dirty="0"/>
          </a:p>
        </p:txBody>
      </p:sp>
    </p:spTree>
    <p:extLst>
      <p:ext uri="{BB962C8B-B14F-4D97-AF65-F5344CB8AC3E}">
        <p14:creationId xmlns:p14="http://schemas.microsoft.com/office/powerpoint/2010/main" val="244736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065" y="655638"/>
            <a:ext cx="6940487" cy="5909754"/>
          </a:xfrm>
          <a:prstGeom prst="rect">
            <a:avLst/>
          </a:prstGeom>
          <a:ln>
            <a:noFill/>
          </a:ln>
          <a:effectLst>
            <a:outerShdw blurRad="292100" dist="139700" dir="2700000" algn="tl" rotWithShape="0">
              <a:srgbClr val="333333">
                <a:alpha val="65000"/>
              </a:srgbClr>
            </a:outerShdw>
          </a:effectLst>
        </p:spPr>
      </p:pic>
      <p:sp>
        <p:nvSpPr>
          <p:cNvPr id="5"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dirty="0" smtClean="0">
                <a:solidFill>
                  <a:prstClr val="black"/>
                </a:solidFill>
                <a:effectLst>
                  <a:outerShdw blurRad="38100" dist="38100" dir="2700000" algn="tl">
                    <a:srgbClr val="C0C0C0"/>
                  </a:outerShdw>
                </a:effectLst>
                <a:latin typeface="Calibri"/>
                <a:cs typeface="+mn-cs"/>
              </a:rPr>
              <a:t>Forçante radiativa do sistema climático global (IPCC 2013)</a:t>
            </a:r>
            <a:endParaRPr lang="pt-BR" sz="2800" b="1" dirty="0">
              <a:solidFill>
                <a:prstClr val="black"/>
              </a:solidFill>
              <a:effectLst>
                <a:outerShdw blurRad="38100" dist="38100" dir="2700000" algn="tl">
                  <a:srgbClr val="C0C0C0"/>
                </a:outerShdw>
              </a:effectLst>
              <a:latin typeface="Calibri"/>
              <a:cs typeface="+mn-cs"/>
            </a:endParaRPr>
          </a:p>
        </p:txBody>
      </p:sp>
    </p:spTree>
    <p:extLst>
      <p:ext uri="{BB962C8B-B14F-4D97-AF65-F5344CB8AC3E}">
        <p14:creationId xmlns:p14="http://schemas.microsoft.com/office/powerpoint/2010/main" val="28043152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69" y="187716"/>
            <a:ext cx="4038600" cy="984885"/>
          </a:xfrm>
          <a:prstGeom prst="rect">
            <a:avLst/>
          </a:prstGeom>
          <a:noFill/>
        </p:spPr>
        <p:txBody>
          <a:bodyPr wrap="square" rtlCol="0">
            <a:spAutoFit/>
          </a:bodyPr>
          <a:lstStyle/>
          <a:p>
            <a:pPr algn="ctr"/>
            <a:r>
              <a:rPr lang="pt-BR" sz="4400" b="1" dirty="0" smtClean="0">
                <a:effectLst>
                  <a:outerShdw blurRad="38100" dist="38100" dir="2700000" algn="tl">
                    <a:srgbClr val="000000">
                      <a:alpha val="43137"/>
                    </a:srgbClr>
                  </a:outerShdw>
                </a:effectLst>
              </a:rPr>
              <a:t>IPCC AR5 WG1</a:t>
            </a:r>
          </a:p>
          <a:p>
            <a:pPr algn="ctr"/>
            <a:r>
              <a:rPr lang="pt-BR" sz="1400" b="1" dirty="0" err="1" smtClean="0">
                <a:effectLst>
                  <a:outerShdw blurRad="38100" dist="38100" dir="2700000" algn="tl">
                    <a:srgbClr val="000000">
                      <a:alpha val="43137"/>
                    </a:srgbClr>
                  </a:outerShdw>
                </a:effectLst>
              </a:rPr>
              <a:t>Climate</a:t>
            </a:r>
            <a:r>
              <a:rPr lang="pt-BR" sz="1400" b="1" dirty="0" smtClean="0">
                <a:effectLst>
                  <a:outerShdw blurRad="38100" dist="38100" dir="2700000" algn="tl">
                    <a:srgbClr val="000000">
                      <a:alpha val="43137"/>
                    </a:srgbClr>
                  </a:outerShdw>
                </a:effectLst>
              </a:rPr>
              <a:t> Change 2013: The </a:t>
            </a:r>
            <a:r>
              <a:rPr lang="pt-BR" sz="1400" b="1" dirty="0" err="1" smtClean="0">
                <a:effectLst>
                  <a:outerShdw blurRad="38100" dist="38100" dir="2700000" algn="tl">
                    <a:srgbClr val="000000">
                      <a:alpha val="43137"/>
                    </a:srgbClr>
                  </a:outerShdw>
                </a:effectLst>
              </a:rPr>
              <a:t>Physical</a:t>
            </a:r>
            <a:r>
              <a:rPr lang="pt-BR" sz="1400" b="1" dirty="0" smtClean="0">
                <a:effectLst>
                  <a:outerShdw blurRad="38100" dist="38100" dir="2700000" algn="tl">
                    <a:srgbClr val="000000">
                      <a:alpha val="43137"/>
                    </a:srgbClr>
                  </a:outerShdw>
                </a:effectLst>
              </a:rPr>
              <a:t> </a:t>
            </a:r>
            <a:r>
              <a:rPr lang="pt-BR" sz="1400" b="1" dirty="0">
                <a:effectLst>
                  <a:outerShdw blurRad="38100" dist="38100" dir="2700000" algn="tl">
                    <a:srgbClr val="000000">
                      <a:alpha val="43137"/>
                    </a:srgbClr>
                  </a:outerShdw>
                </a:effectLst>
              </a:rPr>
              <a:t>S</a:t>
            </a:r>
            <a:r>
              <a:rPr lang="pt-BR" sz="1400" b="1" dirty="0" smtClean="0">
                <a:effectLst>
                  <a:outerShdw blurRad="38100" dist="38100" dir="2700000" algn="tl">
                    <a:srgbClr val="000000">
                      <a:alpha val="43137"/>
                    </a:srgbClr>
                  </a:outerShdw>
                </a:effectLst>
              </a:rPr>
              <a:t>cience </a:t>
            </a:r>
            <a:r>
              <a:rPr lang="pt-BR" sz="1400" b="1" dirty="0" err="1" smtClean="0">
                <a:effectLst>
                  <a:outerShdw blurRad="38100" dist="38100" dir="2700000" algn="tl">
                    <a:srgbClr val="000000">
                      <a:alpha val="43137"/>
                    </a:srgbClr>
                  </a:outerShdw>
                </a:effectLst>
              </a:rPr>
              <a:t>Basis</a:t>
            </a:r>
            <a:endParaRPr lang="en-US" sz="1400" b="1" dirty="0">
              <a:effectLst>
                <a:outerShdw blurRad="38100" dist="38100" dir="2700000" algn="tl">
                  <a:srgbClr val="000000">
                    <a:alpha val="43137"/>
                  </a:srgbClr>
                </a:outerShdw>
              </a:effectLst>
            </a:endParaRPr>
          </a:p>
        </p:txBody>
      </p:sp>
      <p:sp>
        <p:nvSpPr>
          <p:cNvPr id="4" name="TextBox 3"/>
          <p:cNvSpPr txBox="1"/>
          <p:nvPr/>
        </p:nvSpPr>
        <p:spPr>
          <a:xfrm>
            <a:off x="219484" y="1512277"/>
            <a:ext cx="3715569" cy="5016758"/>
          </a:xfrm>
          <a:prstGeom prst="rect">
            <a:avLst/>
          </a:prstGeom>
          <a:noFill/>
        </p:spPr>
        <p:txBody>
          <a:bodyPr wrap="none" rtlCol="0">
            <a:spAutoFit/>
          </a:bodyPr>
          <a:lstStyle/>
          <a:p>
            <a:r>
              <a:rPr lang="pt-BR" sz="2000" b="1" dirty="0" smtClean="0"/>
              <a:t>4 anos de trabalhos</a:t>
            </a:r>
          </a:p>
          <a:p>
            <a:r>
              <a:rPr lang="pt-BR" sz="2000" b="1" dirty="0" smtClean="0"/>
              <a:t>2.250 páginas em 14 capítulos</a:t>
            </a:r>
          </a:p>
          <a:p>
            <a:r>
              <a:rPr lang="pt-BR" sz="2000" b="1" dirty="0" smtClean="0"/>
              <a:t>9.200 referencias</a:t>
            </a:r>
          </a:p>
          <a:p>
            <a:r>
              <a:rPr lang="pt-BR" sz="2000" b="1" dirty="0" smtClean="0"/>
              <a:t>209 Lead </a:t>
            </a:r>
            <a:r>
              <a:rPr lang="pt-BR" sz="2000" b="1" dirty="0" err="1" smtClean="0"/>
              <a:t>Authors</a:t>
            </a:r>
            <a:r>
              <a:rPr lang="pt-BR" sz="2000" b="1" dirty="0" smtClean="0"/>
              <a:t> de 39 países</a:t>
            </a:r>
          </a:p>
          <a:p>
            <a:r>
              <a:rPr lang="pt-BR" sz="2000" b="1" dirty="0" smtClean="0"/>
              <a:t>54.677 Comentários de revisores</a:t>
            </a:r>
          </a:p>
          <a:p>
            <a:r>
              <a:rPr lang="pt-BR" sz="2000" b="1" dirty="0" smtClean="0"/>
              <a:t>Revisores: 1.089 de 55 países</a:t>
            </a:r>
          </a:p>
          <a:p>
            <a:r>
              <a:rPr lang="pt-BR" sz="2000" b="1" dirty="0" smtClean="0"/>
              <a:t>195 países aprovaram o SPM</a:t>
            </a:r>
          </a:p>
          <a:p>
            <a:endParaRPr lang="pt-BR" sz="2000" b="1" dirty="0" smtClean="0"/>
          </a:p>
          <a:p>
            <a:endParaRPr lang="pt-BR" sz="2000" b="1" dirty="0"/>
          </a:p>
          <a:p>
            <a:endParaRPr lang="pt-BR" sz="2000" b="1" dirty="0" smtClean="0"/>
          </a:p>
          <a:p>
            <a:endParaRPr lang="pt-BR" sz="2000" b="1" dirty="0"/>
          </a:p>
          <a:p>
            <a:r>
              <a:rPr lang="pt-BR" sz="2000" b="1" dirty="0" smtClean="0"/>
              <a:t>Nenhuma outra área de pesquisa</a:t>
            </a:r>
          </a:p>
          <a:p>
            <a:r>
              <a:rPr lang="pt-BR" sz="2000" b="1" dirty="0" smtClean="0"/>
              <a:t>faz trabalhos de </a:t>
            </a:r>
            <a:r>
              <a:rPr lang="pt-BR" sz="2000" b="1" dirty="0" err="1" smtClean="0"/>
              <a:t>assessments</a:t>
            </a:r>
            <a:endParaRPr lang="pt-BR" sz="2000" b="1" dirty="0" smtClean="0"/>
          </a:p>
          <a:p>
            <a:r>
              <a:rPr lang="pt-BR" sz="2000" b="1" dirty="0" smtClean="0"/>
              <a:t>Com esta envergadura...</a:t>
            </a:r>
          </a:p>
          <a:p>
            <a:endParaRPr lang="pt-BR" sz="2000" b="1" dirty="0" smtClean="0"/>
          </a:p>
          <a:p>
            <a:endParaRPr lang="en-US" sz="20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569" y="79131"/>
            <a:ext cx="4981575"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49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24" y="609600"/>
            <a:ext cx="7912825" cy="6075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109826"/>
            <a:ext cx="8763000"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Evolução temporal da forçante radiativa por componente</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62753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41020"/>
            <a:ext cx="8570031"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7159" y="20965"/>
            <a:ext cx="8311471" cy="646331"/>
          </a:xfrm>
          <a:prstGeom prst="rect">
            <a:avLst/>
          </a:prstGeom>
        </p:spPr>
        <p:txBody>
          <a:bodyPr wrap="square">
            <a:spAutoFit/>
          </a:bodyPr>
          <a:lstStyle/>
          <a:p>
            <a:pPr algn="ctr"/>
            <a:r>
              <a:rPr lang="en-US" sz="3600" b="1" dirty="0">
                <a:effectLst>
                  <a:outerShdw blurRad="38100" dist="38100" dir="2700000" algn="tl">
                    <a:srgbClr val="000000">
                      <a:alpha val="43137"/>
                    </a:srgbClr>
                  </a:outerShdw>
                </a:effectLst>
              </a:rPr>
              <a:t>Annual mean cloud </a:t>
            </a:r>
            <a:r>
              <a:rPr lang="en-US" sz="3600" b="1" dirty="0" smtClean="0">
                <a:effectLst>
                  <a:outerShdw blurRad="38100" dist="38100" dir="2700000" algn="tl">
                    <a:srgbClr val="000000">
                      <a:alpha val="43137"/>
                    </a:srgbClr>
                  </a:outerShdw>
                </a:effectLst>
              </a:rPr>
              <a:t>properties</a:t>
            </a:r>
            <a:endParaRPr lang="pt-BR" sz="3600" b="1" dirty="0">
              <a:effectLst>
                <a:outerShdw blurRad="38100" dist="38100" dir="2700000" algn="tl">
                  <a:srgbClr val="000000">
                    <a:alpha val="43137"/>
                  </a:srgbClr>
                </a:outerShdw>
              </a:effectLst>
            </a:endParaRPr>
          </a:p>
        </p:txBody>
      </p:sp>
      <p:sp>
        <p:nvSpPr>
          <p:cNvPr id="5" name="Rectangle 4"/>
          <p:cNvSpPr/>
          <p:nvPr/>
        </p:nvSpPr>
        <p:spPr>
          <a:xfrm>
            <a:off x="188030" y="5580727"/>
            <a:ext cx="8803569" cy="1277273"/>
          </a:xfrm>
          <a:prstGeom prst="rect">
            <a:avLst/>
          </a:prstGeom>
        </p:spPr>
        <p:txBody>
          <a:bodyPr wrap="square">
            <a:spAutoFit/>
          </a:bodyPr>
          <a:lstStyle/>
          <a:p>
            <a:r>
              <a:rPr lang="en-US" sz="1100" b="1" dirty="0"/>
              <a:t>(a) </a:t>
            </a:r>
            <a:r>
              <a:rPr lang="en-US" sz="1100" dirty="0"/>
              <a:t>Annual mean cloud fractional occurrence (</a:t>
            </a:r>
            <a:r>
              <a:rPr lang="en-US" sz="1100" dirty="0" err="1"/>
              <a:t>CloudSat</a:t>
            </a:r>
            <a:r>
              <a:rPr lang="en-US" sz="1100" dirty="0"/>
              <a:t>/CALIPSO 2B-GEOPROF-LIDAR dataset </a:t>
            </a:r>
            <a:r>
              <a:rPr lang="en-US" sz="1100" dirty="0" smtClean="0"/>
              <a:t>for 2006–2011</a:t>
            </a:r>
            <a:r>
              <a:rPr lang="en-US" sz="1100" dirty="0"/>
              <a:t>); </a:t>
            </a:r>
            <a:r>
              <a:rPr lang="en-US" sz="1100" b="1" dirty="0"/>
              <a:t>(b) </a:t>
            </a:r>
            <a:r>
              <a:rPr lang="en-US" sz="1100" dirty="0"/>
              <a:t>annual zonal mean liquid water path (blue shading, ocean only, </a:t>
            </a:r>
            <a:r>
              <a:rPr lang="en-US" sz="1100" dirty="0" smtClean="0"/>
              <a:t>microwave radiometer </a:t>
            </a:r>
            <a:r>
              <a:rPr lang="en-US" sz="1100" dirty="0"/>
              <a:t>dataset for 1988–2005; the 90% uncertainty range, assessed to be 70–150% of the plotted value, </a:t>
            </a:r>
            <a:r>
              <a:rPr lang="en-US" sz="1100" dirty="0" smtClean="0"/>
              <a:t>is schematically </a:t>
            </a:r>
            <a:r>
              <a:rPr lang="en-US" sz="1100" dirty="0"/>
              <a:t>indicated by the white error bar) and ice water path (grey shading, from </a:t>
            </a:r>
            <a:r>
              <a:rPr lang="en-US" sz="1100" dirty="0" err="1"/>
              <a:t>CloudSat</a:t>
            </a:r>
            <a:r>
              <a:rPr lang="en-US" sz="1100" dirty="0"/>
              <a:t> 2C-ICE dataset </a:t>
            </a:r>
            <a:r>
              <a:rPr lang="en-US" sz="1100" dirty="0" smtClean="0"/>
              <a:t>for 2006–2011</a:t>
            </a:r>
            <a:r>
              <a:rPr lang="en-US" sz="1100" dirty="0"/>
              <a:t>; the 90% uncertainty range, assessed to be 50–200% of the plotted value, is schematically indicated by </a:t>
            </a:r>
            <a:r>
              <a:rPr lang="en-US" sz="1100" dirty="0" smtClean="0"/>
              <a:t>the black </a:t>
            </a:r>
            <a:r>
              <a:rPr lang="en-US" sz="1100" dirty="0"/>
              <a:t>error bar). </a:t>
            </a:r>
            <a:r>
              <a:rPr lang="en-US" sz="1100" b="1" dirty="0"/>
              <a:t>(c-d)</a:t>
            </a:r>
            <a:r>
              <a:rPr lang="en-US" sz="1100" dirty="0"/>
              <a:t> latitude-height sections of annual zonal mean cloud (including precipitation falling from cloud</a:t>
            </a:r>
            <a:r>
              <a:rPr lang="en-US" sz="1100" dirty="0" smtClean="0"/>
              <a:t>) occurrence </a:t>
            </a:r>
            <a:r>
              <a:rPr lang="en-US" sz="1100" dirty="0"/>
              <a:t>and precipitation (attenuation-corrected radar reflectivity &gt;0 </a:t>
            </a:r>
            <a:r>
              <a:rPr lang="en-US" sz="1100" dirty="0" err="1"/>
              <a:t>dBZ</a:t>
            </a:r>
            <a:r>
              <a:rPr lang="en-US" sz="1100" dirty="0"/>
              <a:t>) occurrence; the latter has been doubled </a:t>
            </a:r>
            <a:r>
              <a:rPr lang="en-US" sz="1100" dirty="0" smtClean="0"/>
              <a:t>to make </a:t>
            </a:r>
            <a:r>
              <a:rPr lang="en-US" sz="1100" dirty="0"/>
              <a:t>use of a common </a:t>
            </a:r>
            <a:r>
              <a:rPr lang="en-US" sz="1100" dirty="0" err="1"/>
              <a:t>colour</a:t>
            </a:r>
            <a:r>
              <a:rPr lang="en-US" sz="1100" dirty="0"/>
              <a:t> scale (2B-GEOPROF-LIDAR dataset). The dashed curves show the annual-mean </a:t>
            </a:r>
            <a:r>
              <a:rPr lang="en-US" sz="1100" dirty="0" smtClean="0"/>
              <a:t>0°C </a:t>
            </a:r>
            <a:r>
              <a:rPr lang="pt-BR" sz="1100" dirty="0" smtClean="0"/>
              <a:t>and </a:t>
            </a:r>
            <a:r>
              <a:rPr lang="pt-BR" sz="1100" dirty="0"/>
              <a:t>−38°C </a:t>
            </a:r>
            <a:r>
              <a:rPr lang="pt-BR" sz="1100" dirty="0" err="1"/>
              <a:t>isotherms</a:t>
            </a:r>
            <a:r>
              <a:rPr lang="pt-BR" sz="1100" dirty="0"/>
              <a:t>.</a:t>
            </a:r>
          </a:p>
        </p:txBody>
      </p:sp>
    </p:spTree>
    <p:extLst>
      <p:ext uri="{BB962C8B-B14F-4D97-AF65-F5344CB8AC3E}">
        <p14:creationId xmlns:p14="http://schemas.microsoft.com/office/powerpoint/2010/main" val="25634939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4000"/>
            <a:ext cx="5589532" cy="4991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050" y="0"/>
            <a:ext cx="8839200" cy="954107"/>
          </a:xfrm>
          <a:prstGeom prst="rect">
            <a:avLst/>
          </a:prstGeom>
        </p:spPr>
        <p:txBody>
          <a:bodyPr wrap="square">
            <a:spAutoFit/>
          </a:bodyPr>
          <a:lstStyle/>
          <a:p>
            <a:pPr algn="ctr"/>
            <a:r>
              <a:rPr lang="en-US" sz="2800" b="1" dirty="0" smtClean="0">
                <a:effectLst>
                  <a:outerShdw blurRad="38100" dist="38100" dir="2700000" algn="tl">
                    <a:srgbClr val="000000">
                      <a:alpha val="43137"/>
                    </a:srgbClr>
                  </a:outerShdw>
                </a:effectLst>
              </a:rPr>
              <a:t>Mean </a:t>
            </a:r>
            <a:r>
              <a:rPr lang="en-US" sz="2800" b="1" dirty="0">
                <a:effectLst>
                  <a:outerShdw blurRad="38100" dist="38100" dir="2700000" algn="tl">
                    <a:srgbClr val="000000">
                      <a:alpha val="43137"/>
                    </a:srgbClr>
                  </a:outerShdw>
                </a:effectLst>
              </a:rPr>
              <a:t>high, middle and low cloud cover from </a:t>
            </a:r>
            <a:r>
              <a:rPr lang="en-US" sz="2800" b="1" dirty="0" err="1">
                <a:effectLst>
                  <a:outerShdw blurRad="38100" dist="38100" dir="2700000" algn="tl">
                    <a:srgbClr val="000000">
                      <a:alpha val="43137"/>
                    </a:srgbClr>
                  </a:outerShdw>
                </a:effectLst>
              </a:rPr>
              <a:t>CloudSat</a:t>
            </a:r>
            <a:r>
              <a:rPr lang="en-US" sz="2800" b="1" dirty="0">
                <a:effectLst>
                  <a:outerShdw blurRad="38100" dist="38100" dir="2700000" algn="tl">
                    <a:srgbClr val="000000">
                      <a:alpha val="43137"/>
                    </a:srgbClr>
                  </a:outerShdw>
                </a:effectLst>
              </a:rPr>
              <a:t>/CALIPSO GEOPROF dataset (2006</a:t>
            </a:r>
            <a:r>
              <a:rPr lang="en-US" sz="2800" b="1" dirty="0" smtClean="0">
                <a:effectLst>
                  <a:outerShdw blurRad="38100" dist="38100" dir="2700000" algn="tl">
                    <a:srgbClr val="000000">
                      <a:alpha val="43137"/>
                    </a:srgbClr>
                  </a:outerShdw>
                </a:effectLst>
              </a:rPr>
              <a:t>– </a:t>
            </a:r>
            <a:r>
              <a:rPr lang="pt-BR" sz="2800" b="1" dirty="0" smtClean="0">
                <a:effectLst>
                  <a:outerShdw blurRad="38100" dist="38100" dir="2700000" algn="tl">
                    <a:srgbClr val="000000">
                      <a:alpha val="43137"/>
                    </a:srgbClr>
                  </a:outerShdw>
                </a:effectLst>
              </a:rPr>
              <a:t>2011</a:t>
            </a:r>
            <a:r>
              <a:rPr lang="pt-BR" sz="2800" b="1" dirty="0">
                <a:effectLst>
                  <a:outerShdw blurRad="38100" dist="38100" dir="2700000" algn="tl">
                    <a:srgbClr val="000000">
                      <a:alpha val="43137"/>
                    </a:srgbClr>
                  </a:outerShdw>
                </a:effectLst>
              </a:rPr>
              <a:t>),</a:t>
            </a:r>
          </a:p>
        </p:txBody>
      </p:sp>
      <p:sp>
        <p:nvSpPr>
          <p:cNvPr id="5" name="TextBox 4"/>
          <p:cNvSpPr txBox="1"/>
          <p:nvPr/>
        </p:nvSpPr>
        <p:spPr>
          <a:xfrm>
            <a:off x="1367090" y="1752600"/>
            <a:ext cx="1154483" cy="707886"/>
          </a:xfrm>
          <a:prstGeom prst="rect">
            <a:avLst/>
          </a:prstGeom>
          <a:noFill/>
        </p:spPr>
        <p:txBody>
          <a:bodyPr wrap="none" rtlCol="0">
            <a:spAutoFit/>
          </a:bodyPr>
          <a:lstStyle/>
          <a:p>
            <a:r>
              <a:rPr lang="pt-BR" sz="4000" b="1" dirty="0" smtClean="0">
                <a:effectLst>
                  <a:outerShdw blurRad="38100" dist="38100" dir="2700000" algn="tl">
                    <a:srgbClr val="000000">
                      <a:alpha val="43137"/>
                    </a:srgbClr>
                  </a:outerShdw>
                </a:effectLst>
              </a:rPr>
              <a:t>High</a:t>
            </a:r>
            <a:endParaRPr lang="pt-BR" sz="4000" b="1" dirty="0">
              <a:effectLst>
                <a:outerShdw blurRad="38100" dist="38100" dir="2700000" algn="tl">
                  <a:srgbClr val="000000">
                    <a:alpha val="43137"/>
                  </a:srgbClr>
                </a:outerShdw>
              </a:effectLst>
            </a:endParaRPr>
          </a:p>
        </p:txBody>
      </p:sp>
      <p:sp>
        <p:nvSpPr>
          <p:cNvPr id="7" name="TextBox 6"/>
          <p:cNvSpPr txBox="1"/>
          <p:nvPr/>
        </p:nvSpPr>
        <p:spPr>
          <a:xfrm>
            <a:off x="898765" y="3365547"/>
            <a:ext cx="1696298" cy="707886"/>
          </a:xfrm>
          <a:prstGeom prst="rect">
            <a:avLst/>
          </a:prstGeom>
          <a:noFill/>
        </p:spPr>
        <p:txBody>
          <a:bodyPr wrap="none" rtlCol="0">
            <a:spAutoFit/>
          </a:bodyPr>
          <a:lstStyle/>
          <a:p>
            <a:r>
              <a:rPr lang="pt-BR" sz="4000" b="1" dirty="0" err="1" smtClean="0">
                <a:effectLst>
                  <a:outerShdw blurRad="38100" dist="38100" dir="2700000" algn="tl">
                    <a:srgbClr val="000000">
                      <a:alpha val="43137"/>
                    </a:srgbClr>
                  </a:outerShdw>
                </a:effectLst>
              </a:rPr>
              <a:t>Middle</a:t>
            </a:r>
            <a:endParaRPr lang="pt-BR" sz="4000" b="1" dirty="0">
              <a:effectLst>
                <a:outerShdw blurRad="38100" dist="38100" dir="2700000" algn="tl">
                  <a:srgbClr val="000000">
                    <a:alpha val="43137"/>
                  </a:srgbClr>
                </a:outerShdw>
              </a:effectLst>
            </a:endParaRPr>
          </a:p>
        </p:txBody>
      </p:sp>
      <p:sp>
        <p:nvSpPr>
          <p:cNvPr id="8" name="TextBox 7"/>
          <p:cNvSpPr txBox="1"/>
          <p:nvPr/>
        </p:nvSpPr>
        <p:spPr>
          <a:xfrm>
            <a:off x="1464296" y="4691307"/>
            <a:ext cx="1057277" cy="707886"/>
          </a:xfrm>
          <a:prstGeom prst="rect">
            <a:avLst/>
          </a:prstGeom>
          <a:noFill/>
        </p:spPr>
        <p:txBody>
          <a:bodyPr wrap="none" rtlCol="0">
            <a:spAutoFit/>
          </a:bodyPr>
          <a:lstStyle/>
          <a:p>
            <a:r>
              <a:rPr lang="pt-BR" sz="4000" b="1" dirty="0" err="1" smtClean="0">
                <a:effectLst>
                  <a:outerShdw blurRad="38100" dist="38100" dir="2700000" algn="tl">
                    <a:srgbClr val="000000">
                      <a:alpha val="43137"/>
                    </a:srgbClr>
                  </a:outerShdw>
                </a:effectLst>
              </a:rPr>
              <a:t>Low</a:t>
            </a:r>
            <a:endParaRPr lang="pt-BR" sz="4000" b="1" dirty="0">
              <a:effectLst>
                <a:outerShdw blurRad="38100" dist="38100" dir="2700000" algn="tl">
                  <a:srgbClr val="000000">
                    <a:alpha val="43137"/>
                  </a:srgbClr>
                </a:outerShdw>
              </a:effectLst>
            </a:endParaRPr>
          </a:p>
        </p:txBody>
      </p:sp>
      <p:sp>
        <p:nvSpPr>
          <p:cNvPr id="9" name="TextBox 8"/>
          <p:cNvSpPr txBox="1"/>
          <p:nvPr/>
        </p:nvSpPr>
        <p:spPr>
          <a:xfrm>
            <a:off x="3657600" y="884147"/>
            <a:ext cx="908005" cy="707886"/>
          </a:xfrm>
          <a:prstGeom prst="rect">
            <a:avLst/>
          </a:prstGeom>
          <a:noFill/>
        </p:spPr>
        <p:txBody>
          <a:bodyPr wrap="none" rtlCol="0">
            <a:spAutoFit/>
          </a:bodyPr>
          <a:lstStyle/>
          <a:p>
            <a:r>
              <a:rPr lang="pt-BR" sz="4000" b="1" dirty="0" smtClean="0">
                <a:effectLst>
                  <a:outerShdw blurRad="38100" dist="38100" dir="2700000" algn="tl">
                    <a:srgbClr val="000000">
                      <a:alpha val="43137"/>
                    </a:srgbClr>
                  </a:outerShdw>
                </a:effectLst>
              </a:rPr>
              <a:t>DJF</a:t>
            </a:r>
            <a:endParaRPr lang="pt-BR" sz="4000" b="1" dirty="0">
              <a:effectLst>
                <a:outerShdw blurRad="38100" dist="38100" dir="2700000" algn="tl">
                  <a:srgbClr val="000000">
                    <a:alpha val="43137"/>
                  </a:srgbClr>
                </a:outerShdw>
              </a:effectLst>
            </a:endParaRPr>
          </a:p>
        </p:txBody>
      </p:sp>
      <p:sp>
        <p:nvSpPr>
          <p:cNvPr id="10" name="TextBox 9"/>
          <p:cNvSpPr txBox="1"/>
          <p:nvPr/>
        </p:nvSpPr>
        <p:spPr>
          <a:xfrm>
            <a:off x="6566338" y="884147"/>
            <a:ext cx="824200" cy="707886"/>
          </a:xfrm>
          <a:prstGeom prst="rect">
            <a:avLst/>
          </a:prstGeom>
          <a:noFill/>
        </p:spPr>
        <p:txBody>
          <a:bodyPr wrap="none" rtlCol="0">
            <a:spAutoFit/>
          </a:bodyPr>
          <a:lstStyle/>
          <a:p>
            <a:r>
              <a:rPr lang="pt-BR" sz="4000" b="1" dirty="0" smtClean="0">
                <a:effectLst>
                  <a:outerShdw blurRad="38100" dist="38100" dir="2700000" algn="tl">
                    <a:srgbClr val="000000">
                      <a:alpha val="43137"/>
                    </a:srgbClr>
                  </a:outerShdw>
                </a:effectLst>
              </a:rPr>
              <a:t>JJA</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66580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24" y="1219200"/>
            <a:ext cx="8593553"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2758" y="141982"/>
            <a:ext cx="8713076" cy="1077218"/>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Gases, aerossóis e nuvens: um sistema integrado impossível de separar</a:t>
            </a:r>
            <a:endParaRPr lang="pt-BR" sz="3200" b="1" dirty="0">
              <a:effectLst>
                <a:outerShdw blurRad="38100" dist="38100" dir="2700000" algn="tl">
                  <a:srgbClr val="000000">
                    <a:alpha val="43137"/>
                  </a:srgbClr>
                </a:outerShdw>
              </a:effectLst>
            </a:endParaRPr>
          </a:p>
        </p:txBody>
      </p:sp>
      <p:sp>
        <p:nvSpPr>
          <p:cNvPr id="5" name="Rectangle 4"/>
          <p:cNvSpPr/>
          <p:nvPr/>
        </p:nvSpPr>
        <p:spPr>
          <a:xfrm>
            <a:off x="286406" y="5486400"/>
            <a:ext cx="8689428" cy="1200329"/>
          </a:xfrm>
          <a:prstGeom prst="rect">
            <a:avLst/>
          </a:prstGeom>
        </p:spPr>
        <p:txBody>
          <a:bodyPr wrap="square">
            <a:spAutoFit/>
          </a:bodyPr>
          <a:lstStyle/>
          <a:p>
            <a:r>
              <a:rPr lang="en-US" b="1" dirty="0"/>
              <a:t>Overview of atmospheric aerosol processes and environmental variables influencing aerosol-radiation </a:t>
            </a:r>
            <a:r>
              <a:rPr lang="en-US" b="1" dirty="0" smtClean="0"/>
              <a:t>and </a:t>
            </a:r>
            <a:r>
              <a:rPr lang="pt-BR" b="1" dirty="0" smtClean="0"/>
              <a:t>aerosol-</a:t>
            </a:r>
            <a:r>
              <a:rPr lang="pt-BR" b="1" dirty="0" err="1" smtClean="0"/>
              <a:t>cloud</a:t>
            </a:r>
            <a:r>
              <a:rPr lang="pt-BR" b="1" dirty="0" smtClean="0"/>
              <a:t> </a:t>
            </a:r>
            <a:r>
              <a:rPr lang="pt-BR" b="1" dirty="0" err="1" smtClean="0"/>
              <a:t>interactions</a:t>
            </a:r>
            <a:r>
              <a:rPr lang="pt-BR" b="1" dirty="0" smtClean="0"/>
              <a:t>. </a:t>
            </a:r>
            <a:r>
              <a:rPr lang="en-US" b="1" dirty="0"/>
              <a:t>Although this figure shows a linear chain of processes from aerosols to </a:t>
            </a:r>
            <a:r>
              <a:rPr lang="en-US" b="1" dirty="0" err="1"/>
              <a:t>forcings</a:t>
            </a:r>
            <a:r>
              <a:rPr lang="en-US" b="1" dirty="0"/>
              <a:t>, it </a:t>
            </a:r>
            <a:r>
              <a:rPr lang="en-US" b="1" dirty="0" smtClean="0"/>
              <a:t>is increasingly </a:t>
            </a:r>
            <a:r>
              <a:rPr lang="en-US" b="1" dirty="0"/>
              <a:t>recognized that aerosols and clouds form a coupled system with two-way interactions</a:t>
            </a:r>
            <a:endParaRPr lang="pt-BR" b="1" dirty="0"/>
          </a:p>
        </p:txBody>
      </p:sp>
    </p:spTree>
    <p:extLst>
      <p:ext uri="{BB962C8B-B14F-4D97-AF65-F5344CB8AC3E}">
        <p14:creationId xmlns:p14="http://schemas.microsoft.com/office/powerpoint/2010/main" val="7075167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35" y="1268168"/>
            <a:ext cx="8562975" cy="4014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31053"/>
            <a:ext cx="8458200" cy="1200329"/>
          </a:xfrm>
          <a:prstGeom prst="rect">
            <a:avLst/>
          </a:prstGeom>
        </p:spPr>
        <p:txBody>
          <a:bodyPr wrap="square">
            <a:spAutoFit/>
          </a:bodyPr>
          <a:lstStyle/>
          <a:p>
            <a:pPr algn="ctr"/>
            <a:r>
              <a:rPr lang="en-US" sz="3600" b="1" dirty="0">
                <a:effectLst>
                  <a:outerShdw blurRad="38100" dist="38100" dir="2700000" algn="tl">
                    <a:srgbClr val="000000">
                      <a:alpha val="43137"/>
                    </a:srgbClr>
                  </a:outerShdw>
                </a:effectLst>
              </a:rPr>
              <a:t>Schematic depicting the myriad aerosol-cloud-precipitation related processes</a:t>
            </a:r>
            <a:endParaRPr lang="pt-BR" sz="3600" b="1" dirty="0">
              <a:effectLst>
                <a:outerShdw blurRad="38100" dist="38100" dir="2700000" algn="tl">
                  <a:srgbClr val="000000">
                    <a:alpha val="43137"/>
                  </a:srgbClr>
                </a:outerShdw>
              </a:effectLst>
            </a:endParaRPr>
          </a:p>
        </p:txBody>
      </p:sp>
      <p:sp>
        <p:nvSpPr>
          <p:cNvPr id="5" name="Rectangle 4"/>
          <p:cNvSpPr/>
          <p:nvPr/>
        </p:nvSpPr>
        <p:spPr>
          <a:xfrm>
            <a:off x="304800" y="5365219"/>
            <a:ext cx="8610600" cy="1323439"/>
          </a:xfrm>
          <a:prstGeom prst="rect">
            <a:avLst/>
          </a:prstGeom>
        </p:spPr>
        <p:txBody>
          <a:bodyPr wrap="square">
            <a:spAutoFit/>
          </a:bodyPr>
          <a:lstStyle/>
          <a:p>
            <a:r>
              <a:rPr lang="en-US" sz="2000" dirty="0"/>
              <a:t>The schematic conveys the importance of considering aerosol-cloud-precipitation processes as part </a:t>
            </a:r>
            <a:r>
              <a:rPr lang="en-US" sz="2000" dirty="0" smtClean="0"/>
              <a:t>of an </a:t>
            </a:r>
            <a:r>
              <a:rPr lang="en-US" sz="2000" dirty="0"/>
              <a:t>interactive system encompassing a large range of spatiotemporal </a:t>
            </a:r>
            <a:r>
              <a:rPr lang="en-US" sz="2000" dirty="0" smtClean="0"/>
              <a:t>scales. </a:t>
            </a:r>
            <a:r>
              <a:rPr lang="en-US" sz="2000" dirty="0"/>
              <a:t>These processes influence the short- and </a:t>
            </a:r>
            <a:r>
              <a:rPr lang="en-US" sz="2000" dirty="0" err="1"/>
              <a:t>longwave</a:t>
            </a:r>
            <a:r>
              <a:rPr lang="en-US" sz="2000" dirty="0"/>
              <a:t> forcing of the system and hence climate</a:t>
            </a:r>
            <a:endParaRPr lang="pt-BR" sz="2000" dirty="0"/>
          </a:p>
        </p:txBody>
      </p:sp>
    </p:spTree>
    <p:extLst>
      <p:ext uri="{BB962C8B-B14F-4D97-AF65-F5344CB8AC3E}">
        <p14:creationId xmlns:p14="http://schemas.microsoft.com/office/powerpoint/2010/main" val="33437075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902" y="549184"/>
            <a:ext cx="7093796" cy="5534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1000" y="115669"/>
            <a:ext cx="8534400" cy="430887"/>
          </a:xfrm>
          <a:prstGeom prst="rect">
            <a:avLst/>
          </a:prstGeom>
        </p:spPr>
        <p:txBody>
          <a:bodyPr wrap="square">
            <a:spAutoFit/>
          </a:bodyPr>
          <a:lstStyle/>
          <a:p>
            <a:pPr algn="ctr"/>
            <a:r>
              <a:rPr lang="en-US" sz="2200" b="1" dirty="0">
                <a:effectLst>
                  <a:outerShdw blurRad="38100" dist="38100" dir="2700000" algn="tl">
                    <a:srgbClr val="000000">
                      <a:alpha val="43137"/>
                    </a:srgbClr>
                  </a:outerShdw>
                </a:effectLst>
              </a:rPr>
              <a:t>Annual zonal mean </a:t>
            </a:r>
            <a:r>
              <a:rPr lang="en-US" sz="2200" b="1" dirty="0" err="1">
                <a:effectLst>
                  <a:outerShdw blurRad="38100" dist="38100" dir="2700000" algn="tl">
                    <a:srgbClr val="000000">
                      <a:alpha val="43137"/>
                    </a:srgbClr>
                  </a:outerShdw>
                </a:effectLst>
              </a:rPr>
              <a:t>RFari</a:t>
            </a:r>
            <a:r>
              <a:rPr lang="en-US" sz="2200" b="1" dirty="0">
                <a:effectLst>
                  <a:outerShdw blurRad="38100" dist="38100" dir="2700000" algn="tl">
                    <a:srgbClr val="000000">
                      <a:alpha val="43137"/>
                    </a:srgbClr>
                  </a:outerShdw>
                </a:effectLst>
              </a:rPr>
              <a:t> (in </a:t>
            </a:r>
            <a:r>
              <a:rPr lang="en-US" sz="2200" b="1" dirty="0" smtClean="0">
                <a:effectLst>
                  <a:outerShdw blurRad="38100" dist="38100" dir="2700000" algn="tl">
                    <a:srgbClr val="000000">
                      <a:alpha val="43137"/>
                    </a:srgbClr>
                  </a:outerShdw>
                </a:effectLst>
              </a:rPr>
              <a:t>W/m²) </a:t>
            </a:r>
            <a:r>
              <a:rPr lang="en-US" sz="2200" b="1" dirty="0">
                <a:effectLst>
                  <a:outerShdw blurRad="38100" dist="38100" dir="2700000" algn="tl">
                    <a:srgbClr val="000000">
                      <a:alpha val="43137"/>
                    </a:srgbClr>
                  </a:outerShdw>
                </a:effectLst>
              </a:rPr>
              <a:t>due to all anthropogenic aerosols</a:t>
            </a:r>
            <a:endParaRPr lang="pt-BR" sz="2200" b="1" dirty="0">
              <a:effectLst>
                <a:outerShdw blurRad="38100" dist="38100" dir="2700000" algn="tl">
                  <a:srgbClr val="000000">
                    <a:alpha val="43137"/>
                  </a:srgbClr>
                </a:outerShdw>
              </a:effectLst>
            </a:endParaRPr>
          </a:p>
        </p:txBody>
      </p:sp>
      <p:sp>
        <p:nvSpPr>
          <p:cNvPr id="5" name="Rectangle 4"/>
          <p:cNvSpPr/>
          <p:nvPr/>
        </p:nvSpPr>
        <p:spPr>
          <a:xfrm>
            <a:off x="685800" y="6171153"/>
            <a:ext cx="7924800" cy="369332"/>
          </a:xfrm>
          <a:prstGeom prst="rect">
            <a:avLst/>
          </a:prstGeom>
        </p:spPr>
        <p:txBody>
          <a:bodyPr wrap="square">
            <a:spAutoFit/>
          </a:bodyPr>
          <a:lstStyle/>
          <a:p>
            <a:pPr algn="ctr"/>
            <a:r>
              <a:rPr lang="en-US" i="1" dirty="0"/>
              <a:t>The </a:t>
            </a:r>
            <a:r>
              <a:rPr lang="en-US" i="1" dirty="0" err="1"/>
              <a:t>forcings</a:t>
            </a:r>
            <a:r>
              <a:rPr lang="en-US" i="1" dirty="0"/>
              <a:t> are for the 1850 to </a:t>
            </a:r>
            <a:r>
              <a:rPr lang="en-US" i="1" dirty="0" smtClean="0"/>
              <a:t>2000 </a:t>
            </a:r>
            <a:r>
              <a:rPr lang="da-DK" i="1" dirty="0" err="1" smtClean="0"/>
              <a:t>period</a:t>
            </a:r>
            <a:r>
              <a:rPr lang="da-DK" i="1" dirty="0"/>
              <a:t>. </a:t>
            </a:r>
            <a:r>
              <a:rPr lang="da-DK" i="1" dirty="0" smtClean="0"/>
              <a:t>Myhre </a:t>
            </a:r>
            <a:r>
              <a:rPr lang="da-DK" i="1" dirty="0"/>
              <a:t>et al. (2012).</a:t>
            </a:r>
            <a:endParaRPr lang="pt-BR" i="1" dirty="0"/>
          </a:p>
        </p:txBody>
      </p:sp>
    </p:spTree>
    <p:extLst>
      <p:ext uri="{BB962C8B-B14F-4D97-AF65-F5344CB8AC3E}">
        <p14:creationId xmlns:p14="http://schemas.microsoft.com/office/powerpoint/2010/main" val="26312142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2" y="990600"/>
            <a:ext cx="7077075" cy="5446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251936"/>
            <a:ext cx="8382000" cy="707886"/>
          </a:xfrm>
          <a:prstGeom prst="rect">
            <a:avLst/>
          </a:prstGeom>
        </p:spPr>
        <p:txBody>
          <a:bodyPr wrap="square">
            <a:spAutoFit/>
          </a:bodyPr>
          <a:lstStyle/>
          <a:p>
            <a:pPr algn="ctr"/>
            <a:r>
              <a:rPr lang="en-US" sz="2000" b="1" dirty="0">
                <a:effectLst>
                  <a:outerShdw blurRad="38100" dist="38100" dir="2700000" algn="tl">
                    <a:srgbClr val="000000">
                      <a:alpha val="43137"/>
                    </a:srgbClr>
                  </a:outerShdw>
                </a:effectLst>
              </a:rPr>
              <a:t>Mean (solid line), median (dashed line), one standard deviation (box) and </a:t>
            </a:r>
            <a:r>
              <a:rPr lang="en-US" sz="2000" b="1" dirty="0" smtClean="0">
                <a:effectLst>
                  <a:outerShdw blurRad="38100" dist="38100" dir="2700000" algn="tl">
                    <a:srgbClr val="000000">
                      <a:alpha val="43137"/>
                    </a:srgbClr>
                  </a:outerShdw>
                </a:effectLst>
              </a:rPr>
              <a:t>full</a:t>
            </a:r>
            <a:br>
              <a:rPr lang="en-US" sz="20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a:t>
            </a:r>
            <a:r>
              <a:rPr lang="en-US" sz="2000" b="1" dirty="0">
                <a:effectLst>
                  <a:outerShdw blurRad="38100" dist="38100" dir="2700000" algn="tl">
                    <a:srgbClr val="000000">
                      <a:alpha val="43137"/>
                    </a:srgbClr>
                  </a:outerShdw>
                </a:effectLst>
              </a:rPr>
              <a:t>min-max) range (whiskers</a:t>
            </a:r>
            <a:r>
              <a:rPr lang="en-US" sz="2000" b="1" dirty="0" smtClean="0">
                <a:effectLst>
                  <a:outerShdw blurRad="38100" dist="38100" dir="2700000" algn="tl">
                    <a:srgbClr val="000000">
                      <a:alpha val="43137"/>
                    </a:srgbClr>
                  </a:outerShdw>
                </a:effectLst>
              </a:rPr>
              <a:t>) for </a:t>
            </a:r>
            <a:r>
              <a:rPr lang="en-US" sz="2000" b="1" dirty="0" err="1">
                <a:effectLst>
                  <a:outerShdw blurRad="38100" dist="38100" dir="2700000" algn="tl">
                    <a:srgbClr val="000000">
                      <a:alpha val="43137"/>
                    </a:srgbClr>
                  </a:outerShdw>
                </a:effectLst>
              </a:rPr>
              <a:t>RFari</a:t>
            </a:r>
            <a:r>
              <a:rPr lang="en-US" sz="2000" b="1" dirty="0">
                <a:effectLst>
                  <a:outerShdw blurRad="38100" dist="38100" dir="2700000" algn="tl">
                    <a:srgbClr val="000000">
                      <a:alpha val="43137"/>
                    </a:srgbClr>
                  </a:outerShdw>
                </a:effectLst>
              </a:rPr>
              <a:t> (in </a:t>
            </a:r>
            <a:r>
              <a:rPr lang="en-US" sz="2000" b="1" dirty="0" smtClean="0">
                <a:effectLst>
                  <a:outerShdw blurRad="38100" dist="38100" dir="2700000" algn="tl">
                    <a:srgbClr val="000000">
                      <a:alpha val="43137"/>
                    </a:srgbClr>
                  </a:outerShdw>
                </a:effectLst>
              </a:rPr>
              <a:t>W/m²) </a:t>
            </a:r>
            <a:r>
              <a:rPr lang="en-US" sz="2000" b="1" dirty="0">
                <a:effectLst>
                  <a:outerShdw blurRad="38100" dist="38100" dir="2700000" algn="tl">
                    <a:srgbClr val="000000">
                      <a:alpha val="43137"/>
                    </a:srgbClr>
                  </a:outerShdw>
                </a:effectLst>
              </a:rPr>
              <a:t>from different aerosol types</a:t>
            </a:r>
            <a:endParaRPr lang="pt-BR" sz="2000" b="1" dirty="0">
              <a:effectLst>
                <a:outerShdw blurRad="38100" dist="38100" dir="2700000" algn="tl">
                  <a:srgbClr val="000000">
                    <a:alpha val="43137"/>
                  </a:srgbClr>
                </a:outerShdw>
              </a:effectLst>
            </a:endParaRPr>
          </a:p>
        </p:txBody>
      </p:sp>
      <p:sp>
        <p:nvSpPr>
          <p:cNvPr id="5" name="Rectangle 4"/>
          <p:cNvSpPr/>
          <p:nvPr/>
        </p:nvSpPr>
        <p:spPr>
          <a:xfrm>
            <a:off x="5751786" y="1295400"/>
            <a:ext cx="1363450" cy="769441"/>
          </a:xfrm>
          <a:prstGeom prst="rect">
            <a:avLst/>
          </a:prstGeom>
        </p:spPr>
        <p:txBody>
          <a:bodyPr wrap="none">
            <a:spAutoFit/>
          </a:bodyPr>
          <a:lstStyle/>
          <a:p>
            <a:r>
              <a:rPr lang="en-US" sz="4400" b="1" dirty="0" err="1">
                <a:effectLst>
                  <a:outerShdw blurRad="38100" dist="38100" dir="2700000" algn="tl">
                    <a:srgbClr val="000000">
                      <a:alpha val="43137"/>
                    </a:srgbClr>
                  </a:outerShdw>
                </a:effectLst>
              </a:rPr>
              <a:t>RFari</a:t>
            </a:r>
            <a:endParaRPr lang="pt-BR" sz="4400" dirty="0"/>
          </a:p>
        </p:txBody>
      </p:sp>
      <p:sp>
        <p:nvSpPr>
          <p:cNvPr id="7" name="Rectangle 6"/>
          <p:cNvSpPr/>
          <p:nvPr/>
        </p:nvSpPr>
        <p:spPr>
          <a:xfrm>
            <a:off x="609599" y="6437393"/>
            <a:ext cx="7924800" cy="369332"/>
          </a:xfrm>
          <a:prstGeom prst="rect">
            <a:avLst/>
          </a:prstGeom>
        </p:spPr>
        <p:txBody>
          <a:bodyPr wrap="square">
            <a:spAutoFit/>
          </a:bodyPr>
          <a:lstStyle/>
          <a:p>
            <a:pPr algn="ctr"/>
            <a:r>
              <a:rPr lang="en-US" i="1" dirty="0"/>
              <a:t>The </a:t>
            </a:r>
            <a:r>
              <a:rPr lang="en-US" i="1" dirty="0" err="1"/>
              <a:t>forcings</a:t>
            </a:r>
            <a:r>
              <a:rPr lang="en-US" i="1" dirty="0"/>
              <a:t> are for the 1850 to </a:t>
            </a:r>
            <a:r>
              <a:rPr lang="en-US" i="1" dirty="0" smtClean="0"/>
              <a:t>2000 </a:t>
            </a:r>
            <a:r>
              <a:rPr lang="da-DK" i="1" dirty="0" err="1" smtClean="0"/>
              <a:t>period</a:t>
            </a:r>
            <a:r>
              <a:rPr lang="da-DK" i="1" dirty="0"/>
              <a:t>. </a:t>
            </a:r>
            <a:r>
              <a:rPr lang="da-DK" i="1" dirty="0" smtClean="0"/>
              <a:t>Myhre </a:t>
            </a:r>
            <a:r>
              <a:rPr lang="da-DK" i="1" dirty="0"/>
              <a:t>et al. (2012).</a:t>
            </a:r>
            <a:endParaRPr lang="pt-BR" i="1" dirty="0"/>
          </a:p>
        </p:txBody>
      </p:sp>
    </p:spTree>
    <p:extLst>
      <p:ext uri="{BB962C8B-B14F-4D97-AF65-F5344CB8AC3E}">
        <p14:creationId xmlns:p14="http://schemas.microsoft.com/office/powerpoint/2010/main" val="3743214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534252"/>
            <a:ext cx="6206906" cy="619534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52400" y="134142"/>
            <a:ext cx="8686800" cy="400110"/>
          </a:xfrm>
          <a:prstGeom prst="rect">
            <a:avLst/>
          </a:prstGeom>
          <a:noFill/>
        </p:spPr>
        <p:txBody>
          <a:bodyPr wrap="square" rtlCol="0">
            <a:spAutoFit/>
          </a:bodyPr>
          <a:lstStyle/>
          <a:p>
            <a:pPr algn="ctr"/>
            <a:r>
              <a:rPr lang="pt-BR" sz="2000" b="1" dirty="0" smtClean="0">
                <a:effectLst>
                  <a:outerShdw blurRad="38100" dist="38100" dir="2700000" algn="tl">
                    <a:srgbClr val="000000">
                      <a:alpha val="43137"/>
                    </a:srgbClr>
                  </a:outerShdw>
                </a:effectLst>
              </a:rPr>
              <a:t>Atribuição: Só com emissões antropogênicas as observações são explicadas</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83150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1748"/>
            <a:ext cx="9159903" cy="663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642350" cy="1080120"/>
          </a:xfrm>
        </p:spPr>
        <p:txBody>
          <a:bodyPr>
            <a:noAutofit/>
          </a:bodyPr>
          <a:lstStyle/>
          <a:p>
            <a:pPr algn="ctr"/>
            <a:r>
              <a:rPr lang="en-US" sz="3600" dirty="0" err="1" smtClean="0">
                <a:solidFill>
                  <a:schemeClr val="tx1"/>
                </a:solidFill>
                <a:effectLst>
                  <a:outerShdw blurRad="38100" dist="38100" dir="2700000" algn="tl">
                    <a:srgbClr val="000000">
                      <a:alpha val="43137"/>
                    </a:srgbClr>
                  </a:outerShdw>
                </a:effectLst>
                <a:latin typeface="+mn-lt"/>
              </a:rPr>
              <a:t>Cenários</a:t>
            </a:r>
            <a:r>
              <a:rPr lang="en-US" sz="3600" dirty="0" smtClean="0">
                <a:solidFill>
                  <a:schemeClr val="tx1"/>
                </a:solidFill>
                <a:effectLst>
                  <a:outerShdw blurRad="38100" dist="38100" dir="2700000" algn="tl">
                    <a:srgbClr val="000000">
                      <a:alpha val="43137"/>
                    </a:srgbClr>
                  </a:outerShdw>
                </a:effectLst>
                <a:latin typeface="+mn-lt"/>
              </a:rPr>
              <a:t> de </a:t>
            </a:r>
            <a:r>
              <a:rPr lang="en-US" sz="3600" dirty="0" err="1" smtClean="0">
                <a:solidFill>
                  <a:schemeClr val="tx1"/>
                </a:solidFill>
                <a:effectLst>
                  <a:outerShdw blurRad="38100" dist="38100" dir="2700000" algn="tl">
                    <a:srgbClr val="000000">
                      <a:alpha val="43137"/>
                    </a:srgbClr>
                  </a:outerShdw>
                </a:effectLst>
                <a:latin typeface="+mn-lt"/>
              </a:rPr>
              <a:t>Emissões</a:t>
            </a:r>
            <a:r>
              <a:rPr lang="en-US" sz="3600" dirty="0" smtClean="0">
                <a:solidFill>
                  <a:schemeClr val="tx1"/>
                </a:solidFill>
                <a:effectLst>
                  <a:outerShdw blurRad="38100" dist="38100" dir="2700000" algn="tl">
                    <a:srgbClr val="000000">
                      <a:alpha val="43137"/>
                    </a:srgbClr>
                  </a:outerShdw>
                </a:effectLst>
                <a:latin typeface="+mn-lt"/>
              </a:rPr>
              <a:t> e “RCP - Representative Concentrations Pathways”</a:t>
            </a:r>
            <a:endParaRPr lang="en-US" sz="3600" dirty="0">
              <a:solidFill>
                <a:schemeClr val="tx1"/>
              </a:solidFill>
              <a:effectLst>
                <a:outerShdw blurRad="38100" dist="38100" dir="2700000" algn="tl">
                  <a:srgbClr val="000000">
                    <a:alpha val="43137"/>
                  </a:srgbClr>
                </a:outerShdw>
              </a:effectLst>
              <a:latin typeface="+mn-lt"/>
            </a:endParaRPr>
          </a:p>
        </p:txBody>
      </p:sp>
      <p:pic>
        <p:nvPicPr>
          <p:cNvPr id="3" name="Picture 2" descr="Screen Shot 2013-09-05 at 8.42.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60"/>
            <a:ext cx="8676456" cy="5373773"/>
          </a:xfrm>
          <a:prstGeom prst="rect">
            <a:avLst/>
          </a:prstGeom>
        </p:spPr>
      </p:pic>
      <p:sp>
        <p:nvSpPr>
          <p:cNvPr id="4" name="TextBox 3"/>
          <p:cNvSpPr txBox="1"/>
          <p:nvPr/>
        </p:nvSpPr>
        <p:spPr>
          <a:xfrm>
            <a:off x="0" y="6453336"/>
            <a:ext cx="2736304" cy="369332"/>
          </a:xfrm>
          <a:prstGeom prst="rect">
            <a:avLst/>
          </a:prstGeom>
          <a:noFill/>
        </p:spPr>
        <p:txBody>
          <a:bodyPr wrap="square" rtlCol="0">
            <a:spAutoFit/>
          </a:bodyPr>
          <a:lstStyle/>
          <a:p>
            <a:endParaRPr lang="en-US" dirty="0">
              <a:solidFill>
                <a:srgbClr val="000000"/>
              </a:solidFill>
            </a:endParaRPr>
          </a:p>
        </p:txBody>
      </p:sp>
      <p:sp>
        <p:nvSpPr>
          <p:cNvPr id="5" name="Oval 4"/>
          <p:cNvSpPr/>
          <p:nvPr/>
        </p:nvSpPr>
        <p:spPr>
          <a:xfrm>
            <a:off x="8100392" y="1844824"/>
            <a:ext cx="360040" cy="360040"/>
          </a:xfrm>
          <a:prstGeom prst="ellipse">
            <a:avLst/>
          </a:prstGeom>
          <a:solidFill>
            <a:srgbClr val="FF0000"/>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6" name="Oval 5"/>
          <p:cNvSpPr/>
          <p:nvPr/>
        </p:nvSpPr>
        <p:spPr>
          <a:xfrm>
            <a:off x="8100392" y="3212976"/>
            <a:ext cx="360040" cy="360040"/>
          </a:xfrm>
          <a:prstGeom prst="ellipse">
            <a:avLst/>
          </a:prstGeom>
          <a:solidFill>
            <a:srgbClr val="FF6600"/>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7" name="Oval 6"/>
          <p:cNvSpPr/>
          <p:nvPr/>
        </p:nvSpPr>
        <p:spPr>
          <a:xfrm>
            <a:off x="8100392" y="3861048"/>
            <a:ext cx="360040" cy="360040"/>
          </a:xfrm>
          <a:prstGeom prst="ellipse">
            <a:avLst/>
          </a:prstGeom>
          <a:solidFill>
            <a:schemeClr val="bg2">
              <a:lumMod val="60000"/>
              <a:lumOff val="4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8" name="Oval 7"/>
          <p:cNvSpPr/>
          <p:nvPr/>
        </p:nvSpPr>
        <p:spPr>
          <a:xfrm>
            <a:off x="8100392" y="4725144"/>
            <a:ext cx="360040" cy="36004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TextBox 10"/>
          <p:cNvSpPr txBox="1"/>
          <p:nvPr/>
        </p:nvSpPr>
        <p:spPr>
          <a:xfrm>
            <a:off x="2339752" y="4941168"/>
            <a:ext cx="1368152" cy="369332"/>
          </a:xfrm>
          <a:prstGeom prst="rect">
            <a:avLst/>
          </a:prstGeom>
          <a:solidFill>
            <a:srgbClr val="FFFFFF"/>
          </a:solidFill>
        </p:spPr>
        <p:txBody>
          <a:bodyPr wrap="square" rtlCol="0">
            <a:spAutoFit/>
          </a:bodyPr>
          <a:lstStyle/>
          <a:p>
            <a:endParaRPr lang="en-US" dirty="0"/>
          </a:p>
        </p:txBody>
      </p:sp>
      <p:sp>
        <p:nvSpPr>
          <p:cNvPr id="12" name="TextBox 11"/>
          <p:cNvSpPr txBox="1"/>
          <p:nvPr/>
        </p:nvSpPr>
        <p:spPr>
          <a:xfrm>
            <a:off x="1043608" y="5085184"/>
            <a:ext cx="2232248" cy="369332"/>
          </a:xfrm>
          <a:prstGeom prst="rect">
            <a:avLst/>
          </a:prstGeom>
          <a:solidFill>
            <a:srgbClr val="FFFFFF"/>
          </a:solidFill>
        </p:spPr>
        <p:txBody>
          <a:bodyPr wrap="square" rtlCol="0">
            <a:spAutoFit/>
          </a:bodyPr>
          <a:lstStyle/>
          <a:p>
            <a:endParaRPr lang="en-US" dirty="0"/>
          </a:p>
        </p:txBody>
      </p:sp>
      <p:sp>
        <p:nvSpPr>
          <p:cNvPr id="13" name="TextBox 12"/>
          <p:cNvSpPr txBox="1"/>
          <p:nvPr/>
        </p:nvSpPr>
        <p:spPr>
          <a:xfrm>
            <a:off x="1331640" y="5445224"/>
            <a:ext cx="1431776" cy="369332"/>
          </a:xfrm>
          <a:prstGeom prst="rect">
            <a:avLst/>
          </a:prstGeom>
          <a:solidFill>
            <a:srgbClr val="FFFFFF"/>
          </a:solidFill>
        </p:spPr>
        <p:txBody>
          <a:bodyPr wrap="square" rtlCol="0">
            <a:spAutoFit/>
          </a:bodyPr>
          <a:lstStyle/>
          <a:p>
            <a:endParaRPr lang="en-US" dirty="0"/>
          </a:p>
        </p:txBody>
      </p:sp>
      <p:sp>
        <p:nvSpPr>
          <p:cNvPr id="14" name="TextBox 13"/>
          <p:cNvSpPr txBox="1"/>
          <p:nvPr/>
        </p:nvSpPr>
        <p:spPr>
          <a:xfrm>
            <a:off x="1043608" y="5661248"/>
            <a:ext cx="423664" cy="369332"/>
          </a:xfrm>
          <a:prstGeom prst="rect">
            <a:avLst/>
          </a:prstGeom>
          <a:solidFill>
            <a:srgbClr val="FFFFFF"/>
          </a:solidFill>
        </p:spPr>
        <p:txBody>
          <a:bodyPr wrap="square" rtlCol="0">
            <a:spAutoFit/>
          </a:bodyPr>
          <a:lstStyle/>
          <a:p>
            <a:endParaRPr lang="en-US" dirty="0"/>
          </a:p>
        </p:txBody>
      </p:sp>
      <p:sp>
        <p:nvSpPr>
          <p:cNvPr id="9" name="TextBox 8"/>
          <p:cNvSpPr txBox="1"/>
          <p:nvPr/>
        </p:nvSpPr>
        <p:spPr>
          <a:xfrm>
            <a:off x="7247338" y="4941168"/>
            <a:ext cx="853054" cy="369332"/>
          </a:xfrm>
          <a:prstGeom prst="rect">
            <a:avLst/>
          </a:prstGeom>
          <a:noFill/>
        </p:spPr>
        <p:txBody>
          <a:bodyPr wrap="none" rtlCol="0">
            <a:spAutoFit/>
          </a:bodyPr>
          <a:lstStyle/>
          <a:p>
            <a:r>
              <a:rPr lang="pt-BR" b="1" dirty="0" smtClean="0">
                <a:solidFill>
                  <a:schemeClr val="tx2">
                    <a:lumMod val="60000"/>
                    <a:lumOff val="40000"/>
                  </a:schemeClr>
                </a:solidFill>
                <a:effectLst>
                  <a:outerShdw blurRad="38100" dist="38100" dir="2700000" algn="tl">
                    <a:srgbClr val="000000">
                      <a:alpha val="43137"/>
                    </a:srgbClr>
                  </a:outerShdw>
                </a:effectLst>
              </a:rPr>
              <a:t>RCP2.6</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
        <p:nvSpPr>
          <p:cNvPr id="15" name="TextBox 14"/>
          <p:cNvSpPr txBox="1"/>
          <p:nvPr/>
        </p:nvSpPr>
        <p:spPr>
          <a:xfrm>
            <a:off x="7179476" y="1660158"/>
            <a:ext cx="853054" cy="369332"/>
          </a:xfrm>
          <a:prstGeom prst="rect">
            <a:avLst/>
          </a:prstGeom>
          <a:noFill/>
        </p:spPr>
        <p:txBody>
          <a:bodyPr wrap="none" rtlCol="0">
            <a:spAutoFit/>
          </a:bodyPr>
          <a:lstStyle/>
          <a:p>
            <a:r>
              <a:rPr lang="pt-BR" b="1" dirty="0" smtClean="0">
                <a:solidFill>
                  <a:srgbClr val="FF0000"/>
                </a:solidFill>
                <a:effectLst>
                  <a:outerShdw blurRad="38100" dist="38100" dir="2700000" algn="tl">
                    <a:srgbClr val="000000">
                      <a:alpha val="43137"/>
                    </a:srgbClr>
                  </a:outerShdw>
                </a:effectLst>
              </a:rPr>
              <a:t>RCP8.5</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659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589"/>
          <a:stretch/>
        </p:blipFill>
        <p:spPr>
          <a:xfrm>
            <a:off x="2564023" y="-5281"/>
            <a:ext cx="6579978" cy="6863281"/>
          </a:xfrm>
          <a:prstGeom prst="rect">
            <a:avLst/>
          </a:prstGeom>
        </p:spPr>
      </p:pic>
      <p:sp>
        <p:nvSpPr>
          <p:cNvPr id="3" name="TextBox 2"/>
          <p:cNvSpPr txBox="1"/>
          <p:nvPr/>
        </p:nvSpPr>
        <p:spPr>
          <a:xfrm>
            <a:off x="121721" y="609600"/>
            <a:ext cx="2442301" cy="4493538"/>
          </a:xfrm>
          <a:prstGeom prst="rect">
            <a:avLst/>
          </a:prstGeom>
          <a:noFill/>
        </p:spPr>
        <p:txBody>
          <a:bodyPr wrap="square" rtlCol="0">
            <a:spAutoFit/>
          </a:bodyPr>
          <a:lstStyle/>
          <a:p>
            <a:r>
              <a:rPr lang="pt-BR" sz="2400" b="1" dirty="0" smtClean="0"/>
              <a:t>Nosso planeta em mudança, nos compartimentos:</a:t>
            </a:r>
          </a:p>
          <a:p>
            <a:endParaRPr lang="pt-BR" sz="2400" b="1" dirty="0"/>
          </a:p>
          <a:p>
            <a:r>
              <a:rPr lang="pt-BR" sz="3800" b="1" dirty="0" smtClean="0"/>
              <a:t>Atmosfera</a:t>
            </a:r>
          </a:p>
          <a:p>
            <a:r>
              <a:rPr lang="pt-BR" sz="3800" b="1" dirty="0" err="1" smtClean="0"/>
              <a:t>Criosfera</a:t>
            </a:r>
            <a:endParaRPr lang="pt-BR" sz="3800" b="1" dirty="0" smtClean="0"/>
          </a:p>
          <a:p>
            <a:r>
              <a:rPr lang="pt-BR" sz="3800" b="1" dirty="0" smtClean="0"/>
              <a:t>Biosfera</a:t>
            </a:r>
          </a:p>
          <a:p>
            <a:r>
              <a:rPr lang="pt-BR" sz="3800" b="1" dirty="0" err="1" smtClean="0"/>
              <a:t>Geosfera</a:t>
            </a:r>
            <a:endParaRPr lang="pt-BR" sz="3800" b="1" dirty="0" smtClean="0"/>
          </a:p>
          <a:p>
            <a:r>
              <a:rPr lang="pt-BR" sz="3800" b="1" dirty="0" smtClean="0"/>
              <a:t>Hidrosfera</a:t>
            </a:r>
            <a:endParaRPr lang="en-US" sz="3800" b="1" dirty="0"/>
          </a:p>
        </p:txBody>
      </p:sp>
    </p:spTree>
    <p:extLst>
      <p:ext uri="{BB962C8B-B14F-4D97-AF65-F5344CB8AC3E}">
        <p14:creationId xmlns:p14="http://schemas.microsoft.com/office/powerpoint/2010/main" val="275021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
            <a:ext cx="3776662"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8600" y="304800"/>
            <a:ext cx="4876800" cy="2277547"/>
          </a:xfrm>
          <a:prstGeom prst="rect">
            <a:avLst/>
          </a:prstGeom>
        </p:spPr>
        <p:txBody>
          <a:bodyPr wrap="square">
            <a:spAutoFit/>
          </a:bodyPr>
          <a:lstStyle/>
          <a:p>
            <a:pPr algn="ctr"/>
            <a:r>
              <a:rPr lang="pt-BR" b="1" dirty="0">
                <a:effectLst>
                  <a:outerShdw blurRad="38100" dist="38100" dir="2700000" algn="tl">
                    <a:srgbClr val="000000">
                      <a:alpha val="43137"/>
                    </a:srgbClr>
                  </a:outerShdw>
                </a:effectLst>
              </a:rPr>
              <a:t>Time </a:t>
            </a:r>
            <a:r>
              <a:rPr lang="pt-BR" b="1" dirty="0" err="1">
                <a:effectLst>
                  <a:outerShdw blurRad="38100" dist="38100" dir="2700000" algn="tl">
                    <a:srgbClr val="000000">
                      <a:alpha val="43137"/>
                    </a:srgbClr>
                  </a:outerShdw>
                </a:effectLst>
              </a:rPr>
              <a:t>evolution</a:t>
            </a:r>
            <a:r>
              <a:rPr lang="pt-BR" b="1" dirty="0">
                <a:effectLst>
                  <a:outerShdw blurRad="38100" dist="38100" dir="2700000" algn="tl">
                    <a:srgbClr val="000000">
                      <a:alpha val="43137"/>
                    </a:srgbClr>
                  </a:outerShdw>
                </a:effectLst>
              </a:rPr>
              <a:t> </a:t>
            </a:r>
            <a:r>
              <a:rPr lang="pt-BR" b="1" dirty="0" err="1">
                <a:effectLst>
                  <a:outerShdw blurRad="38100" dist="38100" dir="2700000" algn="tl">
                    <a:srgbClr val="000000">
                      <a:alpha val="43137"/>
                    </a:srgbClr>
                  </a:outerShdw>
                </a:effectLst>
              </a:rPr>
              <a:t>of</a:t>
            </a:r>
            <a:r>
              <a:rPr lang="pt-BR" b="1" dirty="0">
                <a:effectLst>
                  <a:outerShdw blurRad="38100" dist="38100" dir="2700000" algn="tl">
                    <a:srgbClr val="000000">
                      <a:alpha val="43137"/>
                    </a:srgbClr>
                  </a:outerShdw>
                </a:effectLst>
              </a:rPr>
              <a:t> global </a:t>
            </a:r>
            <a:r>
              <a:rPr lang="pt-BR" b="1" dirty="0" err="1">
                <a:effectLst>
                  <a:outerShdw blurRad="38100" dist="38100" dir="2700000" algn="tl">
                    <a:srgbClr val="000000">
                      <a:alpha val="43137"/>
                    </a:srgbClr>
                  </a:outerShdw>
                </a:effectLst>
              </a:rPr>
              <a:t>anthropogenic</a:t>
            </a:r>
            <a:r>
              <a:rPr lang="pt-BR" b="1" dirty="0">
                <a:effectLst>
                  <a:outerShdw blurRad="38100" dist="38100" dir="2700000" algn="tl">
                    <a:srgbClr val="000000">
                      <a:alpha val="43137"/>
                    </a:srgbClr>
                  </a:outerShdw>
                </a:effectLst>
              </a:rPr>
              <a:t> and biomass burning </a:t>
            </a:r>
            <a:r>
              <a:rPr lang="pt-BR" b="1" dirty="0" err="1">
                <a:effectLst>
                  <a:outerShdw blurRad="38100" dist="38100" dir="2700000" algn="tl">
                    <a:srgbClr val="000000">
                      <a:alpha val="43137"/>
                    </a:srgbClr>
                  </a:outerShdw>
                </a:effectLst>
              </a:rPr>
              <a:t>emissions</a:t>
            </a:r>
            <a:r>
              <a:rPr lang="pt-BR" b="1" dirty="0">
                <a:effectLst>
                  <a:outerShdw blurRad="38100" dist="38100" dir="2700000" algn="tl">
                    <a:srgbClr val="000000">
                      <a:alpha val="43137"/>
                    </a:srgbClr>
                  </a:outerShdw>
                </a:effectLst>
              </a:rPr>
              <a:t> 1850–2100 </a:t>
            </a:r>
            <a:r>
              <a:rPr lang="pt-BR" b="1" dirty="0" err="1">
                <a:effectLst>
                  <a:outerShdw blurRad="38100" dist="38100" dir="2700000" algn="tl">
                    <a:srgbClr val="000000">
                      <a:alpha val="43137"/>
                    </a:srgbClr>
                  </a:outerShdw>
                </a:effectLst>
              </a:rPr>
              <a:t>used</a:t>
            </a:r>
            <a:r>
              <a:rPr lang="pt-BR" b="1" dirty="0">
                <a:effectLst>
                  <a:outerShdw blurRad="38100" dist="38100" dir="2700000" algn="tl">
                    <a:srgbClr val="000000">
                      <a:alpha val="43137"/>
                    </a:srgbClr>
                  </a:outerShdw>
                </a:effectLst>
              </a:rPr>
              <a:t> in </a:t>
            </a:r>
            <a:r>
              <a:rPr lang="pt-BR" b="1" dirty="0" smtClean="0">
                <a:effectLst>
                  <a:outerShdw blurRad="38100" dist="38100" dir="2700000" algn="tl">
                    <a:srgbClr val="000000">
                      <a:alpha val="43137"/>
                    </a:srgbClr>
                  </a:outerShdw>
                </a:effectLst>
              </a:rPr>
              <a:t>CMIP5/ACCMIP </a:t>
            </a:r>
            <a:r>
              <a:rPr lang="pt-BR" b="1" dirty="0" err="1">
                <a:effectLst>
                  <a:outerShdw blurRad="38100" dist="38100" dir="2700000" algn="tl">
                    <a:srgbClr val="000000">
                      <a:alpha val="43137"/>
                    </a:srgbClr>
                  </a:outerShdw>
                </a:effectLst>
              </a:rPr>
              <a:t>following</a:t>
            </a:r>
            <a:r>
              <a:rPr lang="pt-BR" b="1" dirty="0">
                <a:effectLst>
                  <a:outerShdw blurRad="38100" dist="38100" dir="2700000" algn="tl">
                    <a:srgbClr val="000000">
                      <a:alpha val="43137"/>
                    </a:srgbClr>
                  </a:outerShdw>
                </a:effectLst>
              </a:rPr>
              <a:t> </a:t>
            </a:r>
            <a:r>
              <a:rPr lang="pt-BR" b="1" dirty="0" err="1">
                <a:effectLst>
                  <a:outerShdw blurRad="38100" dist="38100" dir="2700000" algn="tl">
                    <a:srgbClr val="000000">
                      <a:alpha val="43137"/>
                    </a:srgbClr>
                  </a:outerShdw>
                </a:effectLst>
              </a:rPr>
              <a:t>each</a:t>
            </a:r>
            <a:r>
              <a:rPr lang="pt-BR" b="1" dirty="0">
                <a:effectLst>
                  <a:outerShdw blurRad="38100" dist="38100" dir="2700000" algn="tl">
                    <a:srgbClr val="000000">
                      <a:alpha val="43137"/>
                    </a:srgbClr>
                  </a:outerShdw>
                </a:effectLst>
              </a:rPr>
              <a:t> </a:t>
            </a:r>
            <a:r>
              <a:rPr lang="pt-BR" b="1" dirty="0" smtClean="0">
                <a:effectLst>
                  <a:outerShdw blurRad="38100" dist="38100" dir="2700000" algn="tl">
                    <a:srgbClr val="000000">
                      <a:alpha val="43137"/>
                    </a:srgbClr>
                  </a:outerShdw>
                </a:effectLst>
              </a:rPr>
              <a:t>RCP.</a:t>
            </a:r>
          </a:p>
          <a:p>
            <a:pPr algn="ctr"/>
            <a:endParaRPr lang="pt-BR" b="1" dirty="0" smtClean="0">
              <a:effectLst>
                <a:outerShdw blurRad="38100" dist="38100" dir="2700000" algn="tl">
                  <a:srgbClr val="000000">
                    <a:alpha val="43137"/>
                  </a:srgbClr>
                </a:outerShdw>
              </a:effectLst>
            </a:endParaRPr>
          </a:p>
          <a:p>
            <a:r>
              <a:rPr lang="pt-BR" sz="1400" dirty="0" smtClean="0"/>
              <a:t>Blue </a:t>
            </a:r>
            <a:r>
              <a:rPr lang="pt-BR" sz="1400" dirty="0"/>
              <a:t>(RCP2.6), light blue (RCP4.5), </a:t>
            </a:r>
            <a:r>
              <a:rPr lang="pt-BR" sz="1400" dirty="0" err="1"/>
              <a:t>orange</a:t>
            </a:r>
            <a:r>
              <a:rPr lang="pt-BR" sz="1400" dirty="0"/>
              <a:t> (RCP6.0) and </a:t>
            </a:r>
            <a:r>
              <a:rPr lang="pt-BR" sz="1400" dirty="0" err="1"/>
              <a:t>red</a:t>
            </a:r>
            <a:r>
              <a:rPr lang="pt-BR" sz="1400" dirty="0"/>
              <a:t> (RCP8.5). BC </a:t>
            </a:r>
            <a:r>
              <a:rPr lang="pt-BR" sz="1400" dirty="0" smtClean="0"/>
              <a:t>stands </a:t>
            </a:r>
            <a:r>
              <a:rPr lang="pt-BR" sz="1400" dirty="0"/>
              <a:t>for black carbon (in </a:t>
            </a:r>
            <a:r>
              <a:rPr lang="pt-BR" sz="1400" dirty="0" err="1"/>
              <a:t>Tg</a:t>
            </a:r>
            <a:r>
              <a:rPr lang="pt-BR" sz="1400" dirty="0"/>
              <a:t>(C) </a:t>
            </a:r>
            <a:r>
              <a:rPr lang="pt-BR" sz="1400" dirty="0" err="1"/>
              <a:t>yr</a:t>
            </a:r>
            <a:r>
              <a:rPr lang="pt-BR" sz="1400" dirty="0"/>
              <a:t>–1), OC for organic carbon (in </a:t>
            </a:r>
            <a:r>
              <a:rPr lang="pt-BR" sz="1400" dirty="0" err="1"/>
              <a:t>Tg</a:t>
            </a:r>
            <a:r>
              <a:rPr lang="pt-BR" sz="1400" dirty="0"/>
              <a:t>(C) </a:t>
            </a:r>
            <a:r>
              <a:rPr lang="pt-BR" sz="1400" dirty="0" err="1"/>
              <a:t>yr</a:t>
            </a:r>
            <a:r>
              <a:rPr lang="pt-BR" sz="1400" dirty="0"/>
              <a:t>–1), NMVOC for non-</a:t>
            </a:r>
            <a:r>
              <a:rPr lang="pt-BR" sz="1400" dirty="0" err="1"/>
              <a:t>methane</a:t>
            </a:r>
            <a:r>
              <a:rPr lang="pt-BR" sz="1400" dirty="0"/>
              <a:t> </a:t>
            </a:r>
            <a:r>
              <a:rPr lang="pt-BR" sz="1400" dirty="0" err="1"/>
              <a:t>volatile</a:t>
            </a:r>
            <a:r>
              <a:rPr lang="pt-BR" sz="1400" dirty="0"/>
              <a:t> </a:t>
            </a:r>
            <a:r>
              <a:rPr lang="pt-BR" sz="1400" dirty="0" smtClean="0"/>
              <a:t>organic </a:t>
            </a:r>
            <a:r>
              <a:rPr lang="pt-BR" sz="1400" dirty="0" err="1"/>
              <a:t>compounds</a:t>
            </a:r>
            <a:r>
              <a:rPr lang="pt-BR" sz="1400" dirty="0"/>
              <a:t> (in </a:t>
            </a:r>
            <a:r>
              <a:rPr lang="pt-BR" sz="1400" dirty="0" err="1"/>
              <a:t>Tg</a:t>
            </a:r>
            <a:r>
              <a:rPr lang="pt-BR" sz="1400" dirty="0"/>
              <a:t>(C) </a:t>
            </a:r>
            <a:r>
              <a:rPr lang="pt-BR" sz="1400" dirty="0" err="1"/>
              <a:t>yr</a:t>
            </a:r>
            <a:r>
              <a:rPr lang="pt-BR" sz="1400" dirty="0"/>
              <a:t>–1) and NOX for </a:t>
            </a:r>
            <a:r>
              <a:rPr lang="pt-BR" sz="1400" dirty="0" err="1"/>
              <a:t>nitrogen</a:t>
            </a:r>
            <a:r>
              <a:rPr lang="pt-BR" sz="1400" dirty="0"/>
              <a:t> oxides (in </a:t>
            </a:r>
            <a:r>
              <a:rPr lang="pt-BR" sz="1400" dirty="0" err="1"/>
              <a:t>Tg</a:t>
            </a:r>
            <a:r>
              <a:rPr lang="pt-BR" sz="1400" dirty="0"/>
              <a:t>(NO2) </a:t>
            </a:r>
            <a:r>
              <a:rPr lang="pt-BR" sz="1400" dirty="0" err="1"/>
              <a:t>yr</a:t>
            </a:r>
            <a:r>
              <a:rPr lang="pt-BR" sz="1400" dirty="0"/>
              <a:t>–1). </a:t>
            </a:r>
            <a:r>
              <a:rPr lang="pt-BR" sz="1400" dirty="0" err="1"/>
              <a:t>Other</a:t>
            </a:r>
            <a:r>
              <a:rPr lang="pt-BR" sz="1400" dirty="0"/>
              <a:t> </a:t>
            </a:r>
            <a:r>
              <a:rPr lang="pt-BR" sz="1400" dirty="0" err="1"/>
              <a:t>panels</a:t>
            </a:r>
            <a:r>
              <a:rPr lang="pt-BR" sz="1400" dirty="0"/>
              <a:t> are in </a:t>
            </a:r>
            <a:r>
              <a:rPr lang="pt-BR" sz="1400" dirty="0" err="1"/>
              <a:t>Tg</a:t>
            </a:r>
            <a:r>
              <a:rPr lang="pt-BR" sz="1400" dirty="0"/>
              <a:t>(</a:t>
            </a:r>
            <a:r>
              <a:rPr lang="pt-BR" sz="1400" dirty="0" err="1"/>
              <a:t>species</a:t>
            </a:r>
            <a:r>
              <a:rPr lang="pt-BR" sz="1400" dirty="0"/>
              <a:t>) </a:t>
            </a:r>
            <a:r>
              <a:rPr lang="pt-BR" sz="1400" dirty="0" err="1"/>
              <a:t>yr</a:t>
            </a:r>
            <a:r>
              <a:rPr lang="pt-BR" sz="1400" dirty="0"/>
              <a:t>–1. </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831064" y="2026646"/>
            <a:ext cx="1447800" cy="4637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7682" y="3160067"/>
            <a:ext cx="4612545"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Gases de feito estufa de longa vida</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16218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81000"/>
            <a:ext cx="456742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346" y="3657600"/>
            <a:ext cx="4495800" cy="302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6632" y="3957484"/>
            <a:ext cx="2164888" cy="369332"/>
          </a:xfrm>
          <a:prstGeom prst="rect">
            <a:avLst/>
          </a:prstGeom>
          <a:noFill/>
        </p:spPr>
        <p:txBody>
          <a:bodyPr wrap="none" rtlCol="0">
            <a:spAutoFit/>
          </a:bodyPr>
          <a:lstStyle/>
          <a:p>
            <a:r>
              <a:rPr lang="pt-BR" b="1" dirty="0" smtClean="0"/>
              <a:t>Natural </a:t>
            </a:r>
            <a:r>
              <a:rPr lang="pt-BR" b="1" dirty="0" err="1" smtClean="0"/>
              <a:t>forcings</a:t>
            </a:r>
            <a:r>
              <a:rPr lang="pt-BR" b="1" dirty="0" smtClean="0"/>
              <a:t> </a:t>
            </a:r>
            <a:r>
              <a:rPr lang="pt-BR" b="1" dirty="0" err="1" smtClean="0"/>
              <a:t>only</a:t>
            </a:r>
            <a:endParaRPr lang="pt-BR" b="1" dirty="0"/>
          </a:p>
        </p:txBody>
      </p:sp>
      <p:sp>
        <p:nvSpPr>
          <p:cNvPr id="5" name="Rectangle 4"/>
          <p:cNvSpPr/>
          <p:nvPr/>
        </p:nvSpPr>
        <p:spPr>
          <a:xfrm>
            <a:off x="4939352" y="2286000"/>
            <a:ext cx="4191000" cy="3046988"/>
          </a:xfrm>
          <a:prstGeom prst="rect">
            <a:avLst/>
          </a:prstGeom>
        </p:spPr>
        <p:txBody>
          <a:bodyPr wrap="square">
            <a:spAutoFit/>
          </a:bodyPr>
          <a:lstStyle/>
          <a:p>
            <a:r>
              <a:rPr lang="en-US" sz="2400" b="1" dirty="0" smtClean="0"/>
              <a:t>Observational </a:t>
            </a:r>
            <a:r>
              <a:rPr lang="en-US" sz="2400" b="1" dirty="0"/>
              <a:t>estimates of global mean temperature (black lines), compared to </a:t>
            </a:r>
            <a:r>
              <a:rPr lang="en-US" sz="2400" b="1" dirty="0" smtClean="0"/>
              <a:t>model simulations with natural </a:t>
            </a:r>
            <a:r>
              <a:rPr lang="en-US" sz="2400" b="1" dirty="0"/>
              <a:t>forcings only </a:t>
            </a:r>
            <a:r>
              <a:rPr lang="en-US" sz="2400" b="1" dirty="0" smtClean="0"/>
              <a:t>(bottom panel</a:t>
            </a:r>
            <a:r>
              <a:rPr lang="en-US" sz="2400" b="1" dirty="0"/>
              <a:t>) and anthropogenic and natural forcings (upper panel</a:t>
            </a:r>
            <a:r>
              <a:rPr lang="en-US" sz="2400" b="1" dirty="0" smtClean="0"/>
              <a:t>). (IPCC2012)</a:t>
            </a:r>
            <a:endParaRPr lang="pt-BR" sz="2400" b="1" dirty="0"/>
          </a:p>
        </p:txBody>
      </p:sp>
      <p:sp>
        <p:nvSpPr>
          <p:cNvPr id="6" name="TextBox 5"/>
          <p:cNvSpPr txBox="1"/>
          <p:nvPr/>
        </p:nvSpPr>
        <p:spPr>
          <a:xfrm>
            <a:off x="4953001" y="457200"/>
            <a:ext cx="3962400" cy="1384995"/>
          </a:xfrm>
          <a:prstGeom prst="rect">
            <a:avLst/>
          </a:prstGeom>
          <a:noFill/>
        </p:spPr>
        <p:txBody>
          <a:bodyPr wrap="square" rtlCol="0">
            <a:spAutoFit/>
          </a:bodyPr>
          <a:lstStyle/>
          <a:p>
            <a:r>
              <a:rPr lang="pt-BR" sz="2800" b="1" dirty="0" smtClean="0"/>
              <a:t>Os modelos acertam na previsão climática dos últimos 150 anos?</a:t>
            </a:r>
            <a:endParaRPr lang="pt-BR" sz="2800" b="1" dirty="0"/>
          </a:p>
        </p:txBody>
      </p:sp>
    </p:spTree>
    <p:extLst>
      <p:ext uri="{BB962C8B-B14F-4D97-AF65-F5344CB8AC3E}">
        <p14:creationId xmlns:p14="http://schemas.microsoft.com/office/powerpoint/2010/main" val="78047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342" y="1169502"/>
            <a:ext cx="6936916" cy="45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5759693"/>
            <a:ext cx="8839200" cy="954107"/>
          </a:xfrm>
          <a:prstGeom prst="rect">
            <a:avLst/>
          </a:prstGeom>
        </p:spPr>
        <p:txBody>
          <a:bodyPr wrap="square">
            <a:spAutoFit/>
          </a:bodyPr>
          <a:lstStyle/>
          <a:p>
            <a:r>
              <a:rPr lang="en-US" sz="1400" dirty="0" smtClean="0"/>
              <a:t>Simulated historic and 21st century global mean temperature anomalies, relative to the preindustrial period (1880–1900), for 24 CMIP5 models based on the RCP8.5 scenario. The colored (and labeled) curves show those simulations reaching a global mean warming of 4°C–5°C warmer than preindustrial for 2080–2100, which are used for further analysis.</a:t>
            </a:r>
            <a:endParaRPr lang="en-US" sz="1400" dirty="0"/>
          </a:p>
        </p:txBody>
      </p:sp>
      <p:sp>
        <p:nvSpPr>
          <p:cNvPr id="5" name="Rectangle 4"/>
          <p:cNvSpPr/>
          <p:nvPr/>
        </p:nvSpPr>
        <p:spPr>
          <a:xfrm>
            <a:off x="228600" y="152400"/>
            <a:ext cx="8534400" cy="1077218"/>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rPr>
              <a:t>24 Models: Simulated </a:t>
            </a:r>
            <a:r>
              <a:rPr lang="en-US" sz="3200" b="1" dirty="0">
                <a:effectLst>
                  <a:outerShdw blurRad="38100" dist="38100" dir="2700000" algn="tl">
                    <a:srgbClr val="000000">
                      <a:alpha val="43137"/>
                    </a:srgbClr>
                  </a:outerShdw>
                </a:effectLst>
              </a:rPr>
              <a:t>historic and 21st century global mean temperature </a:t>
            </a:r>
          </a:p>
        </p:txBody>
      </p:sp>
      <p:sp>
        <p:nvSpPr>
          <p:cNvPr id="6" name="Rectangle 5"/>
          <p:cNvSpPr/>
          <p:nvPr/>
        </p:nvSpPr>
        <p:spPr>
          <a:xfrm>
            <a:off x="2971800" y="6507463"/>
            <a:ext cx="5943600" cy="307777"/>
          </a:xfrm>
          <a:prstGeom prst="rect">
            <a:avLst/>
          </a:prstGeom>
        </p:spPr>
        <p:txBody>
          <a:bodyPr wrap="square">
            <a:spAutoFit/>
          </a:bodyPr>
          <a:lstStyle/>
          <a:p>
            <a:r>
              <a:rPr lang="da-DK" sz="1400" i="1" dirty="0" err="1"/>
              <a:t>Sources</a:t>
            </a:r>
            <a:r>
              <a:rPr lang="da-DK" sz="1400" i="1" dirty="0"/>
              <a:t>: Hare et al. 2011; </a:t>
            </a:r>
            <a:r>
              <a:rPr lang="da-DK" sz="1400" i="1" dirty="0" err="1"/>
              <a:t>Rogelj</a:t>
            </a:r>
            <a:r>
              <a:rPr lang="da-DK" sz="1400" i="1" dirty="0"/>
              <a:t> et al. 2010; </a:t>
            </a:r>
            <a:r>
              <a:rPr lang="da-DK" sz="1400" i="1" dirty="0" err="1"/>
              <a:t>Schaeffer</a:t>
            </a:r>
            <a:r>
              <a:rPr lang="da-DK" sz="1400" i="1" dirty="0"/>
              <a:t> et al. 2012.</a:t>
            </a:r>
            <a:endParaRPr lang="en-US" sz="1400" i="1" dirty="0"/>
          </a:p>
        </p:txBody>
      </p:sp>
    </p:spTree>
    <p:extLst>
      <p:ext uri="{BB962C8B-B14F-4D97-AF65-F5344CB8AC3E}">
        <p14:creationId xmlns:p14="http://schemas.microsoft.com/office/powerpoint/2010/main" val="338278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19615"/>
            <a:ext cx="4328125" cy="6524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1" y="457200"/>
            <a:ext cx="4233530" cy="5632311"/>
          </a:xfrm>
          <a:prstGeom prst="rect">
            <a:avLst/>
          </a:prstGeom>
          <a:noFill/>
        </p:spPr>
        <p:txBody>
          <a:bodyPr wrap="square" rtlCol="0">
            <a:spAutoFit/>
          </a:bodyPr>
          <a:lstStyle/>
          <a:p>
            <a:r>
              <a:rPr lang="pt-BR" sz="4000" b="1" dirty="0" smtClean="0"/>
              <a:t>Previsões de aumento de temperatura</a:t>
            </a:r>
          </a:p>
          <a:p>
            <a:endParaRPr lang="pt-BR" sz="4000" b="1" dirty="0"/>
          </a:p>
          <a:p>
            <a:r>
              <a:rPr lang="pt-BR" sz="4000" b="1" dirty="0" smtClean="0"/>
              <a:t>extensão de gelo marinho</a:t>
            </a:r>
          </a:p>
          <a:p>
            <a:endParaRPr lang="pt-BR" sz="4000" b="1" dirty="0" smtClean="0"/>
          </a:p>
          <a:p>
            <a:endParaRPr lang="pt-BR" sz="4000" b="1" dirty="0" smtClean="0"/>
          </a:p>
          <a:p>
            <a:r>
              <a:rPr lang="pt-BR" sz="4000" b="1" dirty="0" smtClean="0"/>
              <a:t>pH acidez oceânica</a:t>
            </a:r>
            <a:endParaRPr lang="pt-BR" sz="4000" b="1" dirty="0"/>
          </a:p>
        </p:txBody>
      </p:sp>
    </p:spTree>
    <p:extLst>
      <p:ext uri="{BB962C8B-B14F-4D97-AF65-F5344CB8AC3E}">
        <p14:creationId xmlns:p14="http://schemas.microsoft.com/office/powerpoint/2010/main" val="16177304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08" y="573035"/>
            <a:ext cx="8018318" cy="60402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600" y="76200"/>
            <a:ext cx="8686800"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Projeção de aumento de temperatura e chuva em dois cenários </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55035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499" y="731559"/>
            <a:ext cx="7315200" cy="584480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52399" y="73505"/>
            <a:ext cx="8915401" cy="646331"/>
          </a:xfrm>
          <a:prstGeom prst="rect">
            <a:avLst/>
          </a:prstGeom>
          <a:noFill/>
        </p:spPr>
        <p:txBody>
          <a:bodyPr wrap="square" rtlCol="0">
            <a:spAutoFit/>
          </a:bodyPr>
          <a:lstStyle/>
          <a:p>
            <a:pPr algn="ctr"/>
            <a:r>
              <a:rPr lang="pt-BR" sz="3600" b="1" dirty="0" smtClean="0">
                <a:effectLst>
                  <a:outerShdw blurRad="38100" dist="38100" dir="2700000" algn="tl">
                    <a:srgbClr val="000000">
                      <a:alpha val="43137"/>
                    </a:srgbClr>
                  </a:outerShdw>
                </a:effectLst>
              </a:rPr>
              <a:t>Aumento médio do nível do mar</a:t>
            </a:r>
            <a:endParaRPr lang="pt-BR" sz="3600" b="1" dirty="0">
              <a:effectLst>
                <a:outerShdw blurRad="38100" dist="38100" dir="2700000" algn="tl">
                  <a:srgbClr val="000000">
                    <a:alpha val="43137"/>
                  </a:srgbClr>
                </a:outerShdw>
              </a:effectLst>
            </a:endParaRPr>
          </a:p>
        </p:txBody>
      </p:sp>
      <p:sp>
        <p:nvSpPr>
          <p:cNvPr id="6" name="Left Arrow 5"/>
          <p:cNvSpPr/>
          <p:nvPr/>
        </p:nvSpPr>
        <p:spPr>
          <a:xfrm>
            <a:off x="1828800" y="3692571"/>
            <a:ext cx="489204" cy="242316"/>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7" name="Left Arrow 6"/>
          <p:cNvSpPr/>
          <p:nvPr/>
        </p:nvSpPr>
        <p:spPr>
          <a:xfrm>
            <a:off x="1828800" y="2286000"/>
            <a:ext cx="489204" cy="242316"/>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0470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4886"/>
            <a:ext cx="4467733" cy="670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8720" y="3810000"/>
            <a:ext cx="4191000" cy="1754326"/>
          </a:xfrm>
          <a:prstGeom prst="rect">
            <a:avLst/>
          </a:prstGeom>
        </p:spPr>
        <p:txBody>
          <a:bodyPr wrap="square">
            <a:spAutoFit/>
          </a:bodyPr>
          <a:lstStyle/>
          <a:p>
            <a:r>
              <a:rPr lang="en-US" dirty="0"/>
              <a:t>Probabilistic temperature estimates for old (SRES) </a:t>
            </a:r>
            <a:r>
              <a:rPr lang="en-US" dirty="0" smtClean="0"/>
              <a:t>and new </a:t>
            </a:r>
            <a:r>
              <a:rPr lang="en-US" dirty="0"/>
              <a:t>(RCP) IPCC scenarios. Depending on which global emissions path</a:t>
            </a:r>
          </a:p>
          <a:p>
            <a:r>
              <a:rPr lang="en-US" dirty="0"/>
              <a:t>is followed, the 4°C temperature threshold could be exceeded </a:t>
            </a:r>
            <a:r>
              <a:rPr lang="en-US" dirty="0" smtClean="0"/>
              <a:t>before the </a:t>
            </a:r>
            <a:r>
              <a:rPr lang="en-US" dirty="0"/>
              <a:t>end of the century.</a:t>
            </a:r>
          </a:p>
        </p:txBody>
      </p:sp>
      <p:sp>
        <p:nvSpPr>
          <p:cNvPr id="5" name="TextBox 4"/>
          <p:cNvSpPr txBox="1"/>
          <p:nvPr/>
        </p:nvSpPr>
        <p:spPr>
          <a:xfrm>
            <a:off x="228600" y="457200"/>
            <a:ext cx="4343399" cy="2862322"/>
          </a:xfrm>
          <a:prstGeom prst="rect">
            <a:avLst/>
          </a:prstGeom>
          <a:noFill/>
        </p:spPr>
        <p:txBody>
          <a:bodyPr wrap="square" rtlCol="0">
            <a:spAutoFit/>
          </a:bodyPr>
          <a:lstStyle/>
          <a:p>
            <a:r>
              <a:rPr lang="pt-BR" sz="3600" b="1" dirty="0" smtClean="0">
                <a:effectLst>
                  <a:outerShdw blurRad="38100" dist="38100" dir="2700000" algn="tl">
                    <a:srgbClr val="000000">
                      <a:alpha val="43137"/>
                    </a:srgbClr>
                  </a:outerShdw>
                </a:effectLst>
              </a:rPr>
              <a:t>Estimativas de aumento de temperatura em função dos cenários de emissões</a:t>
            </a:r>
            <a:endParaRPr lang="pt-BR" sz="3600" b="1" dirty="0">
              <a:effectLst>
                <a:outerShdw blurRad="38100" dist="38100" dir="2700000" algn="tl">
                  <a:srgbClr val="000000">
                    <a:alpha val="43137"/>
                  </a:srgbClr>
                </a:outerShdw>
              </a:effectLst>
            </a:endParaRPr>
          </a:p>
        </p:txBody>
      </p:sp>
      <p:sp>
        <p:nvSpPr>
          <p:cNvPr id="6" name="Rectangle 5"/>
          <p:cNvSpPr/>
          <p:nvPr/>
        </p:nvSpPr>
        <p:spPr>
          <a:xfrm>
            <a:off x="193765" y="5879068"/>
            <a:ext cx="4020909" cy="369332"/>
          </a:xfrm>
          <a:prstGeom prst="rect">
            <a:avLst/>
          </a:prstGeom>
        </p:spPr>
        <p:txBody>
          <a:bodyPr wrap="none">
            <a:spAutoFit/>
          </a:bodyPr>
          <a:lstStyle/>
          <a:p>
            <a:r>
              <a:rPr lang="en-US" i="1" dirty="0"/>
              <a:t>Source: </a:t>
            </a:r>
            <a:r>
              <a:rPr lang="en-US" i="1" dirty="0" err="1"/>
              <a:t>Rogelj</a:t>
            </a:r>
            <a:r>
              <a:rPr lang="en-US" i="1" dirty="0"/>
              <a:t>, </a:t>
            </a:r>
            <a:r>
              <a:rPr lang="en-US" i="1" dirty="0" err="1"/>
              <a:t>Meinshausen</a:t>
            </a:r>
            <a:r>
              <a:rPr lang="en-US" i="1" dirty="0"/>
              <a:t>, et al. 2012.</a:t>
            </a:r>
          </a:p>
        </p:txBody>
      </p:sp>
    </p:spTree>
    <p:extLst>
      <p:ext uri="{BB962C8B-B14F-4D97-AF65-F5344CB8AC3E}">
        <p14:creationId xmlns:p14="http://schemas.microsoft.com/office/powerpoint/2010/main" val="120741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48" y="1490484"/>
            <a:ext cx="8720066" cy="5215116"/>
          </a:xfrm>
          <a:prstGeom prst="rect">
            <a:avLst/>
          </a:prstGeom>
        </p:spPr>
      </p:pic>
      <p:sp>
        <p:nvSpPr>
          <p:cNvPr id="5" name="TextBox 4"/>
          <p:cNvSpPr txBox="1"/>
          <p:nvPr/>
        </p:nvSpPr>
        <p:spPr>
          <a:xfrm>
            <a:off x="304801" y="1538959"/>
            <a:ext cx="1008112" cy="369332"/>
          </a:xfrm>
          <a:prstGeom prst="rect">
            <a:avLst/>
          </a:prstGeom>
          <a:solidFill>
            <a:srgbClr val="FFFFFF"/>
          </a:solidFill>
        </p:spPr>
        <p:txBody>
          <a:bodyPr wrap="square" rtlCol="0">
            <a:spAutoFit/>
          </a:bodyPr>
          <a:lstStyle/>
          <a:p>
            <a:r>
              <a:rPr lang="en-US" b="1" dirty="0" smtClean="0">
                <a:solidFill>
                  <a:srgbClr val="000000"/>
                </a:solidFill>
              </a:rPr>
              <a:t>RCP8.5</a:t>
            </a:r>
            <a:endParaRPr lang="en-US" b="1" dirty="0">
              <a:solidFill>
                <a:srgbClr val="000000"/>
              </a:solidFill>
            </a:endParaRPr>
          </a:p>
        </p:txBody>
      </p:sp>
      <p:sp>
        <p:nvSpPr>
          <p:cNvPr id="6" name="TextBox 5"/>
          <p:cNvSpPr txBox="1"/>
          <p:nvPr/>
        </p:nvSpPr>
        <p:spPr>
          <a:xfrm>
            <a:off x="304801" y="228600"/>
            <a:ext cx="8689012" cy="1261884"/>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Projeções de mudanças na precipitação </a:t>
            </a:r>
          </a:p>
          <a:p>
            <a:pPr algn="ctr"/>
            <a:r>
              <a:rPr lang="pt-BR" sz="3600" b="1" dirty="0" smtClean="0"/>
              <a:t>1986-2005 to 2081-2100</a:t>
            </a:r>
            <a:endParaRPr lang="pt-BR" sz="3600" b="1" dirty="0"/>
          </a:p>
        </p:txBody>
      </p:sp>
    </p:spTree>
    <p:extLst>
      <p:ext uri="{BB962C8B-B14F-4D97-AF65-F5344CB8AC3E}">
        <p14:creationId xmlns:p14="http://schemas.microsoft.com/office/powerpoint/2010/main" val="36809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18392"/>
            <a:ext cx="7620000" cy="6062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5-Point Star 4"/>
          <p:cNvSpPr/>
          <p:nvPr/>
        </p:nvSpPr>
        <p:spPr>
          <a:xfrm>
            <a:off x="2209800" y="4572000"/>
            <a:ext cx="457200" cy="457200"/>
          </a:xfrm>
          <a:prstGeom prst="star5">
            <a:avLst/>
          </a:prstGeom>
          <a:solidFill>
            <a:srgbClr val="FF0000"/>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33617"/>
            <a:ext cx="8610600"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Efeitos cumulativos das emissões de carbono</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68957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l="1358"/>
          <a:stretch>
            <a:fillRect/>
          </a:stretch>
        </p:blipFill>
        <p:spPr bwMode="auto">
          <a:xfrm>
            <a:off x="3429000" y="152400"/>
            <a:ext cx="5534025" cy="3276600"/>
          </a:xfrm>
          <a:prstGeom prst="rect">
            <a:avLst/>
          </a:prstGeom>
          <a:noFill/>
          <a:ln w="9525">
            <a:noFill/>
            <a:miter lim="800000"/>
            <a:headEnd/>
            <a:tailEnd/>
          </a:ln>
        </p:spPr>
      </p:pic>
      <p:pic>
        <p:nvPicPr>
          <p:cNvPr id="148483" name="Picture 3"/>
          <p:cNvPicPr>
            <a:picLocks noChangeAspect="1" noChangeArrowheads="1"/>
          </p:cNvPicPr>
          <p:nvPr/>
        </p:nvPicPr>
        <p:blipFill>
          <a:blip r:embed="rId3" cstate="print"/>
          <a:srcRect r="-1389"/>
          <a:stretch>
            <a:fillRect/>
          </a:stretch>
        </p:blipFill>
        <p:spPr bwMode="auto">
          <a:xfrm>
            <a:off x="3429000" y="3429000"/>
            <a:ext cx="5562600" cy="3334688"/>
          </a:xfrm>
          <a:prstGeom prst="rect">
            <a:avLst/>
          </a:prstGeom>
          <a:noFill/>
          <a:ln w="9525">
            <a:noFill/>
            <a:miter lim="800000"/>
            <a:headEnd/>
            <a:tailEnd/>
          </a:ln>
        </p:spPr>
      </p:pic>
      <p:sp>
        <p:nvSpPr>
          <p:cNvPr id="6" name="TextBox 5"/>
          <p:cNvSpPr txBox="1"/>
          <p:nvPr/>
        </p:nvSpPr>
        <p:spPr>
          <a:xfrm>
            <a:off x="228600" y="838200"/>
            <a:ext cx="3200400" cy="3877985"/>
          </a:xfrm>
          <a:prstGeom prst="rect">
            <a:avLst/>
          </a:prstGeom>
          <a:noFill/>
        </p:spPr>
        <p:txBody>
          <a:bodyPr wrap="square" rtlCol="0">
            <a:spAutoFit/>
          </a:bodyPr>
          <a:lstStyle/>
          <a:p>
            <a:pPr fontAlgn="auto">
              <a:spcBef>
                <a:spcPts val="0"/>
              </a:spcBef>
              <a:spcAft>
                <a:spcPts val="0"/>
              </a:spcAft>
            </a:pPr>
            <a:r>
              <a:rPr lang="pt-BR" sz="3200" b="1" dirty="0" smtClean="0">
                <a:solidFill>
                  <a:srgbClr val="000000"/>
                </a:solidFill>
                <a:latin typeface="Arial"/>
                <a:cs typeface="+mn-cs"/>
              </a:rPr>
              <a:t>Quanto tempo o efeito do CO</a:t>
            </a:r>
            <a:r>
              <a:rPr lang="pt-BR" sz="3200" b="1" baseline="-25000" dirty="0" smtClean="0">
                <a:solidFill>
                  <a:srgbClr val="000000"/>
                </a:solidFill>
                <a:latin typeface="Arial"/>
                <a:cs typeface="+mn-cs"/>
              </a:rPr>
              <a:t>2</a:t>
            </a:r>
            <a:r>
              <a:rPr lang="pt-BR" sz="3200" b="1" dirty="0" smtClean="0">
                <a:solidFill>
                  <a:srgbClr val="000000"/>
                </a:solidFill>
                <a:latin typeface="Arial"/>
                <a:cs typeface="+mn-cs"/>
              </a:rPr>
              <a:t> irá afetar o clima do planeta?</a:t>
            </a: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r>
              <a:rPr lang="pt-BR" sz="1400" i="1" dirty="0" smtClean="0">
                <a:solidFill>
                  <a:srgbClr val="000000"/>
                </a:solidFill>
                <a:latin typeface="Arial"/>
                <a:cs typeface="+mn-cs"/>
              </a:rPr>
              <a:t>Susan Salomon PNAS </a:t>
            </a:r>
            <a:r>
              <a:rPr lang="pt-BR" sz="1400" i="1" dirty="0" err="1" smtClean="0">
                <a:solidFill>
                  <a:srgbClr val="000000"/>
                </a:solidFill>
                <a:latin typeface="Arial"/>
                <a:cs typeface="+mn-cs"/>
              </a:rPr>
              <a:t>Fev</a:t>
            </a:r>
            <a:r>
              <a:rPr lang="pt-BR" sz="1400" i="1" dirty="0" smtClean="0">
                <a:solidFill>
                  <a:srgbClr val="000000"/>
                </a:solidFill>
                <a:latin typeface="Arial"/>
                <a:cs typeface="+mn-cs"/>
              </a:rPr>
              <a:t> 2009</a:t>
            </a:r>
            <a:endParaRPr lang="pt-BR" sz="1400" i="1" dirty="0">
              <a:solidFill>
                <a:srgbClr val="000000"/>
              </a:solidFill>
              <a:latin typeface="Arial"/>
              <a:cs typeface="+mn-cs"/>
            </a:endParaRPr>
          </a:p>
        </p:txBody>
      </p:sp>
      <p:sp>
        <p:nvSpPr>
          <p:cNvPr id="2" name="TextBox 1"/>
          <p:cNvSpPr txBox="1"/>
          <p:nvPr/>
        </p:nvSpPr>
        <p:spPr>
          <a:xfrm>
            <a:off x="205409" y="6189389"/>
            <a:ext cx="3427926" cy="461665"/>
          </a:xfrm>
          <a:prstGeom prst="rect">
            <a:avLst/>
          </a:prstGeom>
          <a:noFill/>
        </p:spPr>
        <p:txBody>
          <a:bodyPr wrap="none" rtlCol="0">
            <a:spAutoFit/>
          </a:bodyPr>
          <a:lstStyle/>
          <a:p>
            <a:r>
              <a:rPr lang="pt-BR" sz="1600" b="1" dirty="0" smtClean="0">
                <a:latin typeface="Arial" pitchFamily="34" charset="0"/>
                <a:cs typeface="Arial" pitchFamily="34" charset="0"/>
              </a:rPr>
              <a:t>Note a escala: Até o ano 3000 </a:t>
            </a:r>
            <a:r>
              <a:rPr lang="pt-BR" sz="2400" b="1" dirty="0" smtClean="0">
                <a:latin typeface="Arial" pitchFamily="34" charset="0"/>
                <a:cs typeface="Arial" pitchFamily="34" charset="0"/>
              </a:rPr>
              <a:t>→</a:t>
            </a:r>
            <a:endParaRPr lang="pt-BR" sz="2400" b="1" dirty="0">
              <a:latin typeface="Arial" pitchFamily="34" charset="0"/>
              <a:cs typeface="Arial" pitchFamily="34" charset="0"/>
            </a:endParaRPr>
          </a:p>
        </p:txBody>
      </p:sp>
    </p:spTree>
    <p:extLst>
      <p:ext uri="{BB962C8B-B14F-4D97-AF65-F5344CB8AC3E}">
        <p14:creationId xmlns:p14="http://schemas.microsoft.com/office/powerpoint/2010/main" val="130657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8610600" cy="769441"/>
          </a:xfrm>
          <a:prstGeom prst="rect">
            <a:avLst/>
          </a:prstGeom>
        </p:spPr>
        <p:txBody>
          <a:bodyPr wrap="square">
            <a:spAutoFit/>
          </a:bodyPr>
          <a:lstStyle/>
          <a:p>
            <a:pPr algn="ctr" fontAlgn="auto">
              <a:spcBef>
                <a:spcPts val="0"/>
              </a:spcBef>
              <a:spcAft>
                <a:spcPts val="0"/>
              </a:spcAft>
            </a:pPr>
            <a:r>
              <a:rPr lang="pt-BR" sz="2200" b="1" smtClean="0">
                <a:solidFill>
                  <a:prstClr val="black"/>
                </a:solidFill>
                <a:effectLst>
                  <a:outerShdw blurRad="38100" dist="38100" dir="2700000" algn="tl">
                    <a:srgbClr val="000000">
                      <a:alpha val="43137"/>
                    </a:srgbClr>
                  </a:outerShdw>
                </a:effectLst>
                <a:latin typeface="Calibri"/>
                <a:cs typeface="+mn-cs"/>
              </a:rPr>
              <a:t>Estimativas da evolução quantitativa de variaveis de controle para sete limites planetários desde níveis preindustriais até o presente</a:t>
            </a:r>
            <a:endParaRPr lang="pt-BR" sz="2200" b="1">
              <a:solidFill>
                <a:prstClr val="black"/>
              </a:solidFill>
              <a:effectLst>
                <a:outerShdw blurRad="38100" dist="38100" dir="2700000" algn="tl">
                  <a:srgbClr val="000000">
                    <a:alpha val="43137"/>
                  </a:srgbClr>
                </a:outerShdw>
              </a:effectLst>
              <a:latin typeface="Calibri"/>
              <a:cs typeface="+mn-cs"/>
            </a:endParaRPr>
          </a:p>
        </p:txBody>
      </p:sp>
      <p:pic>
        <p:nvPicPr>
          <p:cNvPr id="126978" name="Picture 2"/>
          <p:cNvPicPr>
            <a:picLocks noChangeAspect="1" noChangeArrowheads="1"/>
          </p:cNvPicPr>
          <p:nvPr/>
        </p:nvPicPr>
        <p:blipFill>
          <a:blip r:embed="rId3" cstate="print"/>
          <a:srcRect/>
          <a:stretch>
            <a:fillRect/>
          </a:stretch>
        </p:blipFill>
        <p:spPr bwMode="auto">
          <a:xfrm>
            <a:off x="2115955" y="1135796"/>
            <a:ext cx="6682509" cy="5373470"/>
          </a:xfrm>
          <a:prstGeom prst="rect">
            <a:avLst/>
          </a:prstGeom>
          <a:noFill/>
          <a:ln w="9525">
            <a:noFill/>
            <a:miter lim="800000"/>
            <a:headEnd/>
            <a:tailEnd/>
          </a:ln>
        </p:spPr>
      </p:pic>
      <p:sp>
        <p:nvSpPr>
          <p:cNvPr id="6" name="Rectangle 5"/>
          <p:cNvSpPr/>
          <p:nvPr/>
        </p:nvSpPr>
        <p:spPr>
          <a:xfrm>
            <a:off x="170543" y="2159100"/>
            <a:ext cx="2057400" cy="3539430"/>
          </a:xfrm>
          <a:prstGeom prst="rect">
            <a:avLst/>
          </a:prstGeom>
        </p:spPr>
        <p:txBody>
          <a:bodyPr wrap="square">
            <a:spAutoFit/>
          </a:bodyPr>
          <a:lstStyle/>
          <a:p>
            <a:pPr fontAlgn="auto">
              <a:spcBef>
                <a:spcPts val="0"/>
              </a:spcBef>
              <a:spcAft>
                <a:spcPts val="0"/>
              </a:spcAft>
            </a:pPr>
            <a:r>
              <a:rPr lang="en-US" sz="1400" b="1" dirty="0" smtClean="0">
                <a:solidFill>
                  <a:prstClr val="black"/>
                </a:solidFill>
                <a:latin typeface="Calibri"/>
                <a:cs typeface="+mn-cs"/>
              </a:rPr>
              <a:t>Beyond the boundary. The inner green shading represents the proposed safe operating space for nine planetary systems. The red wedges represent an estimate of the current position for each variable. The boundaries in three systems (rate of biodiversity loss, climate change and human interference with the nitrogen cycle), have already been exceeded.</a:t>
            </a:r>
            <a:endParaRPr lang="en-US" sz="1400" dirty="0">
              <a:solidFill>
                <a:prstClr val="black"/>
              </a:solidFill>
              <a:latin typeface="Calibri"/>
              <a:cs typeface="+mn-cs"/>
            </a:endParaRPr>
          </a:p>
        </p:txBody>
      </p:sp>
      <p:sp>
        <p:nvSpPr>
          <p:cNvPr id="7" name="TextBox 6"/>
          <p:cNvSpPr txBox="1"/>
          <p:nvPr/>
        </p:nvSpPr>
        <p:spPr>
          <a:xfrm>
            <a:off x="228600" y="6324600"/>
            <a:ext cx="1518364"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cs typeface="+mn-cs"/>
              </a:rPr>
              <a:t>Nature, 2009</a:t>
            </a:r>
            <a:endParaRPr lang="en-US" dirty="0">
              <a:solidFill>
                <a:prstClr val="black"/>
              </a:solidFill>
              <a:latin typeface="Calibri"/>
              <a:cs typeface="+mn-cs"/>
            </a:endParaRPr>
          </a:p>
        </p:txBody>
      </p:sp>
      <p:sp>
        <p:nvSpPr>
          <p:cNvPr id="2" name="TextBox 1"/>
          <p:cNvSpPr txBox="1"/>
          <p:nvPr/>
        </p:nvSpPr>
        <p:spPr>
          <a:xfrm>
            <a:off x="5029200" y="1131439"/>
            <a:ext cx="1805302" cy="307777"/>
          </a:xfrm>
          <a:prstGeom prst="rect">
            <a:avLst/>
          </a:prstGeom>
          <a:noFill/>
        </p:spPr>
        <p:txBody>
          <a:bodyPr wrap="none" rtlCol="0">
            <a:spAutoFit/>
          </a:bodyPr>
          <a:lstStyle/>
          <a:p>
            <a:r>
              <a:rPr lang="en-US" sz="1400" b="1" dirty="0" err="1" smtClean="0"/>
              <a:t>Mudança</a:t>
            </a:r>
            <a:r>
              <a:rPr lang="en-US" sz="1400" b="1" dirty="0" smtClean="0"/>
              <a:t> </a:t>
            </a:r>
            <a:r>
              <a:rPr lang="en-US" sz="1400" b="1" dirty="0" err="1" smtClean="0"/>
              <a:t>Climática</a:t>
            </a:r>
            <a:endParaRPr lang="en-US" sz="1400" b="1" dirty="0"/>
          </a:p>
        </p:txBody>
      </p:sp>
      <p:sp>
        <p:nvSpPr>
          <p:cNvPr id="8" name="TextBox 7"/>
          <p:cNvSpPr txBox="1"/>
          <p:nvPr/>
        </p:nvSpPr>
        <p:spPr>
          <a:xfrm>
            <a:off x="2242457" y="5144532"/>
            <a:ext cx="2252540" cy="307777"/>
          </a:xfrm>
          <a:prstGeom prst="rect">
            <a:avLst/>
          </a:prstGeom>
          <a:noFill/>
        </p:spPr>
        <p:txBody>
          <a:bodyPr wrap="none" rtlCol="0">
            <a:spAutoFit/>
          </a:bodyPr>
          <a:lstStyle/>
          <a:p>
            <a:r>
              <a:rPr lang="en-US" sz="1400" b="1" dirty="0" err="1" smtClean="0"/>
              <a:t>Perda</a:t>
            </a:r>
            <a:r>
              <a:rPr lang="en-US" sz="1400" b="1" dirty="0" smtClean="0"/>
              <a:t> de </a:t>
            </a:r>
            <a:r>
              <a:rPr lang="en-US" sz="1400" b="1" dirty="0" err="1" smtClean="0"/>
              <a:t>biodiversidade</a:t>
            </a:r>
            <a:endParaRPr lang="en-US" sz="1400" b="1" dirty="0"/>
          </a:p>
        </p:txBody>
      </p:sp>
      <p:sp>
        <p:nvSpPr>
          <p:cNvPr id="9" name="TextBox 8"/>
          <p:cNvSpPr txBox="1"/>
          <p:nvPr/>
        </p:nvSpPr>
        <p:spPr>
          <a:xfrm>
            <a:off x="6433714" y="5993227"/>
            <a:ext cx="2340705" cy="307777"/>
          </a:xfrm>
          <a:prstGeom prst="rect">
            <a:avLst/>
          </a:prstGeom>
          <a:noFill/>
        </p:spPr>
        <p:txBody>
          <a:bodyPr wrap="none" rtlCol="0">
            <a:spAutoFit/>
          </a:bodyPr>
          <a:lstStyle/>
          <a:p>
            <a:r>
              <a:rPr lang="en-US" sz="1400" b="1" dirty="0" err="1" smtClean="0"/>
              <a:t>Deposição</a:t>
            </a:r>
            <a:r>
              <a:rPr lang="en-US" sz="1400" b="1" dirty="0" smtClean="0"/>
              <a:t> de </a:t>
            </a:r>
            <a:r>
              <a:rPr lang="en-US" sz="1400" b="1" dirty="0" err="1" smtClean="0"/>
              <a:t>Nitrogênio</a:t>
            </a:r>
            <a:endParaRPr lang="en-US" sz="1400" b="1" dirty="0"/>
          </a:p>
        </p:txBody>
      </p:sp>
      <p:pic>
        <p:nvPicPr>
          <p:cNvPr id="126977" name="Picture 1"/>
          <p:cNvPicPr>
            <a:picLocks noChangeAspect="1" noChangeArrowheads="1"/>
          </p:cNvPicPr>
          <p:nvPr/>
        </p:nvPicPr>
        <p:blipFill>
          <a:blip r:embed="rId4" cstate="print"/>
          <a:srcRect/>
          <a:stretch>
            <a:fillRect/>
          </a:stretch>
        </p:blipFill>
        <p:spPr bwMode="auto">
          <a:xfrm>
            <a:off x="219335" y="1127810"/>
            <a:ext cx="2514600" cy="802148"/>
          </a:xfrm>
          <a:prstGeom prst="rect">
            <a:avLst/>
          </a:prstGeom>
          <a:noFill/>
          <a:ln w="9525">
            <a:noFill/>
            <a:miter lim="800000"/>
            <a:headEnd/>
            <a:tailEnd/>
          </a:ln>
        </p:spPr>
      </p:pic>
    </p:spTree>
    <p:extLst>
      <p:ext uri="{BB962C8B-B14F-4D97-AF65-F5344CB8AC3E}">
        <p14:creationId xmlns:p14="http://schemas.microsoft.com/office/powerpoint/2010/main" val="280981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33639"/>
            <a:ext cx="683902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4947" y="271974"/>
            <a:ext cx="801033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Vivemos em um mundo biológico: Feedbacks biogeoquímicos</a:t>
            </a:r>
            <a:endParaRPr lang="pt-BR" sz="2400" b="1" dirty="0">
              <a:effectLst>
                <a:outerShdw blurRad="38100" dist="38100" dir="2700000" algn="tl">
                  <a:srgbClr val="000000">
                    <a:alpha val="43137"/>
                  </a:srgbClr>
                </a:outerShdw>
              </a:effectLst>
            </a:endParaRPr>
          </a:p>
        </p:txBody>
      </p:sp>
      <p:sp>
        <p:nvSpPr>
          <p:cNvPr id="5" name="TextBox 4"/>
          <p:cNvSpPr txBox="1"/>
          <p:nvPr/>
        </p:nvSpPr>
        <p:spPr>
          <a:xfrm>
            <a:off x="329766" y="6165670"/>
            <a:ext cx="8160696" cy="400110"/>
          </a:xfrm>
          <a:prstGeom prst="rect">
            <a:avLst/>
          </a:prstGeom>
          <a:noFill/>
        </p:spPr>
        <p:txBody>
          <a:bodyPr wrap="none" rtlCol="0">
            <a:spAutoFit/>
          </a:bodyPr>
          <a:lstStyle/>
          <a:p>
            <a:r>
              <a:rPr lang="pt-BR" sz="2000" b="1" dirty="0" smtClean="0"/>
              <a:t>Como bactérias no solo (responsáveis por emissões de metano) vão reagir?</a:t>
            </a:r>
            <a:endParaRPr lang="pt-BR" sz="2000" b="1" dirty="0"/>
          </a:p>
        </p:txBody>
      </p:sp>
    </p:spTree>
    <p:extLst>
      <p:ext uri="{BB962C8B-B14F-4D97-AF65-F5344CB8AC3E}">
        <p14:creationId xmlns:p14="http://schemas.microsoft.com/office/powerpoint/2010/main" val="192148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567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18588"/>
            <a:ext cx="8839200" cy="677108"/>
          </a:xfrm>
          <a:prstGeom prst="rect">
            <a:avLst/>
          </a:prstGeom>
        </p:spPr>
        <p:txBody>
          <a:bodyPr wrap="square">
            <a:spAutoFit/>
          </a:bodyPr>
          <a:lstStyle/>
          <a:p>
            <a:pPr algn="ctr"/>
            <a:r>
              <a:rPr lang="en-US" sz="3800" b="1" dirty="0"/>
              <a:t>Number of natural </a:t>
            </a:r>
            <a:r>
              <a:rPr lang="en-US" sz="3800" b="1" dirty="0" smtClean="0"/>
              <a:t>disasters 1980–2010 </a:t>
            </a:r>
            <a:endParaRPr lang="en-US" sz="3800" b="1" dirty="0"/>
          </a:p>
        </p:txBody>
      </p:sp>
      <p:sp>
        <p:nvSpPr>
          <p:cNvPr id="3" name="Rectangle 2"/>
          <p:cNvSpPr/>
          <p:nvPr/>
        </p:nvSpPr>
        <p:spPr>
          <a:xfrm>
            <a:off x="5605673" y="6373779"/>
            <a:ext cx="3385927" cy="369332"/>
          </a:xfrm>
          <a:prstGeom prst="rect">
            <a:avLst/>
          </a:prstGeom>
        </p:spPr>
        <p:txBody>
          <a:bodyPr wrap="none">
            <a:spAutoFit/>
          </a:bodyPr>
          <a:lstStyle/>
          <a:p>
            <a:r>
              <a:rPr lang="en-US" i="1" dirty="0" smtClean="0"/>
              <a:t>source</a:t>
            </a:r>
            <a:r>
              <a:rPr lang="en-US" i="1" dirty="0"/>
              <a:t>: </a:t>
            </a:r>
            <a:r>
              <a:rPr lang="en-US" i="1" dirty="0" err="1"/>
              <a:t>MunichRe</a:t>
            </a:r>
            <a:r>
              <a:rPr lang="en-US" i="1" dirty="0"/>
              <a:t> </a:t>
            </a:r>
            <a:r>
              <a:rPr lang="en-US" i="1" dirty="0" err="1"/>
              <a:t>NatCatSERVICE</a:t>
            </a:r>
            <a:endParaRPr lang="en-US" dirty="0"/>
          </a:p>
        </p:txBody>
      </p:sp>
      <p:sp>
        <p:nvSpPr>
          <p:cNvPr id="4" name="TextBox 3"/>
          <p:cNvSpPr txBox="1"/>
          <p:nvPr/>
        </p:nvSpPr>
        <p:spPr>
          <a:xfrm>
            <a:off x="181099" y="6488668"/>
            <a:ext cx="3776355" cy="369332"/>
          </a:xfrm>
          <a:prstGeom prst="rect">
            <a:avLst/>
          </a:prstGeom>
          <a:noFill/>
        </p:spPr>
        <p:txBody>
          <a:bodyPr wrap="none" rtlCol="0">
            <a:spAutoFit/>
          </a:bodyPr>
          <a:lstStyle/>
          <a:p>
            <a:r>
              <a:rPr lang="pt-BR" dirty="0" smtClean="0"/>
              <a:t>The Global </a:t>
            </a:r>
            <a:r>
              <a:rPr lang="pt-BR" dirty="0" err="1" smtClean="0"/>
              <a:t>Climate</a:t>
            </a:r>
            <a:r>
              <a:rPr lang="pt-BR" dirty="0" smtClean="0"/>
              <a:t> </a:t>
            </a:r>
            <a:r>
              <a:rPr lang="pt-BR" dirty="0" err="1" smtClean="0"/>
              <a:t>Report</a:t>
            </a:r>
            <a:r>
              <a:rPr lang="pt-BR" dirty="0" smtClean="0"/>
              <a:t> WMO 2013</a:t>
            </a:r>
            <a:endParaRPr lang="en-US" dirty="0"/>
          </a:p>
        </p:txBody>
      </p:sp>
    </p:spTree>
    <p:extLst>
      <p:ext uri="{BB962C8B-B14F-4D97-AF65-F5344CB8AC3E}">
        <p14:creationId xmlns:p14="http://schemas.microsoft.com/office/powerpoint/2010/main" val="427022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effectLst>
                  <a:outerShdw blurRad="38100" dist="38100" dir="2700000" algn="tl">
                    <a:srgbClr val="000000">
                      <a:alpha val="43137"/>
                    </a:srgbClr>
                  </a:outerShdw>
                </a:effectLst>
                <a:latin typeface="Arial" pitchFamily="34" charset="0"/>
                <a:cs typeface="Arial" pitchFamily="34" charset="0"/>
              </a:rPr>
              <a:t>Global land temperature variation (1850-2012)</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228600" y="1905000"/>
            <a:ext cx="8716858" cy="4419600"/>
          </a:xfrm>
          <a:prstGeom prst="rect">
            <a:avLst/>
          </a:prstGeom>
          <a:noFill/>
          <a:ln w="9525">
            <a:noFill/>
            <a:miter lim="800000"/>
            <a:headEnd/>
            <a:tailEnd/>
          </a:ln>
        </p:spPr>
      </p:pic>
      <p:sp>
        <p:nvSpPr>
          <p:cNvPr id="3" name="Oval 2"/>
          <p:cNvSpPr/>
          <p:nvPr/>
        </p:nvSpPr>
        <p:spPr>
          <a:xfrm>
            <a:off x="7040458" y="2133600"/>
            <a:ext cx="1905000" cy="1219200"/>
          </a:xfrm>
          <a:prstGeom prst="ellipse">
            <a:avLst/>
          </a:prstGeom>
          <a:noFill/>
          <a:ln w="95250">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cxnSp>
        <p:nvCxnSpPr>
          <p:cNvPr id="5" name="Straight Connector 4"/>
          <p:cNvCxnSpPr/>
          <p:nvPr/>
        </p:nvCxnSpPr>
        <p:spPr>
          <a:xfrm flipV="1">
            <a:off x="7810500" y="2705100"/>
            <a:ext cx="685800" cy="762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847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El Nino Southern Oscillations Variations</a:t>
            </a:r>
            <a:br>
              <a:rPr lang="en-US" sz="3600" b="1" dirty="0" smtClean="0"/>
            </a:br>
            <a:r>
              <a:rPr lang="en-US" sz="2800" b="1" dirty="0" smtClean="0"/>
              <a:t>(1950 – Present)</a:t>
            </a:r>
            <a:endParaRPr lang="en-US" sz="2800" b="1" dirty="0"/>
          </a:p>
        </p:txBody>
      </p:sp>
      <p:sp>
        <p:nvSpPr>
          <p:cNvPr id="4" name="TextBox 3"/>
          <p:cNvSpPr txBox="1"/>
          <p:nvPr/>
        </p:nvSpPr>
        <p:spPr>
          <a:xfrm>
            <a:off x="154305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pic>
        <p:nvPicPr>
          <p:cNvPr id="5" name="Picture 4" descr="ENSO plot.gif"/>
          <p:cNvPicPr>
            <a:picLocks noChangeAspect="1"/>
          </p:cNvPicPr>
          <p:nvPr/>
        </p:nvPicPr>
        <p:blipFill>
          <a:blip r:embed="rId2" cstate="print"/>
          <a:stretch>
            <a:fillRect/>
          </a:stretch>
        </p:blipFill>
        <p:spPr>
          <a:xfrm>
            <a:off x="586740" y="1588770"/>
            <a:ext cx="7743492" cy="2411730"/>
          </a:xfrm>
          <a:prstGeom prst="rect">
            <a:avLst/>
          </a:prstGeom>
        </p:spPr>
      </p:pic>
      <p:sp>
        <p:nvSpPr>
          <p:cNvPr id="7" name="Left Brace 6"/>
          <p:cNvSpPr/>
          <p:nvPr/>
        </p:nvSpPr>
        <p:spPr>
          <a:xfrm rot="16200000">
            <a:off x="2483507" y="2869543"/>
            <a:ext cx="247650" cy="2719114"/>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4997406" y="3136013"/>
            <a:ext cx="243476" cy="2190347"/>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16200000">
            <a:off x="6987367" y="3396437"/>
            <a:ext cx="247650" cy="1665325"/>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409211" y="4333875"/>
            <a:ext cx="1392945" cy="523220"/>
          </a:xfrm>
          <a:prstGeom prst="rect">
            <a:avLst/>
          </a:prstGeom>
          <a:noFill/>
        </p:spPr>
        <p:txBody>
          <a:bodyPr wrap="none" rtlCol="0">
            <a:spAutoFit/>
          </a:bodyPr>
          <a:lstStyle/>
          <a:p>
            <a:pPr algn="ctr"/>
            <a:r>
              <a:rPr lang="en-US" sz="1400" b="1" dirty="0" smtClean="0"/>
              <a:t>Global warming</a:t>
            </a:r>
          </a:p>
          <a:p>
            <a:pPr algn="ctr"/>
            <a:r>
              <a:rPr lang="en-US" sz="1400" b="1" dirty="0" smtClean="0"/>
              <a:t>(mostly El Nino)</a:t>
            </a:r>
          </a:p>
        </p:txBody>
      </p:sp>
      <p:sp>
        <p:nvSpPr>
          <p:cNvPr id="11" name="TextBox 10"/>
          <p:cNvSpPr txBox="1"/>
          <p:nvPr/>
        </p:nvSpPr>
        <p:spPr>
          <a:xfrm>
            <a:off x="624840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spTree>
    <p:extLst>
      <p:ext uri="{BB962C8B-B14F-4D97-AF65-F5344CB8AC3E}">
        <p14:creationId xmlns:p14="http://schemas.microsoft.com/office/powerpoint/2010/main" val="263841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69"/>
            <a:ext cx="8763000" cy="1143000"/>
          </a:xfrm>
        </p:spPr>
        <p:txBody>
          <a:bodyPr/>
          <a:lstStyle/>
          <a:p>
            <a:r>
              <a:rPr lang="en-US" b="1" dirty="0" smtClean="0">
                <a:effectLst>
                  <a:outerShdw blurRad="38100" dist="38100" dir="2700000" algn="tl">
                    <a:srgbClr val="000000">
                      <a:alpha val="43137"/>
                    </a:srgbClr>
                  </a:outerShdw>
                </a:effectLst>
              </a:rPr>
              <a:t>Ocean Heat Capacity Considerations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992927"/>
            <a:ext cx="8229600" cy="3274273"/>
          </a:xfrm>
        </p:spPr>
        <p:txBody>
          <a:bodyPr/>
          <a:lstStyle/>
          <a:p>
            <a:pPr>
              <a:spcBef>
                <a:spcPts val="0"/>
              </a:spcBef>
            </a:pPr>
            <a:r>
              <a:rPr lang="en-US" b="1" dirty="0"/>
              <a:t>Weight of atmosphere ≈10 m of seawater </a:t>
            </a:r>
            <a:endParaRPr lang="en-US" b="1" dirty="0" smtClean="0"/>
          </a:p>
          <a:p>
            <a:pPr>
              <a:spcBef>
                <a:spcPts val="0"/>
              </a:spcBef>
            </a:pPr>
            <a:r>
              <a:rPr lang="en-US" b="1" dirty="0" smtClean="0"/>
              <a:t>On per unit mass basis</a:t>
            </a:r>
          </a:p>
          <a:p>
            <a:pPr marL="0" indent="0">
              <a:spcBef>
                <a:spcPts val="0"/>
              </a:spcBef>
              <a:buNone/>
            </a:pPr>
            <a:r>
              <a:rPr lang="en-US" b="1" dirty="0" smtClean="0"/>
              <a:t>	</a:t>
            </a:r>
            <a:r>
              <a:rPr lang="en-US" b="1" u="sng" dirty="0" smtClean="0"/>
              <a:t>Water</a:t>
            </a:r>
            <a:r>
              <a:rPr lang="en-US" b="1" dirty="0" smtClean="0"/>
              <a:t>                               </a:t>
            </a:r>
            <a:r>
              <a:rPr lang="en-US" b="1" u="sng" dirty="0" smtClean="0"/>
              <a:t>Air</a:t>
            </a:r>
          </a:p>
          <a:p>
            <a:pPr marL="0" indent="0">
              <a:spcBef>
                <a:spcPts val="0"/>
              </a:spcBef>
              <a:buNone/>
            </a:pPr>
            <a:r>
              <a:rPr lang="en-US" b="1" dirty="0"/>
              <a:t>	</a:t>
            </a:r>
            <a:r>
              <a:rPr lang="en-US" b="1" dirty="0" smtClean="0"/>
              <a:t>4.18 joule/</a:t>
            </a:r>
            <a:r>
              <a:rPr lang="en-US" b="1" dirty="0" err="1" smtClean="0"/>
              <a:t>gm</a:t>
            </a:r>
            <a:r>
              <a:rPr lang="en-US" b="1" dirty="0" smtClean="0"/>
              <a:t>/</a:t>
            </a:r>
            <a:r>
              <a:rPr lang="es-ES" b="1" dirty="0"/>
              <a:t>°</a:t>
            </a:r>
            <a:r>
              <a:rPr lang="es-ES" b="1" dirty="0" smtClean="0"/>
              <a:t>C           1.0 joule/</a:t>
            </a:r>
            <a:r>
              <a:rPr lang="es-ES" b="1" dirty="0" err="1" smtClean="0"/>
              <a:t>gm</a:t>
            </a:r>
            <a:r>
              <a:rPr lang="es-ES" b="1" dirty="0" smtClean="0"/>
              <a:t>/</a:t>
            </a:r>
            <a:r>
              <a:rPr lang="es-ES" b="1" dirty="0"/>
              <a:t>°C</a:t>
            </a:r>
            <a:r>
              <a:rPr lang="es-ES" b="1" dirty="0" smtClean="0"/>
              <a:t> </a:t>
            </a:r>
            <a:endParaRPr lang="en-US" b="1" dirty="0" smtClean="0"/>
          </a:p>
          <a:p>
            <a:pPr>
              <a:spcBef>
                <a:spcPts val="0"/>
              </a:spcBef>
            </a:pPr>
            <a:r>
              <a:rPr lang="en-US" b="1" dirty="0" smtClean="0"/>
              <a:t>Atmosphere column ≈ 2.5m of ocean depth</a:t>
            </a:r>
          </a:p>
          <a:p>
            <a:pPr>
              <a:spcBef>
                <a:spcPts val="0"/>
              </a:spcBef>
            </a:pPr>
            <a:r>
              <a:rPr lang="en-US" b="1" dirty="0" smtClean="0"/>
              <a:t>Sunlight penetration of seawater ≈ 100m</a:t>
            </a:r>
            <a:endParaRPr lang="en-US"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98" y="3962400"/>
            <a:ext cx="4621002" cy="278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20244" y="5835134"/>
            <a:ext cx="1914307" cy="369332"/>
          </a:xfrm>
          <a:prstGeom prst="rect">
            <a:avLst/>
          </a:prstGeom>
          <a:noFill/>
        </p:spPr>
        <p:txBody>
          <a:bodyPr wrap="none" rtlCol="0">
            <a:spAutoFit/>
          </a:bodyPr>
          <a:lstStyle/>
          <a:p>
            <a:r>
              <a:rPr lang="pt-BR" b="1" i="1" dirty="0" smtClean="0"/>
              <a:t>Águas superficiais</a:t>
            </a:r>
            <a:endParaRPr lang="en-US" b="1" i="1" dirty="0"/>
          </a:p>
        </p:txBody>
      </p:sp>
      <p:sp>
        <p:nvSpPr>
          <p:cNvPr id="6" name="TextBox 5"/>
          <p:cNvSpPr txBox="1"/>
          <p:nvPr/>
        </p:nvSpPr>
        <p:spPr>
          <a:xfrm>
            <a:off x="5105400" y="5029200"/>
            <a:ext cx="1811714" cy="369332"/>
          </a:xfrm>
          <a:prstGeom prst="rect">
            <a:avLst/>
          </a:prstGeom>
          <a:noFill/>
        </p:spPr>
        <p:txBody>
          <a:bodyPr wrap="none" rtlCol="0">
            <a:spAutoFit/>
          </a:bodyPr>
          <a:lstStyle/>
          <a:p>
            <a:r>
              <a:rPr lang="pt-BR" b="1" i="1" dirty="0" smtClean="0"/>
              <a:t>Águas profundas</a:t>
            </a:r>
            <a:endParaRPr lang="en-US" b="1" i="1" dirty="0"/>
          </a:p>
        </p:txBody>
      </p:sp>
    </p:spTree>
    <p:extLst>
      <p:ext uri="{BB962C8B-B14F-4D97-AF65-F5344CB8AC3E}">
        <p14:creationId xmlns:p14="http://schemas.microsoft.com/office/powerpoint/2010/main" val="120685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tIns="41473" bIns="41473"/>
          <a:lstStyle/>
          <a:p>
            <a:pPr eaLnBrk="1" hangingPunct="1"/>
            <a:r>
              <a:rPr lang="en-US" smtClean="0"/>
              <a:t>Earth System Modeling</a:t>
            </a:r>
          </a:p>
        </p:txBody>
      </p:sp>
      <p:sp>
        <p:nvSpPr>
          <p:cNvPr id="65539" name="Rectangle 3"/>
          <p:cNvSpPr>
            <a:spLocks noGrp="1" noChangeArrowheads="1"/>
          </p:cNvSpPr>
          <p:nvPr>
            <p:ph idx="1"/>
          </p:nvPr>
        </p:nvSpPr>
        <p:spPr/>
        <p:txBody>
          <a:bodyPr rIns="82945" bIns="41473"/>
          <a:lstStyle/>
          <a:p>
            <a:pPr eaLnBrk="1" hangingPunct="1"/>
            <a:endParaRPr lang="en-US" smtClean="0"/>
          </a:p>
        </p:txBody>
      </p:sp>
      <p:pic>
        <p:nvPicPr>
          <p:cNvPr id="65540" name="Picture 4" descr="esspyramid"/>
          <p:cNvPicPr>
            <a:picLocks noChangeAspect="1" noChangeArrowheads="1"/>
          </p:cNvPicPr>
          <p:nvPr/>
        </p:nvPicPr>
        <p:blipFill>
          <a:blip r:embed="rId2" cstate="print"/>
          <a:srcRect/>
          <a:stretch>
            <a:fillRect/>
          </a:stretch>
        </p:blipFill>
        <p:spPr bwMode="auto">
          <a:xfrm>
            <a:off x="0" y="-35653"/>
            <a:ext cx="9144000" cy="6893653"/>
          </a:xfrm>
          <a:prstGeom prst="rect">
            <a:avLst/>
          </a:prstGeom>
          <a:noFill/>
          <a:ln w="9525">
            <a:noFill/>
            <a:miter lim="800000"/>
            <a:headEnd/>
            <a:tailEnd/>
          </a:ln>
        </p:spPr>
      </p:pic>
      <p:sp>
        <p:nvSpPr>
          <p:cNvPr id="2" name="Oval 1"/>
          <p:cNvSpPr/>
          <p:nvPr/>
        </p:nvSpPr>
        <p:spPr>
          <a:xfrm>
            <a:off x="3581400"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52400" y="152400"/>
            <a:ext cx="2667000" cy="2062103"/>
          </a:xfrm>
          <a:prstGeom prst="rect">
            <a:avLst/>
          </a:prstGeom>
          <a:noFill/>
        </p:spPr>
        <p:txBody>
          <a:bodyPr wrap="square" rtlCol="0">
            <a:spAutoFit/>
          </a:bodyPr>
          <a:lstStyle/>
          <a:p>
            <a:r>
              <a:rPr lang="pt-BR" sz="3200" b="1" dirty="0" smtClean="0">
                <a:effectLst>
                  <a:outerShdw blurRad="38100" dist="38100" dir="2700000" algn="tl">
                    <a:srgbClr val="000000">
                      <a:alpha val="43137"/>
                    </a:srgbClr>
                  </a:outerShdw>
                </a:effectLst>
              </a:rPr>
              <a:t>Necessitamos de uma nova maneira de fazer ciência</a:t>
            </a:r>
            <a:endParaRPr lang="pt-BR" sz="3200" b="1" dirty="0">
              <a:effectLst>
                <a:outerShdw blurRad="38100" dist="38100" dir="2700000" algn="tl">
                  <a:srgbClr val="000000">
                    <a:alpha val="43137"/>
                  </a:srgbClr>
                </a:outerShdw>
              </a:effectLst>
            </a:endParaRPr>
          </a:p>
        </p:txBody>
      </p:sp>
      <p:sp>
        <p:nvSpPr>
          <p:cNvPr id="7" name="Oval 6"/>
          <p:cNvSpPr/>
          <p:nvPr/>
        </p:nvSpPr>
        <p:spPr>
          <a:xfrm>
            <a:off x="211015"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3439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earthrise"/>
          <p:cNvPicPr>
            <a:picLocks noChangeAspect="1" noChangeArrowheads="1"/>
          </p:cNvPicPr>
          <p:nvPr/>
        </p:nvPicPr>
        <p:blipFill>
          <a:blip r:embed="rId3" cstate="print"/>
          <a:srcRect l="7031" b="6563"/>
          <a:stretch>
            <a:fillRect/>
          </a:stretch>
        </p:blipFill>
        <p:spPr bwMode="auto">
          <a:xfrm>
            <a:off x="0" y="0"/>
            <a:ext cx="9144000" cy="6891338"/>
          </a:xfrm>
          <a:prstGeom prst="rect">
            <a:avLst/>
          </a:prstGeom>
          <a:noFill/>
          <a:ln w="9525">
            <a:noFill/>
            <a:miter lim="800000"/>
            <a:headEnd/>
            <a:tailEnd/>
          </a:ln>
        </p:spPr>
      </p:pic>
      <p:sp>
        <p:nvSpPr>
          <p:cNvPr id="166915" name="Text Box 3"/>
          <p:cNvSpPr txBox="1">
            <a:spLocks noChangeArrowheads="1"/>
          </p:cNvSpPr>
          <p:nvPr/>
        </p:nvSpPr>
        <p:spPr bwMode="auto">
          <a:xfrm>
            <a:off x="618067" y="4621030"/>
            <a:ext cx="6991016" cy="76944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Obrigado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pela</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atenção</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a:solidFill>
                  <a:schemeClr val="bg1"/>
                </a:solidFill>
                <a:effectLst>
                  <a:outerShdw blurRad="38100" dist="38100" dir="2700000" algn="tl">
                    <a:srgbClr val="C0C0C0"/>
                  </a:outerShdw>
                </a:effectLst>
                <a:latin typeface="Arial" pitchFamily="34" charset="0"/>
                <a:cs typeface="Arial" pitchFamily="34" charset="0"/>
              </a:rPr>
              <a:t>!!!</a:t>
            </a:r>
          </a:p>
        </p:txBody>
      </p:sp>
    </p:spTree>
    <p:extLst>
      <p:ext uri="{BB962C8B-B14F-4D97-AF65-F5344CB8AC3E}">
        <p14:creationId xmlns:p14="http://schemas.microsoft.com/office/powerpoint/2010/main" val="178586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gbp.net/images/18.20d892f132f30b443080003062/PB5-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762000"/>
            <a:ext cx="5378236" cy="53405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6400800"/>
            <a:ext cx="8610600" cy="307777"/>
          </a:xfrm>
          <a:prstGeom prst="rect">
            <a:avLst/>
          </a:prstGeom>
        </p:spPr>
        <p:txBody>
          <a:bodyPr wrap="square">
            <a:spAutoFit/>
          </a:bodyPr>
          <a:lstStyle/>
          <a:p>
            <a:r>
              <a:rPr lang="en-US" sz="1400" dirty="0" smtClean="0"/>
              <a:t>Interconnected </a:t>
            </a:r>
            <a:r>
              <a:rPr lang="en-US" sz="1400" dirty="0"/>
              <a:t>global </a:t>
            </a:r>
            <a:r>
              <a:rPr lang="en-US" sz="1400" dirty="0" err="1" smtClean="0"/>
              <a:t>challenges.Global</a:t>
            </a:r>
            <a:r>
              <a:rPr lang="en-US" sz="1400" dirty="0" smtClean="0"/>
              <a:t> </a:t>
            </a:r>
            <a:r>
              <a:rPr lang="en-US" sz="1400" dirty="0"/>
              <a:t>Risks Report (2011)</a:t>
            </a:r>
          </a:p>
        </p:txBody>
      </p:sp>
      <p:sp>
        <p:nvSpPr>
          <p:cNvPr id="3" name="TextBox 2"/>
          <p:cNvSpPr txBox="1"/>
          <p:nvPr/>
        </p:nvSpPr>
        <p:spPr>
          <a:xfrm>
            <a:off x="212678" y="65543"/>
            <a:ext cx="8427179" cy="523220"/>
          </a:xfrm>
          <a:prstGeom prst="rect">
            <a:avLst/>
          </a:prstGeom>
          <a:noFill/>
        </p:spPr>
        <p:txBody>
          <a:bodyPr wrap="none" rtlCol="0">
            <a:spAutoFit/>
          </a:bodyPr>
          <a:lstStyle/>
          <a:p>
            <a:r>
              <a:rPr lang="pt-BR" sz="2800" b="1" dirty="0" smtClean="0"/>
              <a:t>A Governança das mudanças globais e as interconexões</a:t>
            </a:r>
            <a:endParaRPr lang="pt-BR" sz="2800" b="1"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664" y="588763"/>
            <a:ext cx="2952750" cy="16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17722" y="2240742"/>
            <a:ext cx="3526277" cy="4524315"/>
          </a:xfrm>
          <a:prstGeom prst="rect">
            <a:avLst/>
          </a:prstGeom>
          <a:noFill/>
        </p:spPr>
        <p:txBody>
          <a:bodyPr wrap="square" rtlCol="0">
            <a:spAutoFit/>
          </a:bodyPr>
          <a:lstStyle/>
          <a:p>
            <a:r>
              <a:rPr lang="pt-BR" b="1" dirty="0" smtClean="0"/>
              <a:t>Dificuldades de acordos internacionais:</a:t>
            </a:r>
          </a:p>
          <a:p>
            <a:endParaRPr lang="pt-BR" b="1" dirty="0" smtClean="0"/>
          </a:p>
          <a:p>
            <a:r>
              <a:rPr lang="pt-BR" b="1" dirty="0" smtClean="0"/>
              <a:t>E os países com baixa emissão per capita?</a:t>
            </a:r>
          </a:p>
          <a:p>
            <a:endParaRPr lang="pt-BR" b="1" dirty="0" smtClean="0"/>
          </a:p>
          <a:p>
            <a:r>
              <a:rPr lang="pt-BR" b="1" dirty="0" smtClean="0"/>
              <a:t>Países desenvolvidos aceitam redução em seu nível de consumo?</a:t>
            </a:r>
          </a:p>
          <a:p>
            <a:endParaRPr lang="pt-BR" b="1" dirty="0" smtClean="0"/>
          </a:p>
          <a:p>
            <a:r>
              <a:rPr lang="pt-BR" b="1" dirty="0" smtClean="0"/>
              <a:t>Quem paga a conta?</a:t>
            </a:r>
          </a:p>
          <a:p>
            <a:endParaRPr lang="pt-BR" b="1" dirty="0" smtClean="0"/>
          </a:p>
          <a:p>
            <a:r>
              <a:rPr lang="pt-BR" b="1" dirty="0" smtClean="0"/>
              <a:t>Quem perde e quem ganha economicamente?</a:t>
            </a:r>
          </a:p>
          <a:p>
            <a:endParaRPr lang="pt-BR" b="1" dirty="0" smtClean="0"/>
          </a:p>
          <a:p>
            <a:r>
              <a:rPr lang="pt-BR" b="1" dirty="0" smtClean="0"/>
              <a:t>Prazos para redução de emissões? Muitos </a:t>
            </a:r>
            <a:r>
              <a:rPr lang="pt-BR" b="1" dirty="0" err="1" smtClean="0"/>
              <a:t>etc</a:t>
            </a:r>
            <a:r>
              <a:rPr lang="pt-BR" b="1" dirty="0" smtClean="0"/>
              <a:t>…</a:t>
            </a:r>
            <a:endParaRPr lang="pt-BR" b="1" dirty="0"/>
          </a:p>
        </p:txBody>
      </p:sp>
    </p:spTree>
    <p:extLst>
      <p:ext uri="{BB962C8B-B14F-4D97-AF65-F5344CB8AC3E}">
        <p14:creationId xmlns:p14="http://schemas.microsoft.com/office/powerpoint/2010/main" val="229057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308" t="4965"/>
          <a:stretch>
            <a:fillRect/>
          </a:stretch>
        </p:blipFill>
        <p:spPr bwMode="auto">
          <a:xfrm>
            <a:off x="1268187" y="836673"/>
            <a:ext cx="6553200" cy="514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Rectangle 3"/>
          <p:cNvSpPr>
            <a:spLocks noChangeArrowheads="1"/>
          </p:cNvSpPr>
          <p:nvPr/>
        </p:nvSpPr>
        <p:spPr bwMode="auto">
          <a:xfrm>
            <a:off x="457199" y="5906977"/>
            <a:ext cx="8555377" cy="701675"/>
          </a:xfrm>
          <a:prstGeom prst="rect">
            <a:avLst/>
          </a:prstGeom>
          <a:noFill/>
          <a:ln w="9525">
            <a:noFill/>
            <a:miter lim="800000"/>
            <a:headEnd/>
            <a:tailEnd/>
          </a:ln>
          <a:effectLst/>
        </p:spPr>
        <p:txBody>
          <a:bodyPr wrap="square">
            <a:spAutoFit/>
          </a:bodyPr>
          <a:lstStyle/>
          <a:p>
            <a:pPr algn="ctr">
              <a:defRPr/>
            </a:pPr>
            <a:r>
              <a:rPr lang="pt-BR" sz="2000" b="1" dirty="0">
                <a:effectLst>
                  <a:outerShdw blurRad="38100" dist="38100" dir="2700000" algn="tl">
                    <a:srgbClr val="C0C0C0"/>
                  </a:outerShdw>
                </a:effectLst>
              </a:rPr>
              <a:t>Comparação de temperaturas modeladas e observadas usando </a:t>
            </a:r>
            <a:r>
              <a:rPr lang="pt-BR" sz="2000" b="1" dirty="0" err="1">
                <a:effectLst>
                  <a:outerShdw blurRad="38100" dist="38100" dir="2700000" algn="tl">
                    <a:srgbClr val="C0C0C0"/>
                  </a:outerShdw>
                </a:effectLst>
              </a:rPr>
              <a:t>forçantes</a:t>
            </a:r>
            <a:r>
              <a:rPr lang="pt-BR" sz="2000" b="1" dirty="0">
                <a:effectLst>
                  <a:outerShdw blurRad="38100" dist="38100" dir="2700000" algn="tl">
                    <a:srgbClr val="C0C0C0"/>
                  </a:outerShdw>
                </a:effectLst>
              </a:rPr>
              <a:t> climáticas naturais e antropogênicas para cada região do planeta.</a:t>
            </a:r>
          </a:p>
        </p:txBody>
      </p:sp>
      <p:sp>
        <p:nvSpPr>
          <p:cNvPr id="4" name="TextBox 3"/>
          <p:cNvSpPr txBox="1"/>
          <p:nvPr/>
        </p:nvSpPr>
        <p:spPr>
          <a:xfrm>
            <a:off x="173878" y="251898"/>
            <a:ext cx="8741817"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latin typeface="Calibri" panose="020F0502020204030204" pitchFamily="34" charset="0"/>
              </a:rPr>
              <a:t>Atribuição</a:t>
            </a:r>
            <a:r>
              <a:rPr lang="en-US" sz="3200" b="1" dirty="0" smtClean="0">
                <a:effectLst>
                  <a:outerShdw blurRad="38100" dist="38100" dir="2700000" algn="tl">
                    <a:srgbClr val="000000">
                      <a:alpha val="43137"/>
                    </a:srgbClr>
                  </a:outerShdw>
                </a:effectLst>
                <a:latin typeface="Calibri" panose="020F0502020204030204" pitchFamily="34" charset="0"/>
              </a:rPr>
              <a:t> do </a:t>
            </a:r>
            <a:r>
              <a:rPr lang="en-US" sz="3200" b="1" dirty="0" err="1" smtClean="0">
                <a:effectLst>
                  <a:outerShdw blurRad="38100" dist="38100" dir="2700000" algn="tl">
                    <a:srgbClr val="000000">
                      <a:alpha val="43137"/>
                    </a:srgbClr>
                  </a:outerShdw>
                </a:effectLst>
                <a:latin typeface="Calibri" panose="020F0502020204030204" pitchFamily="34" charset="0"/>
              </a:rPr>
              <a:t>aumento</a:t>
            </a:r>
            <a:r>
              <a:rPr lang="en-US" sz="3200" b="1" dirty="0" smtClean="0">
                <a:effectLst>
                  <a:outerShdw blurRad="38100" dist="38100" dir="2700000" algn="tl">
                    <a:srgbClr val="000000">
                      <a:alpha val="43137"/>
                    </a:srgbClr>
                  </a:outerShdw>
                </a:effectLst>
                <a:latin typeface="Calibri" panose="020F0502020204030204" pitchFamily="34" charset="0"/>
              </a:rPr>
              <a:t> </a:t>
            </a:r>
            <a:r>
              <a:rPr lang="en-US" sz="3200" b="1" dirty="0" err="1" smtClean="0">
                <a:effectLst>
                  <a:outerShdw blurRad="38100" dist="38100" dir="2700000" algn="tl">
                    <a:srgbClr val="000000">
                      <a:alpha val="43137"/>
                    </a:srgbClr>
                  </a:outerShdw>
                </a:effectLst>
                <a:latin typeface="Calibri" panose="020F0502020204030204" pitchFamily="34" charset="0"/>
              </a:rPr>
              <a:t>observado</a:t>
            </a:r>
            <a:r>
              <a:rPr lang="en-US" sz="3200" b="1" dirty="0" smtClean="0">
                <a:effectLst>
                  <a:outerShdw blurRad="38100" dist="38100" dir="2700000" algn="tl">
                    <a:srgbClr val="000000">
                      <a:alpha val="43137"/>
                    </a:srgbClr>
                  </a:outerShdw>
                </a:effectLst>
                <a:latin typeface="Calibri" panose="020F0502020204030204" pitchFamily="34" charset="0"/>
              </a:rPr>
              <a:t> de </a:t>
            </a:r>
            <a:r>
              <a:rPr lang="en-US" sz="3200" b="1" dirty="0" err="1" smtClean="0">
                <a:effectLst>
                  <a:outerShdw blurRad="38100" dist="38100" dir="2700000" algn="tl">
                    <a:srgbClr val="000000">
                      <a:alpha val="43137"/>
                    </a:srgbClr>
                  </a:outerShdw>
                </a:effectLst>
                <a:latin typeface="Calibri" panose="020F0502020204030204" pitchFamily="34" charset="0"/>
              </a:rPr>
              <a:t>temperatura</a:t>
            </a:r>
            <a:endParaRPr lang="en-US" sz="3200"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365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742"/>
          <a:stretch/>
        </p:blipFill>
        <p:spPr bwMode="auto">
          <a:xfrm>
            <a:off x="5181027" y="848868"/>
            <a:ext cx="3813825" cy="578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2216" y="1295400"/>
            <a:ext cx="4478383" cy="1569660"/>
          </a:xfrm>
          <a:prstGeom prst="rect">
            <a:avLst/>
          </a:prstGeom>
        </p:spPr>
        <p:txBody>
          <a:bodyPr wrap="square">
            <a:spAutoFit/>
          </a:bodyPr>
          <a:lstStyle/>
          <a:p>
            <a:r>
              <a:rPr lang="en-US" sz="1600" dirty="0"/>
              <a:t>Total ice sheet mass balance, </a:t>
            </a:r>
            <a:r>
              <a:rPr lang="en-US" sz="1600" dirty="0" err="1"/>
              <a:t>dM</a:t>
            </a:r>
            <a:r>
              <a:rPr lang="en-US" sz="1600" dirty="0"/>
              <a:t>/</a:t>
            </a:r>
            <a:r>
              <a:rPr lang="en-US" sz="1600" dirty="0" err="1"/>
              <a:t>dt</a:t>
            </a:r>
            <a:r>
              <a:rPr lang="en-US" sz="1600" dirty="0"/>
              <a:t>, between 1992 </a:t>
            </a:r>
            <a:r>
              <a:rPr lang="en-US" sz="1600" dirty="0" smtClean="0"/>
              <a:t>and 2010 </a:t>
            </a:r>
            <a:r>
              <a:rPr lang="en-US" sz="1600" dirty="0"/>
              <a:t>for (a) Greenland, (b) Antarctica, and c) the sum of </a:t>
            </a:r>
            <a:r>
              <a:rPr lang="en-US" sz="1600" dirty="0" smtClean="0"/>
              <a:t>Greenland and </a:t>
            </a:r>
            <a:r>
              <a:rPr lang="en-US" sz="1600" dirty="0"/>
              <a:t>Antarctica, in </a:t>
            </a:r>
            <a:r>
              <a:rPr lang="en-US" sz="1600" dirty="0" err="1"/>
              <a:t>Gt</a:t>
            </a:r>
            <a:r>
              <a:rPr lang="en-US" sz="1600" dirty="0"/>
              <a:t>/year from the Mass Budget Method (MBM) (</a:t>
            </a:r>
            <a:r>
              <a:rPr lang="en-US" sz="1600" dirty="0" smtClean="0"/>
              <a:t>solid black </a:t>
            </a:r>
            <a:r>
              <a:rPr lang="en-US" sz="1600" dirty="0"/>
              <a:t>circle) and GRACE time-variable gravity (solid red triangle), </a:t>
            </a:r>
            <a:r>
              <a:rPr lang="en-US" sz="1600" dirty="0" smtClean="0"/>
              <a:t>with associated </a:t>
            </a:r>
            <a:r>
              <a:rPr lang="en-US" sz="1600" dirty="0"/>
              <a:t>error bars.</a:t>
            </a: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17" y="3213143"/>
            <a:ext cx="4783183" cy="34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817" y="202536"/>
            <a:ext cx="5236031" cy="954107"/>
          </a:xfrm>
          <a:prstGeom prst="rect">
            <a:avLst/>
          </a:prstGeom>
        </p:spPr>
        <p:txBody>
          <a:bodyPr wrap="square">
            <a:spAutoFit/>
          </a:bodyPr>
          <a:lstStyle/>
          <a:p>
            <a:r>
              <a:rPr lang="en-US" sz="2800" b="1" dirty="0"/>
              <a:t>Total ice sheet mass balance, </a:t>
            </a:r>
            <a:r>
              <a:rPr lang="en-US" sz="2800" b="1" dirty="0" err="1"/>
              <a:t>dM</a:t>
            </a:r>
            <a:r>
              <a:rPr lang="en-US" sz="2800" b="1" dirty="0"/>
              <a:t>/</a:t>
            </a:r>
            <a:r>
              <a:rPr lang="en-US" sz="2800" b="1" dirty="0" err="1"/>
              <a:t>dt</a:t>
            </a:r>
            <a:r>
              <a:rPr lang="en-US" sz="2800" b="1" dirty="0"/>
              <a:t>, between 1992 and 2010 </a:t>
            </a:r>
          </a:p>
        </p:txBody>
      </p:sp>
      <p:sp>
        <p:nvSpPr>
          <p:cNvPr id="7" name="Rectangle 6"/>
          <p:cNvSpPr/>
          <p:nvPr/>
        </p:nvSpPr>
        <p:spPr>
          <a:xfrm>
            <a:off x="5405848" y="156369"/>
            <a:ext cx="3662454" cy="523220"/>
          </a:xfrm>
          <a:prstGeom prst="rect">
            <a:avLst/>
          </a:prstGeom>
        </p:spPr>
        <p:txBody>
          <a:bodyPr wrap="square">
            <a:spAutoFit/>
          </a:bodyPr>
          <a:lstStyle/>
          <a:p>
            <a:r>
              <a:rPr lang="en-US" sz="1400" i="1" dirty="0"/>
              <a:t>Source: </a:t>
            </a:r>
            <a:r>
              <a:rPr lang="en-US" sz="1400" dirty="0"/>
              <a:t>E. </a:t>
            </a:r>
            <a:r>
              <a:rPr lang="en-US" sz="1400" dirty="0" err="1"/>
              <a:t>Rignot</a:t>
            </a:r>
            <a:r>
              <a:rPr lang="en-US" sz="1400" dirty="0"/>
              <a:t>, </a:t>
            </a:r>
            <a:r>
              <a:rPr lang="en-US" sz="1400" dirty="0" err="1"/>
              <a:t>Velicogna</a:t>
            </a:r>
            <a:r>
              <a:rPr lang="en-US" sz="1400" dirty="0"/>
              <a:t>, </a:t>
            </a:r>
            <a:r>
              <a:rPr lang="en-US" sz="1400" dirty="0" err="1"/>
              <a:t>Broeke</a:t>
            </a:r>
            <a:r>
              <a:rPr lang="en-US" sz="1400" dirty="0"/>
              <a:t>, Monaghan, and </a:t>
            </a:r>
            <a:r>
              <a:rPr lang="en-US" sz="1400" dirty="0" err="1"/>
              <a:t>Lenaerts</a:t>
            </a:r>
            <a:r>
              <a:rPr lang="en-US" sz="1400" dirty="0"/>
              <a:t> 2011.</a:t>
            </a:r>
          </a:p>
        </p:txBody>
      </p:sp>
    </p:spTree>
    <p:extLst>
      <p:ext uri="{BB962C8B-B14F-4D97-AF65-F5344CB8AC3E}">
        <p14:creationId xmlns:p14="http://schemas.microsoft.com/office/powerpoint/2010/main" val="418842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50"/>
            <a:ext cx="9144000" cy="68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55589"/>
            <a:ext cx="742549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Interações e feedbacks entre solo, superfície e atmosfera</a:t>
            </a:r>
            <a:endParaRPr lang="en-US" sz="2400" b="1" dirty="0">
              <a:effectLst>
                <a:outerShdw blurRad="38100" dist="38100" dir="2700000" algn="tl">
                  <a:srgbClr val="000000">
                    <a:alpha val="43137"/>
                  </a:srgbClr>
                </a:outerShdw>
              </a:effectLst>
            </a:endParaRPr>
          </a:p>
        </p:txBody>
      </p:sp>
      <p:sp>
        <p:nvSpPr>
          <p:cNvPr id="2" name="TextBox 1"/>
          <p:cNvSpPr txBox="1"/>
          <p:nvPr/>
        </p:nvSpPr>
        <p:spPr>
          <a:xfrm>
            <a:off x="7391400" y="6478774"/>
            <a:ext cx="1542410" cy="369332"/>
          </a:xfrm>
          <a:prstGeom prst="rect">
            <a:avLst/>
          </a:prstGeom>
          <a:noFill/>
        </p:spPr>
        <p:txBody>
          <a:bodyPr wrap="none" rtlCol="0">
            <a:spAutoFit/>
          </a:bodyPr>
          <a:lstStyle/>
          <a:p>
            <a:r>
              <a:rPr lang="pt-BR" dirty="0" smtClean="0"/>
              <a:t>(GEWEX 2013)</a:t>
            </a:r>
            <a:endParaRPr lang="en-US" dirty="0"/>
          </a:p>
        </p:txBody>
      </p:sp>
    </p:spTree>
    <p:extLst>
      <p:ext uri="{BB962C8B-B14F-4D97-AF65-F5344CB8AC3E}">
        <p14:creationId xmlns:p14="http://schemas.microsoft.com/office/powerpoint/2010/main" val="209284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400" y="5334000"/>
            <a:ext cx="8991600" cy="1447800"/>
          </a:xfrm>
        </p:spPr>
        <p:txBody>
          <a:bodyPr>
            <a:noAutofit/>
          </a:bodyPr>
          <a:lstStyle/>
          <a:p>
            <a:pPr algn="l"/>
            <a:r>
              <a:rPr lang="en-US" sz="1700" b="1" dirty="0" smtClean="0">
                <a:latin typeface="+mn-lt"/>
                <a:cs typeface="Times New Roman" pitchFamily="18" charset="0"/>
              </a:rPr>
              <a:t>Heat storage in upper 2000 meters of ocean during 2003-2008 based on ARGO data.</a:t>
            </a:r>
            <a:br>
              <a:rPr lang="en-US" sz="1700" b="1" dirty="0" smtClean="0">
                <a:latin typeface="+mn-lt"/>
                <a:cs typeface="Times New Roman" pitchFamily="18" charset="0"/>
              </a:rPr>
            </a:br>
            <a:r>
              <a:rPr lang="en-US" sz="1700" b="1" dirty="0" smtClean="0">
                <a:latin typeface="+mn-lt"/>
                <a:cs typeface="Times New Roman" pitchFamily="18" charset="0"/>
              </a:rPr>
              <a:t>Knowledge of Earth</a:t>
            </a:r>
            <a:r>
              <a:rPr lang="en-US" altLang="en-US" sz="1700" b="1" dirty="0" smtClean="0">
                <a:latin typeface="+mn-lt"/>
                <a:cs typeface="Times New Roman" pitchFamily="18" charset="0"/>
              </a:rPr>
              <a:t>’</a:t>
            </a:r>
            <a:r>
              <a:rPr lang="en-US" sz="1700" b="1" dirty="0" smtClean="0">
                <a:latin typeface="+mn-lt"/>
                <a:cs typeface="Times New Roman" pitchFamily="18" charset="0"/>
              </a:rPr>
              <a:t>s energy imbalance is improving rapidly as ARGO data lengthens. </a:t>
            </a:r>
            <a:br>
              <a:rPr lang="en-US" sz="1700" b="1" dirty="0" smtClean="0">
                <a:latin typeface="+mn-lt"/>
                <a:cs typeface="Times New Roman" pitchFamily="18" charset="0"/>
              </a:rPr>
            </a:br>
            <a:r>
              <a:rPr lang="en-US" sz="1700" b="1" dirty="0">
                <a:latin typeface="+mn-lt"/>
                <a:cs typeface="Times New Roman" pitchFamily="18" charset="0"/>
              </a:rPr>
              <a:t/>
            </a:r>
            <a:br>
              <a:rPr lang="en-US" sz="1700" b="1" dirty="0">
                <a:latin typeface="+mn-lt"/>
                <a:cs typeface="Times New Roman" pitchFamily="18" charset="0"/>
              </a:rPr>
            </a:br>
            <a:r>
              <a:rPr lang="en-US" sz="1600" i="1" dirty="0" smtClean="0">
                <a:latin typeface="+mn-lt"/>
                <a:cs typeface="Times New Roman" pitchFamily="18" charset="0"/>
              </a:rPr>
              <a:t>Data source: von </a:t>
            </a:r>
            <a:r>
              <a:rPr lang="en-US" sz="1600" i="1" dirty="0" err="1" smtClean="0">
                <a:latin typeface="+mn-lt"/>
                <a:cs typeface="Times New Roman" pitchFamily="18" charset="0"/>
              </a:rPr>
              <a:t>Schuckmann</a:t>
            </a:r>
            <a:r>
              <a:rPr lang="en-US" sz="1600" i="1" dirty="0" smtClean="0">
                <a:latin typeface="+mn-lt"/>
                <a:cs typeface="Times New Roman" pitchFamily="18" charset="0"/>
              </a:rPr>
              <a:t> et al. J. </a:t>
            </a:r>
            <a:r>
              <a:rPr lang="en-US" sz="1600" i="1" dirty="0" err="1" smtClean="0">
                <a:latin typeface="+mn-lt"/>
                <a:cs typeface="Times New Roman" pitchFamily="18" charset="0"/>
              </a:rPr>
              <a:t>Geophys</a:t>
            </a:r>
            <a:r>
              <a:rPr lang="en-US" sz="1600" i="1" dirty="0" smtClean="0">
                <a:latin typeface="+mn-lt"/>
                <a:cs typeface="Times New Roman" pitchFamily="18" charset="0"/>
              </a:rPr>
              <a:t>. Res. </a:t>
            </a:r>
            <a:r>
              <a:rPr lang="en-US" sz="1600" b="1" i="1" dirty="0" smtClean="0">
                <a:latin typeface="+mn-lt"/>
                <a:cs typeface="Times New Roman" pitchFamily="18" charset="0"/>
              </a:rPr>
              <a:t>114</a:t>
            </a:r>
            <a:r>
              <a:rPr lang="en-US" sz="1600" i="1" dirty="0" smtClean="0">
                <a:latin typeface="+mn-lt"/>
                <a:cs typeface="Times New Roman" pitchFamily="18" charset="0"/>
              </a:rPr>
              <a:t>, C09007, 2009.</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4613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381000"/>
            <a:ext cx="8538949" cy="415498"/>
          </a:xfrm>
          <a:prstGeom prst="rect">
            <a:avLst/>
          </a:prstGeom>
          <a:noFill/>
        </p:spPr>
        <p:txBody>
          <a:bodyPr wrap="square" rtlCol="0">
            <a:spAutoFit/>
          </a:bodyPr>
          <a:lstStyle/>
          <a:p>
            <a:pPr algn="ctr"/>
            <a:r>
              <a:rPr lang="pt-BR" sz="2100" b="1" dirty="0" smtClean="0">
                <a:effectLst>
                  <a:outerShdw blurRad="38100" dist="38100" dir="2700000" algn="tl">
                    <a:srgbClr val="000000">
                      <a:alpha val="43137"/>
                    </a:srgbClr>
                  </a:outerShdw>
                </a:effectLst>
              </a:rPr>
              <a:t>Armazenamento de calor nos oceanos até 2000 metros de profundidade</a:t>
            </a:r>
            <a:endParaRPr lang="pt-BR" sz="2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8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grpSp>
        <p:nvGrpSpPr>
          <p:cNvPr id="4" name="Group 4"/>
          <p:cNvGrpSpPr>
            <a:grpSpLocks/>
          </p:cNvGrpSpPr>
          <p:nvPr/>
        </p:nvGrpSpPr>
        <p:grpSpPr bwMode="auto">
          <a:xfrm>
            <a:off x="3429000" y="4419600"/>
            <a:ext cx="3810000" cy="1301750"/>
            <a:chOff x="2016" y="2784"/>
            <a:chExt cx="2400" cy="820"/>
          </a:xfrm>
        </p:grpSpPr>
        <p:sp>
          <p:nvSpPr>
            <p:cNvPr id="5"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dirty="0">
                  <a:solidFill>
                    <a:srgbClr val="0000FF"/>
                  </a:solidFill>
                </a:rPr>
                <a:t>Recovery from volcanic eruptions dominates</a:t>
              </a:r>
            </a:p>
          </p:txBody>
        </p:sp>
      </p:grpSp>
      <p:grpSp>
        <p:nvGrpSpPr>
          <p:cNvPr id="7" name="Group 7"/>
          <p:cNvGrpSpPr>
            <a:grpSpLocks/>
          </p:cNvGrpSpPr>
          <p:nvPr/>
        </p:nvGrpSpPr>
        <p:grpSpPr bwMode="auto">
          <a:xfrm>
            <a:off x="4724400" y="1219200"/>
            <a:ext cx="1981200" cy="1371600"/>
            <a:chOff x="2880" y="1104"/>
            <a:chExt cx="1248" cy="864"/>
          </a:xfrm>
        </p:grpSpPr>
        <p:sp>
          <p:nvSpPr>
            <p:cNvPr id="8"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Tropospheric</a:t>
              </a:r>
              <a:r>
                <a:rPr lang="en-US" sz="1200" b="1">
                  <a:solidFill>
                    <a:srgbClr val="0000FF"/>
                  </a:solidFill>
                </a:rPr>
                <a:t> </a:t>
              </a:r>
              <a:r>
                <a:rPr lang="en-US" sz="1600" b="1">
                  <a:solidFill>
                    <a:srgbClr val="0000FF"/>
                  </a:solidFill>
                </a:rPr>
                <a:t>aerosols mask warming</a:t>
              </a:r>
              <a:br>
                <a:rPr lang="en-US" sz="1600" b="1">
                  <a:solidFill>
                    <a:srgbClr val="0000FF"/>
                  </a:solidFill>
                </a:rPr>
              </a:br>
              <a:r>
                <a:rPr lang="en-US" sz="1600" b="1">
                  <a:solidFill>
                    <a:srgbClr val="0000FF"/>
                  </a:solidFill>
                </a:rPr>
                <a:t>(global dimming)</a:t>
              </a:r>
            </a:p>
          </p:txBody>
        </p:sp>
        <p:sp>
          <p:nvSpPr>
            <p:cNvPr id="9" name="Line 9"/>
            <p:cNvSpPr>
              <a:spLocks noChangeShapeType="1"/>
            </p:cNvSpPr>
            <p:nvPr/>
          </p:nvSpPr>
          <p:spPr bwMode="auto">
            <a:xfrm>
              <a:off x="2880" y="1920"/>
              <a:ext cx="1152" cy="4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grpSp>
      <p:grpSp>
        <p:nvGrpSpPr>
          <p:cNvPr id="10" name="Group 13"/>
          <p:cNvGrpSpPr>
            <a:grpSpLocks/>
          </p:cNvGrpSpPr>
          <p:nvPr/>
        </p:nvGrpSpPr>
        <p:grpSpPr bwMode="auto">
          <a:xfrm>
            <a:off x="7010400" y="2438400"/>
            <a:ext cx="2057400" cy="2352675"/>
            <a:chOff x="7010400" y="2438400"/>
            <a:chExt cx="2057400" cy="2352675"/>
          </a:xfrm>
        </p:grpSpPr>
        <p:sp>
          <p:nvSpPr>
            <p:cNvPr id="11"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12"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Greenhouse gases dominate</a:t>
              </a:r>
            </a:p>
          </p:txBody>
        </p:sp>
      </p:grpSp>
      <p:sp>
        <p:nvSpPr>
          <p:cNvPr id="13" name="TextBox 12"/>
          <p:cNvSpPr txBox="1"/>
          <p:nvPr/>
        </p:nvSpPr>
        <p:spPr>
          <a:xfrm>
            <a:off x="162427" y="6270212"/>
            <a:ext cx="8819146" cy="461665"/>
          </a:xfrm>
          <a:prstGeom prst="rect">
            <a:avLst/>
          </a:prstGeom>
          <a:noFill/>
        </p:spPr>
        <p:txBody>
          <a:bodyPr wrap="none" rtlCol="0">
            <a:spAutoFit/>
          </a:bodyPr>
          <a:lstStyle/>
          <a:p>
            <a:r>
              <a:rPr lang="en-US" sz="2400" b="1" dirty="0" smtClean="0"/>
              <a:t>Aerosols (and greenhouse gases) dominate the temperature change</a:t>
            </a:r>
            <a:endParaRPr lang="en-US" sz="2400" b="1" dirty="0"/>
          </a:p>
        </p:txBody>
      </p:sp>
    </p:spTree>
    <p:extLst>
      <p:ext uri="{BB962C8B-B14F-4D97-AF65-F5344CB8AC3E}">
        <p14:creationId xmlns:p14="http://schemas.microsoft.com/office/powerpoint/2010/main" val="23047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6349"/>
            <a:ext cx="473388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905506"/>
            <a:ext cx="3048000" cy="3416320"/>
          </a:xfrm>
          <a:prstGeom prst="rect">
            <a:avLst/>
          </a:prstGeom>
        </p:spPr>
        <p:txBody>
          <a:bodyPr wrap="square">
            <a:spAutoFit/>
          </a:bodyPr>
          <a:lstStyle/>
          <a:p>
            <a:r>
              <a:rPr lang="en-US" dirty="0" smtClean="0"/>
              <a:t>The </a:t>
            </a:r>
            <a:r>
              <a:rPr lang="en-US" dirty="0"/>
              <a:t>contributions of land ice (mountain glaciers and ice caps and Greenland </a:t>
            </a:r>
            <a:r>
              <a:rPr lang="en-US" dirty="0" smtClean="0"/>
              <a:t>and Antarctic </a:t>
            </a:r>
            <a:r>
              <a:rPr lang="en-US" dirty="0"/>
              <a:t>ice sheets), </a:t>
            </a:r>
            <a:r>
              <a:rPr lang="en-US" dirty="0" err="1"/>
              <a:t>thermosteric</a:t>
            </a:r>
            <a:r>
              <a:rPr lang="en-US" dirty="0"/>
              <a:t> </a:t>
            </a:r>
            <a:r>
              <a:rPr lang="en-US" dirty="0" smtClean="0"/>
              <a:t>sea level rise</a:t>
            </a:r>
            <a:r>
              <a:rPr lang="en-US" dirty="0"/>
              <a:t>, and terrestrial storage (the net effects of groundwater extraction and dam building), as well as observations from tide gauges (since 1961</a:t>
            </a:r>
            <a:r>
              <a:rPr lang="en-US" dirty="0" smtClean="0"/>
              <a:t>) and </a:t>
            </a:r>
            <a:r>
              <a:rPr lang="en-US" dirty="0"/>
              <a:t>satellite observations (since 1993</a:t>
            </a:r>
            <a:r>
              <a:rPr lang="en-US" dirty="0" smtClean="0"/>
              <a:t>).</a:t>
            </a:r>
            <a:endParaRPr lang="en-US" dirty="0"/>
          </a:p>
        </p:txBody>
      </p:sp>
      <p:sp>
        <p:nvSpPr>
          <p:cNvPr id="3" name="TextBox 2"/>
          <p:cNvSpPr txBox="1"/>
          <p:nvPr/>
        </p:nvSpPr>
        <p:spPr>
          <a:xfrm>
            <a:off x="304800" y="304800"/>
            <a:ext cx="3429000" cy="1384995"/>
          </a:xfrm>
          <a:prstGeom prst="rect">
            <a:avLst/>
          </a:prstGeom>
          <a:noFill/>
        </p:spPr>
        <p:txBody>
          <a:bodyPr wrap="square" rtlCol="0">
            <a:spAutoFit/>
          </a:bodyPr>
          <a:lstStyle/>
          <a:p>
            <a:r>
              <a:rPr lang="en-US" sz="2800" b="1" dirty="0" err="1" smtClean="0"/>
              <a:t>Aumento</a:t>
            </a:r>
            <a:r>
              <a:rPr lang="en-US" sz="2800" b="1" dirty="0" smtClean="0"/>
              <a:t> do </a:t>
            </a:r>
            <a:r>
              <a:rPr lang="en-US" sz="2800" b="1" dirty="0" err="1" smtClean="0"/>
              <a:t>nível</a:t>
            </a:r>
            <a:r>
              <a:rPr lang="en-US" sz="2800" b="1" dirty="0" smtClean="0"/>
              <a:t> do mar </a:t>
            </a:r>
            <a:r>
              <a:rPr lang="en-US" sz="2800" b="1" dirty="0" err="1" smtClean="0"/>
              <a:t>pelas</a:t>
            </a:r>
            <a:r>
              <a:rPr lang="en-US" sz="2800" b="1" dirty="0" smtClean="0"/>
              <a:t> </a:t>
            </a:r>
            <a:r>
              <a:rPr lang="en-US" sz="2800" b="1" dirty="0" err="1" smtClean="0"/>
              <a:t>diferentes</a:t>
            </a:r>
            <a:r>
              <a:rPr lang="en-US" sz="2800" b="1" dirty="0" smtClean="0"/>
              <a:t> </a:t>
            </a:r>
            <a:r>
              <a:rPr lang="en-US" sz="2800" b="1" dirty="0" err="1" smtClean="0"/>
              <a:t>contribuições</a:t>
            </a:r>
            <a:endParaRPr lang="en-US" sz="2800" b="1" dirty="0"/>
          </a:p>
        </p:txBody>
      </p:sp>
      <p:sp>
        <p:nvSpPr>
          <p:cNvPr id="4" name="Rectangle 3"/>
          <p:cNvSpPr/>
          <p:nvPr/>
        </p:nvSpPr>
        <p:spPr>
          <a:xfrm>
            <a:off x="304800" y="6248400"/>
            <a:ext cx="2743380" cy="369332"/>
          </a:xfrm>
          <a:prstGeom prst="rect">
            <a:avLst/>
          </a:prstGeom>
        </p:spPr>
        <p:txBody>
          <a:bodyPr wrap="none">
            <a:spAutoFit/>
          </a:bodyPr>
          <a:lstStyle/>
          <a:p>
            <a:r>
              <a:rPr lang="en-US" i="1" dirty="0"/>
              <a:t>Source: </a:t>
            </a:r>
            <a:r>
              <a:rPr lang="en-US" dirty="0"/>
              <a:t>Church et al., 2011.</a:t>
            </a:r>
          </a:p>
        </p:txBody>
      </p:sp>
    </p:spTree>
    <p:extLst>
      <p:ext uri="{BB962C8B-B14F-4D97-AF65-F5344CB8AC3E}">
        <p14:creationId xmlns:p14="http://schemas.microsoft.com/office/powerpoint/2010/main" val="249118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33" y="2667000"/>
            <a:ext cx="4422265" cy="301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688771"/>
            <a:ext cx="4162426" cy="301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9" y="1524000"/>
            <a:ext cx="8658227" cy="923330"/>
          </a:xfrm>
          <a:prstGeom prst="rect">
            <a:avLst/>
          </a:prstGeom>
        </p:spPr>
        <p:txBody>
          <a:bodyPr wrap="square">
            <a:spAutoFit/>
          </a:bodyPr>
          <a:lstStyle/>
          <a:p>
            <a:r>
              <a:rPr lang="en-US" dirty="0"/>
              <a:t>Northern Hemisphere land area covered (left panel) by cold (&lt; –0.43σ), very cold (&lt; –2σ), extremely cold (&lt; –3σ) and (right panel) </a:t>
            </a:r>
            <a:r>
              <a:rPr lang="en-US" dirty="0" smtClean="0"/>
              <a:t>by hot </a:t>
            </a:r>
            <a:r>
              <a:rPr lang="en-US" dirty="0"/>
              <a:t>(&gt; 0.43σ), very hot (&gt; 2σ) and extremely hot (&gt; 3σ) summer temperatures.</a:t>
            </a:r>
          </a:p>
        </p:txBody>
      </p:sp>
      <p:sp>
        <p:nvSpPr>
          <p:cNvPr id="3" name="Rectangle 2"/>
          <p:cNvSpPr/>
          <p:nvPr/>
        </p:nvSpPr>
        <p:spPr>
          <a:xfrm>
            <a:off x="263433" y="6096000"/>
            <a:ext cx="2668231" cy="369332"/>
          </a:xfrm>
          <a:prstGeom prst="rect">
            <a:avLst/>
          </a:prstGeom>
        </p:spPr>
        <p:txBody>
          <a:bodyPr wrap="none">
            <a:spAutoFit/>
          </a:bodyPr>
          <a:lstStyle/>
          <a:p>
            <a:r>
              <a:rPr lang="da-DK" i="1" dirty="0"/>
              <a:t>Source: Hansen et al. 2012</a:t>
            </a:r>
            <a:endParaRPr lang="en-US" i="1" dirty="0"/>
          </a:p>
        </p:txBody>
      </p:sp>
      <p:sp>
        <p:nvSpPr>
          <p:cNvPr id="4" name="TextBox 3"/>
          <p:cNvSpPr txBox="1"/>
          <p:nvPr/>
        </p:nvSpPr>
        <p:spPr>
          <a:xfrm>
            <a:off x="381000" y="457200"/>
            <a:ext cx="8305800" cy="584775"/>
          </a:xfrm>
          <a:prstGeom prst="rect">
            <a:avLst/>
          </a:prstGeom>
          <a:noFill/>
        </p:spPr>
        <p:txBody>
          <a:bodyPr wrap="square" rtlCol="0">
            <a:spAutoFit/>
          </a:bodyPr>
          <a:lstStyle/>
          <a:p>
            <a:pPr algn="ctr"/>
            <a:r>
              <a:rPr lang="en-US" sz="3200" b="1" dirty="0" err="1" smtClean="0">
                <a:effectLst>
                  <a:outerShdw blurRad="38100" dist="38100" dir="2700000" algn="tl">
                    <a:srgbClr val="000000">
                      <a:alpha val="43137"/>
                    </a:srgbClr>
                  </a:outerShdw>
                </a:effectLst>
              </a:rPr>
              <a:t>Série</a:t>
            </a:r>
            <a:r>
              <a:rPr lang="en-US" sz="3200" b="1" dirty="0" smtClean="0">
                <a:effectLst>
                  <a:outerShdw blurRad="38100" dist="38100" dir="2700000" algn="tl">
                    <a:srgbClr val="000000">
                      <a:alpha val="43137"/>
                    </a:srgbClr>
                  </a:outerShdw>
                </a:effectLst>
              </a:rPr>
              <a:t> temporal de </a:t>
            </a:r>
            <a:r>
              <a:rPr lang="en-US" sz="3200" b="1" dirty="0" err="1" smtClean="0">
                <a:effectLst>
                  <a:outerShdw blurRad="38100" dist="38100" dir="2700000" algn="tl">
                    <a:srgbClr val="000000">
                      <a:alpha val="43137"/>
                    </a:srgbClr>
                  </a:outerShdw>
                </a:effectLst>
              </a:rPr>
              <a:t>extremos</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temperatura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48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184"/>
            <a:ext cx="6172200" cy="660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29232" y="3810000"/>
            <a:ext cx="2438400" cy="646331"/>
          </a:xfrm>
          <a:prstGeom prst="rect">
            <a:avLst/>
          </a:prstGeom>
        </p:spPr>
        <p:txBody>
          <a:bodyPr wrap="square">
            <a:spAutoFit/>
          </a:bodyPr>
          <a:lstStyle/>
          <a:p>
            <a:r>
              <a:rPr lang="en-US" b="1" dirty="0"/>
              <a:t>Changes in selected extreme indices in 2100</a:t>
            </a:r>
            <a:endParaRPr lang="pt-BR" b="1" dirty="0"/>
          </a:p>
        </p:txBody>
      </p:sp>
      <p:sp>
        <p:nvSpPr>
          <p:cNvPr id="5" name="TextBox 4"/>
          <p:cNvSpPr txBox="1"/>
          <p:nvPr/>
        </p:nvSpPr>
        <p:spPr>
          <a:xfrm>
            <a:off x="6629400" y="457200"/>
            <a:ext cx="2240507" cy="2062103"/>
          </a:xfrm>
          <a:prstGeom prst="rect">
            <a:avLst/>
          </a:prstGeom>
          <a:noFill/>
        </p:spPr>
        <p:txBody>
          <a:bodyPr wrap="square" rtlCol="0">
            <a:spAutoFit/>
          </a:bodyPr>
          <a:lstStyle/>
          <a:p>
            <a:r>
              <a:rPr lang="pt-BR" sz="3200" b="1" dirty="0" smtClean="0"/>
              <a:t>Frequência de eventos extremos</a:t>
            </a:r>
            <a:br>
              <a:rPr lang="pt-BR" sz="3200" b="1" dirty="0" smtClean="0"/>
            </a:br>
            <a:r>
              <a:rPr lang="pt-BR" sz="3200" b="1" dirty="0" smtClean="0"/>
              <a:t>2081-2100</a:t>
            </a:r>
            <a:endParaRPr lang="pt-BR" sz="3200" b="1" dirty="0"/>
          </a:p>
        </p:txBody>
      </p:sp>
    </p:spTree>
    <p:extLst>
      <p:ext uri="{BB962C8B-B14F-4D97-AF65-F5344CB8AC3E}">
        <p14:creationId xmlns:p14="http://schemas.microsoft.com/office/powerpoint/2010/main" val="185913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52400" y="1295400"/>
            <a:ext cx="4244975" cy="5334000"/>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4476750" y="1295400"/>
            <a:ext cx="4667250" cy="5410200"/>
          </a:xfrm>
          <a:prstGeom prst="rect">
            <a:avLst/>
          </a:prstGeom>
          <a:noFill/>
          <a:ln w="9525">
            <a:noFill/>
            <a:miter lim="800000"/>
            <a:headEnd/>
            <a:tailEnd/>
          </a:ln>
        </p:spPr>
      </p:pic>
      <p:sp>
        <p:nvSpPr>
          <p:cNvPr id="29700" name="Rectangle 5"/>
          <p:cNvSpPr>
            <a:spLocks noChangeArrowheads="1"/>
          </p:cNvSpPr>
          <p:nvPr/>
        </p:nvSpPr>
        <p:spPr bwMode="auto">
          <a:xfrm>
            <a:off x="152400" y="233363"/>
            <a:ext cx="8954567" cy="830997"/>
          </a:xfrm>
          <a:prstGeom prst="rect">
            <a:avLst/>
          </a:prstGeom>
          <a:noFill/>
          <a:ln w="9525">
            <a:noFill/>
            <a:miter lim="800000"/>
            <a:headEnd/>
            <a:tailEnd/>
          </a:ln>
        </p:spPr>
        <p:txBody>
          <a:bodyPr wrap="none">
            <a:spAutoFit/>
          </a:bodyPr>
          <a:lstStyle/>
          <a:p>
            <a:r>
              <a:rPr lang="en-US" sz="4800" b="1" smtClean="0">
                <a:effectLst>
                  <a:outerShdw blurRad="38100" dist="38100" dir="2700000" algn="tl">
                    <a:srgbClr val="000000">
                      <a:alpha val="43137"/>
                    </a:srgbClr>
                  </a:outerShdw>
                </a:effectLst>
              </a:rPr>
              <a:t>Arctic climate is changing very fast</a:t>
            </a:r>
            <a:endParaRPr lang="en-US" sz="4800" b="1">
              <a:effectLst>
                <a:outerShdw blurRad="38100" dist="38100" dir="2700000" algn="tl">
                  <a:srgbClr val="000000">
                    <a:alpha val="43137"/>
                  </a:srgbClr>
                </a:outerShdw>
              </a:effectLst>
            </a:endParaRPr>
          </a:p>
        </p:txBody>
      </p:sp>
      <p:sp>
        <p:nvSpPr>
          <p:cNvPr id="29701" name="Text Box 6"/>
          <p:cNvSpPr txBox="1">
            <a:spLocks noChangeArrowheads="1"/>
          </p:cNvSpPr>
          <p:nvPr/>
        </p:nvSpPr>
        <p:spPr bwMode="auto">
          <a:xfrm>
            <a:off x="4562475" y="4648200"/>
            <a:ext cx="4495800" cy="1815882"/>
          </a:xfrm>
          <a:prstGeom prst="rect">
            <a:avLst/>
          </a:prstGeom>
          <a:noFill/>
          <a:ln w="9525">
            <a:noFill/>
            <a:miter lim="800000"/>
            <a:headEnd/>
            <a:tailEnd/>
          </a:ln>
        </p:spPr>
        <p:txBody>
          <a:bodyPr>
            <a:spAutoFit/>
          </a:bodyPr>
          <a:lstStyle/>
          <a:p>
            <a:r>
              <a:rPr lang="en-US" sz="2800" b="1" smtClean="0"/>
              <a:t>If in 300-500 years the Greenland water mets, the sea level would rise about 7 meters.</a:t>
            </a:r>
            <a:endParaRPr lang="en-US" sz="2800" b="1"/>
          </a:p>
        </p:txBody>
      </p:sp>
    </p:spTree>
    <p:extLst>
      <p:ext uri="{BB962C8B-B14F-4D97-AF65-F5344CB8AC3E}">
        <p14:creationId xmlns:p14="http://schemas.microsoft.com/office/powerpoint/2010/main" val="39644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2" y="914400"/>
            <a:ext cx="7695521" cy="265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94" y="3733800"/>
            <a:ext cx="7521690" cy="285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152400"/>
            <a:ext cx="7261583" cy="707886"/>
          </a:xfrm>
          <a:prstGeom prst="rect">
            <a:avLst/>
          </a:prstGeom>
          <a:noFill/>
        </p:spPr>
        <p:txBody>
          <a:bodyPr wrap="square" rtlCol="0">
            <a:spAutoFit/>
          </a:bodyPr>
          <a:lstStyle/>
          <a:p>
            <a:r>
              <a:rPr lang="en-US" sz="4000" b="1" smtClean="0"/>
              <a:t>Greenland and Antarctic ice loss</a:t>
            </a:r>
            <a:endParaRPr lang="en-US" sz="4000" b="1"/>
          </a:p>
        </p:txBody>
      </p:sp>
    </p:spTree>
    <p:extLst>
      <p:ext uri="{BB962C8B-B14F-4D97-AF65-F5344CB8AC3E}">
        <p14:creationId xmlns:p14="http://schemas.microsoft.com/office/powerpoint/2010/main" val="406018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66800"/>
            <a:ext cx="7572375" cy="518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38576"/>
            <a:ext cx="8686800" cy="923330"/>
          </a:xfrm>
          <a:prstGeom prst="rect">
            <a:avLst/>
          </a:prstGeom>
        </p:spPr>
        <p:txBody>
          <a:bodyPr wrap="square">
            <a:spAutoFit/>
          </a:bodyPr>
          <a:lstStyle/>
          <a:p>
            <a:r>
              <a:rPr lang="en-US" dirty="0"/>
              <a:t>Selection of record-breaking meteorological events since 2000, their societal impacts and qualitative confidence level that </a:t>
            </a:r>
            <a:r>
              <a:rPr lang="en-US" dirty="0" smtClean="0"/>
              <a:t>the meteorological </a:t>
            </a:r>
            <a:r>
              <a:rPr lang="en-US" dirty="0"/>
              <a:t>event can be attributed to climate change</a:t>
            </a:r>
          </a:p>
        </p:txBody>
      </p:sp>
      <p:sp>
        <p:nvSpPr>
          <p:cNvPr id="3" name="Rectangle 2"/>
          <p:cNvSpPr/>
          <p:nvPr/>
        </p:nvSpPr>
        <p:spPr>
          <a:xfrm>
            <a:off x="533398" y="6393656"/>
            <a:ext cx="7724775" cy="369332"/>
          </a:xfrm>
          <a:prstGeom prst="rect">
            <a:avLst/>
          </a:prstGeom>
        </p:spPr>
        <p:txBody>
          <a:bodyPr wrap="square">
            <a:spAutoFit/>
          </a:bodyPr>
          <a:lstStyle/>
          <a:p>
            <a:r>
              <a:rPr lang="en-US" i="1" dirty="0"/>
              <a:t>D </a:t>
            </a:r>
            <a:r>
              <a:rPr lang="en-US" i="1" dirty="0" err="1"/>
              <a:t>Coumou</a:t>
            </a:r>
            <a:r>
              <a:rPr lang="en-US" i="1" dirty="0"/>
              <a:t> and S </a:t>
            </a:r>
            <a:r>
              <a:rPr lang="en-US" i="1" dirty="0" err="1"/>
              <a:t>Rahmstorf</a:t>
            </a:r>
            <a:r>
              <a:rPr lang="en-US" i="1" dirty="0"/>
              <a:t>, Nature Climate Change 2, 491 (2012).</a:t>
            </a:r>
          </a:p>
        </p:txBody>
      </p:sp>
    </p:spTree>
    <p:extLst>
      <p:ext uri="{BB962C8B-B14F-4D97-AF65-F5344CB8AC3E}">
        <p14:creationId xmlns:p14="http://schemas.microsoft.com/office/powerpoint/2010/main" val="183301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238" y="676949"/>
            <a:ext cx="6807824" cy="504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5717458"/>
            <a:ext cx="8630264" cy="923330"/>
          </a:xfrm>
          <a:prstGeom prst="rect">
            <a:avLst/>
          </a:prstGeom>
        </p:spPr>
        <p:txBody>
          <a:bodyPr wrap="square">
            <a:spAutoFit/>
          </a:bodyPr>
          <a:lstStyle/>
          <a:p>
            <a:r>
              <a:rPr lang="en-US" dirty="0" smtClean="0"/>
              <a:t>Forcing </a:t>
            </a:r>
            <a:r>
              <a:rPr lang="en-US" dirty="0"/>
              <a:t>by component between </a:t>
            </a:r>
            <a:r>
              <a:rPr lang="en-US" dirty="0" smtClean="0"/>
              <a:t>1750 </a:t>
            </a:r>
            <a:r>
              <a:rPr lang="en-US" dirty="0"/>
              <a:t>and 2010 with associated uncertainty range (solid bars are RF, hatched bars are AF, green diamonds and </a:t>
            </a:r>
            <a:r>
              <a:rPr lang="en-US" dirty="0" smtClean="0"/>
              <a:t>associated </a:t>
            </a:r>
            <a:r>
              <a:rPr lang="en-US" dirty="0"/>
              <a:t>uncertainties are those assessed in AR4).</a:t>
            </a:r>
            <a:endParaRPr lang="pt-BR" dirty="0"/>
          </a:p>
        </p:txBody>
      </p:sp>
      <p:sp>
        <p:nvSpPr>
          <p:cNvPr id="5" name="Rectangle 4"/>
          <p:cNvSpPr/>
          <p:nvPr/>
        </p:nvSpPr>
        <p:spPr>
          <a:xfrm>
            <a:off x="228600" y="184506"/>
            <a:ext cx="8686800" cy="492443"/>
          </a:xfrm>
          <a:prstGeom prst="rect">
            <a:avLst/>
          </a:prstGeom>
        </p:spPr>
        <p:txBody>
          <a:bodyPr wrap="square">
            <a:spAutoFit/>
          </a:bodyPr>
          <a:lstStyle/>
          <a:p>
            <a:r>
              <a:rPr lang="en-US" sz="2600" b="1" dirty="0">
                <a:effectLst>
                  <a:outerShdw blurRad="38100" dist="38100" dir="2700000" algn="tl">
                    <a:srgbClr val="000000">
                      <a:alpha val="43137"/>
                    </a:srgbClr>
                  </a:outerShdw>
                </a:effectLst>
              </a:rPr>
              <a:t>Radiative forcing of climate change during the industrial era.</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365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737175"/>
            <a:ext cx="6629400" cy="401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 y="4648200"/>
            <a:ext cx="8747760" cy="2031325"/>
          </a:xfrm>
          <a:prstGeom prst="rect">
            <a:avLst/>
          </a:prstGeom>
        </p:spPr>
        <p:txBody>
          <a:bodyPr wrap="square">
            <a:spAutoFit/>
          </a:bodyPr>
          <a:lstStyle/>
          <a:p>
            <a:pPr marL="342900" indent="-342900">
              <a:buAutoNum type="alphaLcParenBoth"/>
            </a:pPr>
            <a:r>
              <a:rPr lang="en-US" dirty="0" smtClean="0"/>
              <a:t>The </a:t>
            </a:r>
            <a:r>
              <a:rPr lang="en-US" dirty="0"/>
              <a:t>cumulative energy into the Earth </a:t>
            </a:r>
            <a:r>
              <a:rPr lang="en-US" dirty="0" smtClean="0"/>
              <a:t>system from </a:t>
            </a:r>
            <a:r>
              <a:rPr lang="en-US" dirty="0"/>
              <a:t>changes in solar forcing, well-mixed and short-lived greenhouse gases, changes in surface albedo, volcanic </a:t>
            </a:r>
            <a:r>
              <a:rPr lang="en-US" dirty="0" smtClean="0"/>
              <a:t>forcing and </a:t>
            </a:r>
            <a:r>
              <a:rPr lang="en-US" dirty="0"/>
              <a:t>tropospheric </a:t>
            </a:r>
            <a:r>
              <a:rPr lang="en-US" dirty="0" smtClean="0"/>
              <a:t>aerosol.</a:t>
            </a:r>
          </a:p>
          <a:p>
            <a:pPr marL="342900" indent="-342900">
              <a:buAutoNum type="alphaLcParenBoth"/>
            </a:pPr>
            <a:r>
              <a:rPr lang="en-US" dirty="0" smtClean="0"/>
              <a:t>The </a:t>
            </a:r>
            <a:r>
              <a:rPr lang="en-US" dirty="0"/>
              <a:t>cumulative energy from (a), with an expanded scale, is balanced by the warming of </a:t>
            </a:r>
            <a:r>
              <a:rPr lang="en-US" dirty="0" smtClean="0"/>
              <a:t>the Earth </a:t>
            </a:r>
            <a:r>
              <a:rPr lang="en-US" dirty="0"/>
              <a:t>system (energy absorbed in the melting of ice and warming the atmosphere, the land and the ocean) and </a:t>
            </a:r>
            <a:r>
              <a:rPr lang="en-US" dirty="0" smtClean="0"/>
              <a:t>an increase </a:t>
            </a:r>
            <a:r>
              <a:rPr lang="en-US" dirty="0"/>
              <a:t>in outgoing radiation inferred from temperature change of a warming Earth</a:t>
            </a:r>
            <a:r>
              <a:rPr lang="en-US" dirty="0" smtClean="0"/>
              <a:t>.</a:t>
            </a:r>
            <a:endParaRPr lang="pt-BR" dirty="0"/>
          </a:p>
        </p:txBody>
      </p:sp>
      <p:sp>
        <p:nvSpPr>
          <p:cNvPr id="5" name="Rectangle 4"/>
          <p:cNvSpPr/>
          <p:nvPr/>
        </p:nvSpPr>
        <p:spPr>
          <a:xfrm>
            <a:off x="0" y="152400"/>
            <a:ext cx="8945880" cy="584775"/>
          </a:xfrm>
          <a:prstGeom prst="rect">
            <a:avLst/>
          </a:prstGeom>
        </p:spPr>
        <p:txBody>
          <a:bodyPr wrap="square">
            <a:spAutoFit/>
          </a:bodyPr>
          <a:lstStyle/>
          <a:p>
            <a:r>
              <a:rPr lang="en-US" sz="3200" b="1" dirty="0"/>
              <a:t>The Earth’s energy budget from 1970 through 2010</a:t>
            </a:r>
            <a:endParaRPr lang="pt-BR" sz="3200" b="1" dirty="0"/>
          </a:p>
        </p:txBody>
      </p:sp>
    </p:spTree>
    <p:extLst>
      <p:ext uri="{BB962C8B-B14F-4D97-AF65-F5344CB8AC3E}">
        <p14:creationId xmlns:p14="http://schemas.microsoft.com/office/powerpoint/2010/main" val="90209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685800"/>
            <a:ext cx="847725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1659" y="86380"/>
            <a:ext cx="7880682" cy="461665"/>
          </a:xfrm>
          <a:prstGeom prst="rect">
            <a:avLst/>
          </a:prstGeom>
          <a:noFill/>
        </p:spPr>
        <p:txBody>
          <a:bodyPr wrap="none" rtlCol="0">
            <a:spAutoFit/>
          </a:bodyPr>
          <a:lstStyle/>
          <a:p>
            <a:pPr algn="ctr"/>
            <a:r>
              <a:rPr lang="pt-BR" sz="2400" b="1" dirty="0" smtClean="0">
                <a:effectLst>
                  <a:outerShdw blurRad="38100" dist="38100" dir="2700000" algn="tl">
                    <a:srgbClr val="000000">
                      <a:alpha val="43137"/>
                    </a:srgbClr>
                  </a:outerShdw>
                </a:effectLst>
              </a:rPr>
              <a:t>Processos químicos atmosféricos são fundamentais</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788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050" y="689521"/>
            <a:ext cx="6286500" cy="462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5410200"/>
            <a:ext cx="8610600" cy="1200329"/>
          </a:xfrm>
          <a:prstGeom prst="rect">
            <a:avLst/>
          </a:prstGeom>
        </p:spPr>
        <p:txBody>
          <a:bodyPr wrap="square">
            <a:spAutoFit/>
          </a:bodyPr>
          <a:lstStyle/>
          <a:p>
            <a:r>
              <a:rPr lang="en-US" dirty="0" smtClean="0"/>
              <a:t>Confidence </a:t>
            </a:r>
            <a:r>
              <a:rPr lang="en-US" dirty="0"/>
              <a:t>in the assessment increases towards the top-right corner as suggested by </a:t>
            </a:r>
            <a:r>
              <a:rPr lang="en-US" dirty="0" smtClean="0"/>
              <a:t>the increasing </a:t>
            </a:r>
            <a:r>
              <a:rPr lang="en-US" dirty="0"/>
              <a:t>strength of shading. Features that current state-of-the-art AOGCMS and ESMs simulate well, show </a:t>
            </a:r>
            <a:r>
              <a:rPr lang="en-US" dirty="0" smtClean="0"/>
              <a:t>mixed </a:t>
            </a:r>
            <a:r>
              <a:rPr lang="en-US" dirty="0"/>
              <a:t>results, or have problems representing are shown in blue, grey, and red, respectively.</a:t>
            </a:r>
            <a:endParaRPr lang="pt-BR" dirty="0"/>
          </a:p>
        </p:txBody>
      </p:sp>
      <p:sp>
        <p:nvSpPr>
          <p:cNvPr id="5" name="Rectangle 4"/>
          <p:cNvSpPr/>
          <p:nvPr/>
        </p:nvSpPr>
        <p:spPr>
          <a:xfrm>
            <a:off x="228600" y="304800"/>
            <a:ext cx="8915400" cy="384721"/>
          </a:xfrm>
          <a:prstGeom prst="rect">
            <a:avLst/>
          </a:prstGeom>
        </p:spPr>
        <p:txBody>
          <a:bodyPr wrap="square">
            <a:spAutoFit/>
          </a:bodyPr>
          <a:lstStyle/>
          <a:p>
            <a:r>
              <a:rPr lang="en-US" sz="1900" b="1" dirty="0"/>
              <a:t>How well the models simulate important features of the climate of the 20th </a:t>
            </a:r>
            <a:r>
              <a:rPr lang="en-US" sz="1900" b="1" dirty="0" smtClean="0"/>
              <a:t>century </a:t>
            </a:r>
            <a:endParaRPr lang="pt-BR" sz="1900" b="1" dirty="0"/>
          </a:p>
        </p:txBody>
      </p:sp>
    </p:spTree>
    <p:extLst>
      <p:ext uri="{BB962C8B-B14F-4D97-AF65-F5344CB8AC3E}">
        <p14:creationId xmlns:p14="http://schemas.microsoft.com/office/powerpoint/2010/main" val="232070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5255080" y="381000"/>
            <a:ext cx="3657600" cy="1009876"/>
          </a:xfrm>
        </p:spPr>
        <p:txBody>
          <a:bodyPr>
            <a:noAutofit/>
          </a:bodyPr>
          <a:lstStyle/>
          <a:p>
            <a:r>
              <a:rPr lang="en-US" sz="3800" b="1" dirty="0" smtClean="0">
                <a:effectLst>
                  <a:outerShdw blurRad="38100" dist="38100" dir="2700000" algn="tl">
                    <a:srgbClr val="000000">
                      <a:alpha val="43137"/>
                    </a:srgbClr>
                  </a:outerShdw>
                </a:effectLst>
              </a:rPr>
              <a:t>Hadley Center Predictions</a:t>
            </a:r>
            <a:endParaRPr lang="en-GB" sz="3800" b="1" dirty="0" smtClean="0">
              <a:effectLst>
                <a:outerShdw blurRad="38100" dist="38100" dir="2700000" algn="tl">
                  <a:srgbClr val="000000">
                    <a:alpha val="43137"/>
                  </a:srgbClr>
                </a:outerShdw>
              </a:effectLst>
            </a:endParaRPr>
          </a:p>
        </p:txBody>
      </p:sp>
      <p:pic>
        <p:nvPicPr>
          <p:cNvPr id="41995" name="Picture 11" descr="smooth_glo_npp_C3"/>
          <p:cNvPicPr>
            <a:picLocks noChangeAspect="1" noChangeArrowheads="1"/>
          </p:cNvPicPr>
          <p:nvPr/>
        </p:nvPicPr>
        <p:blipFill>
          <a:blip r:embed="rId3">
            <a:extLst>
              <a:ext uri="{28A0092B-C50C-407E-A947-70E740481C1C}">
                <a14:useLocalDpi xmlns:a14="http://schemas.microsoft.com/office/drawing/2010/main" val="0"/>
              </a:ext>
            </a:extLst>
          </a:blip>
          <a:srcRect l="19814" t="51155" r="59906" b="20370"/>
          <a:stretch>
            <a:fillRect/>
          </a:stretch>
        </p:blipFill>
        <p:spPr bwMode="auto">
          <a:xfrm>
            <a:off x="4554491" y="4953000"/>
            <a:ext cx="1584325" cy="1584325"/>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581400"/>
            <a:ext cx="4310157" cy="323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9" descr="IMG_0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52400"/>
            <a:ext cx="4369434"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smooth_gl_pr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790700"/>
            <a:ext cx="4217988" cy="300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8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814345"/>
            <a:ext cx="7467600" cy="432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1502" y="5181600"/>
            <a:ext cx="8653096" cy="1200329"/>
          </a:xfrm>
          <a:prstGeom prst="rect">
            <a:avLst/>
          </a:prstGeom>
        </p:spPr>
        <p:txBody>
          <a:bodyPr wrap="square">
            <a:spAutoFit/>
          </a:bodyPr>
          <a:lstStyle/>
          <a:p>
            <a:r>
              <a:rPr lang="en-US" dirty="0"/>
              <a:t>Global mean sea level (GMSL) from the different measuring systems </a:t>
            </a:r>
            <a:r>
              <a:rPr lang="en-US" dirty="0" smtClean="0"/>
              <a:t>. </a:t>
            </a:r>
            <a:r>
              <a:rPr lang="en-US" b="1" dirty="0" smtClean="0"/>
              <a:t>Blue</a:t>
            </a:r>
            <a:r>
              <a:rPr lang="en-US" b="1" dirty="0"/>
              <a:t>: </a:t>
            </a:r>
            <a:r>
              <a:rPr lang="en-US" dirty="0"/>
              <a:t>Yearly average GMSL reconstructed from tide gauges (1880–2010) </a:t>
            </a:r>
            <a:r>
              <a:rPr lang="en-US" b="1" dirty="0" smtClean="0"/>
              <a:t>Red</a:t>
            </a:r>
            <a:r>
              <a:rPr lang="en-US" b="1" dirty="0"/>
              <a:t>: </a:t>
            </a:r>
            <a:r>
              <a:rPr lang="en-US" dirty="0"/>
              <a:t>from </a:t>
            </a:r>
            <a:r>
              <a:rPr lang="en-US" dirty="0" smtClean="0"/>
              <a:t>altimetry. </a:t>
            </a:r>
            <a:r>
              <a:rPr lang="en-US" b="1" dirty="0" smtClean="0"/>
              <a:t>Green</a:t>
            </a:r>
            <a:r>
              <a:rPr lang="en-US" b="1" dirty="0"/>
              <a:t>: </a:t>
            </a:r>
            <a:r>
              <a:rPr lang="en-US" dirty="0"/>
              <a:t>Observation-based estimates of annual global mean upper ocean heat content anomaly (UOHCA) </a:t>
            </a:r>
            <a:r>
              <a:rPr lang="en-US" dirty="0" smtClean="0"/>
              <a:t>in </a:t>
            </a:r>
            <a:r>
              <a:rPr lang="pt-BR" dirty="0" smtClean="0"/>
              <a:t>ZJ </a:t>
            </a:r>
            <a:r>
              <a:rPr lang="pt-BR" dirty="0"/>
              <a:t>(1021 J) from 0–700 </a:t>
            </a:r>
            <a:r>
              <a:rPr lang="pt-BR" dirty="0" smtClean="0"/>
              <a:t>m.</a:t>
            </a:r>
            <a:endParaRPr lang="pt-BR" dirty="0"/>
          </a:p>
        </p:txBody>
      </p:sp>
      <p:sp>
        <p:nvSpPr>
          <p:cNvPr id="5" name="Rectangle 4"/>
          <p:cNvSpPr/>
          <p:nvPr/>
        </p:nvSpPr>
        <p:spPr>
          <a:xfrm>
            <a:off x="75187" y="106459"/>
            <a:ext cx="8662179" cy="707886"/>
          </a:xfrm>
          <a:prstGeom prst="rect">
            <a:avLst/>
          </a:prstGeom>
        </p:spPr>
        <p:txBody>
          <a:bodyPr wrap="none">
            <a:spAutoFit/>
          </a:bodyPr>
          <a:lstStyle/>
          <a:p>
            <a:pPr algn="ctr"/>
            <a:r>
              <a:rPr lang="en-US" sz="2000" b="1" dirty="0"/>
              <a:t>Global mean sea level (GMSL) </a:t>
            </a:r>
            <a:r>
              <a:rPr lang="en-US" sz="2000" b="1" dirty="0" smtClean="0"/>
              <a:t> and upper </a:t>
            </a:r>
            <a:r>
              <a:rPr lang="en-US" sz="2000" b="1" dirty="0"/>
              <a:t>ocean heat content anomaly (UOHCA</a:t>
            </a:r>
            <a:r>
              <a:rPr lang="en-US" sz="2000" b="1" dirty="0" smtClean="0"/>
              <a:t>)</a:t>
            </a:r>
            <a:br>
              <a:rPr lang="en-US" sz="2000" b="1" dirty="0" smtClean="0"/>
            </a:br>
            <a:r>
              <a:rPr lang="en-US" sz="2000" b="1" dirty="0" smtClean="0"/>
              <a:t>from 1900-2010 </a:t>
            </a:r>
            <a:endParaRPr lang="pt-BR" sz="2000" b="1" dirty="0"/>
          </a:p>
        </p:txBody>
      </p:sp>
      <p:sp>
        <p:nvSpPr>
          <p:cNvPr id="6" name="TextBox 5"/>
          <p:cNvSpPr txBox="1"/>
          <p:nvPr/>
        </p:nvSpPr>
        <p:spPr>
          <a:xfrm>
            <a:off x="3657600" y="1214906"/>
            <a:ext cx="1191352" cy="369332"/>
          </a:xfrm>
          <a:prstGeom prst="rect">
            <a:avLst/>
          </a:prstGeom>
          <a:noFill/>
        </p:spPr>
        <p:txBody>
          <a:bodyPr wrap="none" rtlCol="0">
            <a:spAutoFit/>
          </a:bodyPr>
          <a:lstStyle/>
          <a:p>
            <a:r>
              <a:rPr lang="pt-BR" b="1" dirty="0" smtClean="0"/>
              <a:t>1900-2010</a:t>
            </a:r>
            <a:endParaRPr lang="pt-BR" b="1" dirty="0"/>
          </a:p>
        </p:txBody>
      </p:sp>
      <p:sp>
        <p:nvSpPr>
          <p:cNvPr id="2" name="Rectangle 1"/>
          <p:cNvSpPr/>
          <p:nvPr/>
        </p:nvSpPr>
        <p:spPr>
          <a:xfrm>
            <a:off x="4279107" y="6381117"/>
            <a:ext cx="4273286" cy="369332"/>
          </a:xfrm>
          <a:prstGeom prst="rect">
            <a:avLst/>
          </a:prstGeom>
        </p:spPr>
        <p:txBody>
          <a:bodyPr wrap="none">
            <a:spAutoFit/>
          </a:bodyPr>
          <a:lstStyle/>
          <a:p>
            <a:r>
              <a:rPr lang="en-US" i="1" dirty="0" err="1"/>
              <a:t>Nerem</a:t>
            </a:r>
            <a:r>
              <a:rPr lang="en-US" i="1" dirty="0"/>
              <a:t> et al., </a:t>
            </a:r>
            <a:r>
              <a:rPr lang="en-US" i="1" dirty="0" smtClean="0"/>
              <a:t>2010, </a:t>
            </a:r>
            <a:r>
              <a:rPr lang="pt-BR" i="1" dirty="0" smtClean="0"/>
              <a:t>Domingues </a:t>
            </a:r>
            <a:r>
              <a:rPr lang="pt-BR" i="1" dirty="0"/>
              <a:t>et al. (2008</a:t>
            </a:r>
            <a:r>
              <a:rPr lang="pt-BR" i="1" dirty="0" smtClean="0"/>
              <a:t>)</a:t>
            </a:r>
            <a:endParaRPr lang="pt-BR" i="1" dirty="0"/>
          </a:p>
        </p:txBody>
      </p:sp>
    </p:spTree>
    <p:extLst>
      <p:ext uri="{BB962C8B-B14F-4D97-AF65-F5344CB8AC3E}">
        <p14:creationId xmlns:p14="http://schemas.microsoft.com/office/powerpoint/2010/main" val="28034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228600"/>
            <a:ext cx="4367568" cy="521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5842" y="5715000"/>
            <a:ext cx="8458200" cy="923330"/>
          </a:xfrm>
          <a:prstGeom prst="rect">
            <a:avLst/>
          </a:prstGeom>
        </p:spPr>
        <p:txBody>
          <a:bodyPr wrap="square">
            <a:spAutoFit/>
          </a:bodyPr>
          <a:lstStyle/>
          <a:p>
            <a:r>
              <a:rPr lang="en-US" dirty="0"/>
              <a:t>Decadal mean anomalies and </a:t>
            </a:r>
            <a:r>
              <a:rPr lang="en-US" dirty="0" smtClean="0"/>
              <a:t>associated uncertainties based </a:t>
            </a:r>
            <a:r>
              <a:rPr lang="en-US" dirty="0"/>
              <a:t>upon the HadCRUT4 ensemble (</a:t>
            </a:r>
            <a:r>
              <a:rPr lang="en-US" dirty="0" err="1"/>
              <a:t>Morice</a:t>
            </a:r>
            <a:r>
              <a:rPr lang="en-US" dirty="0"/>
              <a:t> et al., Submitted). </a:t>
            </a:r>
            <a:r>
              <a:rPr lang="en-US" dirty="0" smtClean="0"/>
              <a:t>Anomalies are </a:t>
            </a:r>
            <a:r>
              <a:rPr lang="en-US" dirty="0"/>
              <a:t>relative to a 1961–1990 climatology period. NCDC MLOST and GISS dataset estimates are also </a:t>
            </a:r>
            <a:r>
              <a:rPr lang="en-US" dirty="0" smtClean="0"/>
              <a:t>shown. (IPCC AR5, 2012)</a:t>
            </a:r>
            <a:endParaRPr lang="pt-BR"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289" y="447687"/>
            <a:ext cx="3953911" cy="284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07710" y="3657600"/>
            <a:ext cx="4109068" cy="1200329"/>
          </a:xfrm>
          <a:prstGeom prst="rect">
            <a:avLst/>
          </a:prstGeom>
        </p:spPr>
        <p:txBody>
          <a:bodyPr wrap="square">
            <a:spAutoFit/>
          </a:bodyPr>
          <a:lstStyle/>
          <a:p>
            <a:r>
              <a:rPr lang="pt-BR" dirty="0"/>
              <a:t>Global </a:t>
            </a:r>
            <a:r>
              <a:rPr lang="pt-BR" dirty="0" err="1"/>
              <a:t>temperature</a:t>
            </a:r>
            <a:r>
              <a:rPr lang="pt-BR" dirty="0"/>
              <a:t> </a:t>
            </a:r>
            <a:r>
              <a:rPr lang="pt-BR" dirty="0" err="1"/>
              <a:t>trend</a:t>
            </a:r>
            <a:r>
              <a:rPr lang="pt-BR" dirty="0"/>
              <a:t>. </a:t>
            </a:r>
            <a:r>
              <a:rPr lang="pt-BR" b="1" dirty="0" err="1"/>
              <a:t>Atmosphere</a:t>
            </a:r>
            <a:r>
              <a:rPr lang="pt-BR" dirty="0"/>
              <a:t>: 1958</a:t>
            </a:r>
            <a:r>
              <a:rPr lang="pt-BR" dirty="0" smtClean="0"/>
              <a:t>– 2003</a:t>
            </a:r>
            <a:r>
              <a:rPr lang="pt-BR" dirty="0"/>
              <a:t>. </a:t>
            </a:r>
            <a:r>
              <a:rPr lang="pt-BR" dirty="0" err="1"/>
              <a:t>Radiosonde</a:t>
            </a:r>
            <a:r>
              <a:rPr lang="pt-BR" dirty="0"/>
              <a:t> </a:t>
            </a:r>
            <a:r>
              <a:rPr lang="pt-BR" dirty="0" err="1"/>
              <a:t>product</a:t>
            </a:r>
            <a:r>
              <a:rPr lang="pt-BR" dirty="0"/>
              <a:t> global </a:t>
            </a:r>
            <a:r>
              <a:rPr lang="pt-BR" dirty="0" smtClean="0"/>
              <a:t> </a:t>
            </a:r>
            <a:r>
              <a:rPr lang="pt-BR" dirty="0" err="1" smtClean="0"/>
              <a:t>temperature</a:t>
            </a:r>
            <a:r>
              <a:rPr lang="pt-BR" dirty="0" smtClean="0"/>
              <a:t> </a:t>
            </a:r>
            <a:r>
              <a:rPr lang="pt-BR" dirty="0" err="1"/>
              <a:t>trend</a:t>
            </a:r>
            <a:r>
              <a:rPr lang="pt-BR" dirty="0"/>
              <a:t> </a:t>
            </a:r>
            <a:r>
              <a:rPr lang="pt-BR" dirty="0" err="1" smtClean="0"/>
              <a:t>estimates</a:t>
            </a:r>
            <a:r>
              <a:rPr lang="pt-BR" dirty="0" smtClean="0"/>
              <a:t>. </a:t>
            </a:r>
            <a:r>
              <a:rPr lang="en-US" dirty="0"/>
              <a:t>(IPCC AR5, 2012</a:t>
            </a:r>
            <a:endParaRPr lang="pt-BR" dirty="0"/>
          </a:p>
        </p:txBody>
      </p:sp>
    </p:spTree>
    <p:extLst>
      <p:ext uri="{BB962C8B-B14F-4D97-AF65-F5344CB8AC3E}">
        <p14:creationId xmlns:p14="http://schemas.microsoft.com/office/powerpoint/2010/main" val="359268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458200" cy="514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7316" y="228600"/>
            <a:ext cx="8499483" cy="707886"/>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Crescimento da população 2010-2050</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12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63662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extLst>
              <p:ext uri="{D42A27DB-BD31-4B8C-83A1-F6EECF244321}">
                <p14:modId xmlns:p14="http://schemas.microsoft.com/office/powerpoint/2010/main" val="2411775283"/>
              </p:ext>
            </p:extLst>
          </p:nvPr>
        </p:nvGraphicFramePr>
        <p:xfrm>
          <a:off x="1247776" y="1295399"/>
          <a:ext cx="6334124" cy="4867276"/>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Rectangle 125"/>
          <p:cNvSpPr>
            <a:spLocks noChangeArrowheads="1"/>
          </p:cNvSpPr>
          <p:nvPr/>
        </p:nvSpPr>
        <p:spPr bwMode="auto">
          <a:xfrm>
            <a:off x="1257300" y="1292225"/>
            <a:ext cx="484188" cy="3570288"/>
          </a:xfrm>
          <a:prstGeom prst="rect">
            <a:avLst/>
          </a:prstGeom>
          <a:solidFill>
            <a:schemeClr val="bg1"/>
          </a:solidFill>
          <a:ln w="0" algn="ctr">
            <a:solidFill>
              <a:schemeClr val="bg1"/>
            </a:solidFill>
            <a:round/>
            <a:headEnd/>
            <a:tailEnd/>
          </a:ln>
        </p:spPr>
        <p:txBody>
          <a:bodyPr/>
          <a:lstStyle/>
          <a:p>
            <a:endParaRPr lang="en-US"/>
          </a:p>
        </p:txBody>
      </p:sp>
      <p:sp>
        <p:nvSpPr>
          <p:cNvPr id="12292" name="Rectangle 2"/>
          <p:cNvSpPr>
            <a:spLocks noChangeArrowheads="1"/>
          </p:cNvSpPr>
          <p:nvPr/>
        </p:nvSpPr>
        <p:spPr bwMode="auto">
          <a:xfrm>
            <a:off x="415925" y="52388"/>
            <a:ext cx="82931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AU" sz="4000" b="1" dirty="0">
                <a:latin typeface="Arial Narrow" pitchFamily="34" charset="0"/>
              </a:rPr>
              <a:t>Top 20 CO</a:t>
            </a:r>
            <a:r>
              <a:rPr lang="en-AU" sz="4000" b="1" baseline="-25000" dirty="0">
                <a:latin typeface="Arial Narrow" pitchFamily="34" charset="0"/>
              </a:rPr>
              <a:t>2</a:t>
            </a:r>
            <a:r>
              <a:rPr lang="en-AU" sz="4000" b="1" dirty="0">
                <a:latin typeface="Arial Narrow" pitchFamily="34" charset="0"/>
              </a:rPr>
              <a:t> </a:t>
            </a:r>
            <a:r>
              <a:rPr lang="en-AU" sz="4000" b="1" dirty="0" smtClean="0">
                <a:latin typeface="Arial Narrow" pitchFamily="34" charset="0"/>
              </a:rPr>
              <a:t>Fossil Fuel Emitters</a:t>
            </a:r>
            <a:br>
              <a:rPr lang="en-AU" sz="4000" b="1" dirty="0" smtClean="0">
                <a:latin typeface="Arial Narrow" pitchFamily="34" charset="0"/>
              </a:rPr>
            </a:br>
            <a:r>
              <a:rPr lang="en-AU" sz="4000" b="1" dirty="0" smtClean="0">
                <a:latin typeface="Arial Narrow" pitchFamily="34" charset="0"/>
              </a:rPr>
              <a:t> </a:t>
            </a:r>
            <a:r>
              <a:rPr lang="en-AU" sz="4000" b="1" dirty="0">
                <a:latin typeface="Arial Narrow" pitchFamily="34" charset="0"/>
              </a:rPr>
              <a:t>&amp; Per Capita Emissions 2010</a:t>
            </a:r>
            <a:endParaRPr lang="en-GB" sz="4000" b="1" dirty="0">
              <a:latin typeface="Arial Narrow" pitchFamily="34" charset="0"/>
            </a:endParaRPr>
          </a:p>
        </p:txBody>
      </p:sp>
      <p:sp>
        <p:nvSpPr>
          <p:cNvPr id="12293" name="Text Box 3"/>
          <p:cNvSpPr txBox="1">
            <a:spLocks noChangeArrowheads="1"/>
          </p:cNvSpPr>
          <p:nvPr/>
        </p:nvSpPr>
        <p:spPr bwMode="auto">
          <a:xfrm>
            <a:off x="668338" y="6530975"/>
            <a:ext cx="6342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200" dirty="0">
                <a:latin typeface="+mj-lt"/>
              </a:rPr>
              <a:t>Global Carbon Project 2011; Data: </a:t>
            </a:r>
            <a:r>
              <a:rPr lang="en-GB" sz="1200" dirty="0" err="1">
                <a:latin typeface="+mj-lt"/>
              </a:rPr>
              <a:t>Boden</a:t>
            </a:r>
            <a:r>
              <a:rPr lang="en-GB" sz="1200" dirty="0">
                <a:latin typeface="+mj-lt"/>
              </a:rPr>
              <a:t>, </a:t>
            </a:r>
            <a:r>
              <a:rPr lang="en-GB" sz="1200" dirty="0" err="1">
                <a:latin typeface="+mj-lt"/>
              </a:rPr>
              <a:t>Marland</a:t>
            </a:r>
            <a:r>
              <a:rPr lang="en-GB" sz="1200" dirty="0">
                <a:latin typeface="+mj-lt"/>
              </a:rPr>
              <a:t>, Andres-CDIAC 2011; Population World Bank 2011</a:t>
            </a:r>
          </a:p>
        </p:txBody>
      </p:sp>
      <p:sp>
        <p:nvSpPr>
          <p:cNvPr id="12294" name="Rectangle 6"/>
          <p:cNvSpPr>
            <a:spLocks noChangeArrowheads="1"/>
          </p:cNvSpPr>
          <p:nvPr/>
        </p:nvSpPr>
        <p:spPr bwMode="auto">
          <a:xfrm>
            <a:off x="1735138" y="1557338"/>
            <a:ext cx="5603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 name="Rectangle 90"/>
          <p:cNvSpPr>
            <a:spLocks noChangeArrowheads="1"/>
          </p:cNvSpPr>
          <p:nvPr/>
        </p:nvSpPr>
        <p:spPr bwMode="auto">
          <a:xfrm>
            <a:off x="1611313" y="4656138"/>
            <a:ext cx="92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0</a:t>
            </a:r>
            <a:endParaRPr lang="en-AU" sz="1600">
              <a:latin typeface="Arial Narrow" pitchFamily="34" charset="0"/>
            </a:endParaRPr>
          </a:p>
        </p:txBody>
      </p:sp>
      <p:sp>
        <p:nvSpPr>
          <p:cNvPr id="12296" name="Rectangle 91"/>
          <p:cNvSpPr>
            <a:spLocks noChangeArrowheads="1"/>
          </p:cNvSpPr>
          <p:nvPr/>
        </p:nvSpPr>
        <p:spPr bwMode="auto">
          <a:xfrm>
            <a:off x="1427163" y="3994150"/>
            <a:ext cx="276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500</a:t>
            </a:r>
            <a:endParaRPr lang="en-AU" sz="1600">
              <a:latin typeface="Arial Narrow" pitchFamily="34" charset="0"/>
            </a:endParaRPr>
          </a:p>
        </p:txBody>
      </p:sp>
      <p:sp>
        <p:nvSpPr>
          <p:cNvPr id="12297" name="Rectangle 92"/>
          <p:cNvSpPr>
            <a:spLocks noChangeArrowheads="1"/>
          </p:cNvSpPr>
          <p:nvPr/>
        </p:nvSpPr>
        <p:spPr bwMode="auto">
          <a:xfrm>
            <a:off x="1335088" y="3322638"/>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1000</a:t>
            </a:r>
            <a:endParaRPr lang="en-AU" sz="1600">
              <a:latin typeface="Arial Narrow" pitchFamily="34" charset="0"/>
            </a:endParaRPr>
          </a:p>
        </p:txBody>
      </p:sp>
      <p:sp>
        <p:nvSpPr>
          <p:cNvPr id="12298" name="Rectangle 93"/>
          <p:cNvSpPr>
            <a:spLocks noChangeArrowheads="1"/>
          </p:cNvSpPr>
          <p:nvPr/>
        </p:nvSpPr>
        <p:spPr bwMode="auto">
          <a:xfrm>
            <a:off x="1335088" y="26527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1500</a:t>
            </a:r>
            <a:endParaRPr lang="en-AU" sz="1600">
              <a:latin typeface="Arial Narrow" pitchFamily="34" charset="0"/>
            </a:endParaRPr>
          </a:p>
        </p:txBody>
      </p:sp>
      <p:sp>
        <p:nvSpPr>
          <p:cNvPr id="12299" name="Rectangle 94"/>
          <p:cNvSpPr>
            <a:spLocks noChangeArrowheads="1"/>
          </p:cNvSpPr>
          <p:nvPr/>
        </p:nvSpPr>
        <p:spPr bwMode="auto">
          <a:xfrm>
            <a:off x="1335088" y="19923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2000</a:t>
            </a:r>
            <a:endParaRPr lang="en-AU" sz="1600">
              <a:latin typeface="Arial Narrow" pitchFamily="34" charset="0"/>
            </a:endParaRPr>
          </a:p>
        </p:txBody>
      </p:sp>
      <p:sp>
        <p:nvSpPr>
          <p:cNvPr id="12300" name="Rectangle 95"/>
          <p:cNvSpPr>
            <a:spLocks noChangeArrowheads="1"/>
          </p:cNvSpPr>
          <p:nvPr/>
        </p:nvSpPr>
        <p:spPr bwMode="auto">
          <a:xfrm>
            <a:off x="1335088" y="1330325"/>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2500</a:t>
            </a:r>
            <a:endParaRPr lang="en-AU" sz="1600">
              <a:latin typeface="Arial Narrow" pitchFamily="34" charset="0"/>
            </a:endParaRPr>
          </a:p>
        </p:txBody>
      </p:sp>
      <p:sp>
        <p:nvSpPr>
          <p:cNvPr id="12301" name="Text Box 124"/>
          <p:cNvSpPr txBox="1">
            <a:spLocks noChangeArrowheads="1"/>
          </p:cNvSpPr>
          <p:nvPr/>
        </p:nvSpPr>
        <p:spPr bwMode="auto">
          <a:xfrm rot="-5400000">
            <a:off x="-805656" y="2751932"/>
            <a:ext cx="33972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a:latin typeface="Arial Narrow" pitchFamily="34" charset="0"/>
              </a:rPr>
              <a:t>Total Carbon Emissions </a:t>
            </a:r>
            <a:r>
              <a:rPr lang="en-GB" sz="2000">
                <a:latin typeface="Arial Narrow" pitchFamily="34" charset="0"/>
              </a:rPr>
              <a:t>(tons x 1,000,000)</a:t>
            </a:r>
          </a:p>
        </p:txBody>
      </p:sp>
      <p:sp>
        <p:nvSpPr>
          <p:cNvPr id="12302" name="Rectangle 125"/>
          <p:cNvSpPr>
            <a:spLocks noChangeArrowheads="1"/>
          </p:cNvSpPr>
          <p:nvPr/>
        </p:nvSpPr>
        <p:spPr bwMode="auto">
          <a:xfrm>
            <a:off x="411163" y="3397250"/>
            <a:ext cx="106362" cy="1311275"/>
          </a:xfrm>
          <a:prstGeom prst="rect">
            <a:avLst/>
          </a:prstGeom>
          <a:solidFill>
            <a:srgbClr val="FF0000"/>
          </a:solidFill>
          <a:ln w="11176">
            <a:solidFill>
              <a:srgbClr val="000000"/>
            </a:solidFill>
            <a:miter lim="800000"/>
            <a:headEnd/>
            <a:tailEnd/>
          </a:ln>
        </p:spPr>
        <p:txBody>
          <a:bodyPr/>
          <a:lstStyle/>
          <a:p>
            <a:endParaRPr lang="en-US"/>
          </a:p>
        </p:txBody>
      </p:sp>
      <p:sp>
        <p:nvSpPr>
          <p:cNvPr id="12303" name="Text Box 127"/>
          <p:cNvSpPr txBox="1">
            <a:spLocks noChangeArrowheads="1"/>
          </p:cNvSpPr>
          <p:nvPr/>
        </p:nvSpPr>
        <p:spPr bwMode="auto">
          <a:xfrm rot="5400000">
            <a:off x="6388100" y="2695575"/>
            <a:ext cx="32496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2800">
                <a:latin typeface="Arial Narrow" pitchFamily="34" charset="0"/>
              </a:rPr>
              <a:t>Per Capita Emissions</a:t>
            </a:r>
            <a:r>
              <a:rPr lang="en-AU">
                <a:latin typeface="Arial Narrow" pitchFamily="34" charset="0"/>
              </a:rPr>
              <a:t> </a:t>
            </a:r>
            <a:r>
              <a:rPr lang="en-AU" sz="2000">
                <a:latin typeface="Arial Narrow" pitchFamily="34" charset="0"/>
              </a:rPr>
              <a:t>(tons C person y</a:t>
            </a:r>
            <a:r>
              <a:rPr lang="en-AU" sz="2000" baseline="30000">
                <a:latin typeface="Arial Narrow" pitchFamily="34" charset="0"/>
              </a:rPr>
              <a:t>-1</a:t>
            </a:r>
            <a:r>
              <a:rPr lang="en-AU" sz="2000">
                <a:latin typeface="Arial Narrow" pitchFamily="34" charset="0"/>
              </a:rPr>
              <a:t>)</a:t>
            </a:r>
          </a:p>
        </p:txBody>
      </p:sp>
      <p:sp>
        <p:nvSpPr>
          <p:cNvPr id="12304" name="Rectangle 128"/>
          <p:cNvSpPr>
            <a:spLocks noChangeArrowheads="1"/>
          </p:cNvSpPr>
          <p:nvPr/>
        </p:nvSpPr>
        <p:spPr bwMode="auto">
          <a:xfrm>
            <a:off x="8389938" y="1733550"/>
            <a:ext cx="100012" cy="1336675"/>
          </a:xfrm>
          <a:prstGeom prst="rect">
            <a:avLst/>
          </a:prstGeom>
          <a:solidFill>
            <a:schemeClr val="tx1"/>
          </a:solidFill>
          <a:ln w="11176">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60215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1587159"/>
            <a:ext cx="8453438" cy="342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2399" y="310002"/>
            <a:ext cx="8783479" cy="1077218"/>
          </a:xfrm>
          <a:prstGeom prst="rect">
            <a:avLst/>
          </a:prstGeom>
        </p:spPr>
        <p:txBody>
          <a:bodyPr wrap="square">
            <a:spAutoFit/>
          </a:bodyPr>
          <a:lstStyle/>
          <a:p>
            <a:pPr algn="ctr"/>
            <a:r>
              <a:rPr lang="en-US" sz="3200" b="1" dirty="0"/>
              <a:t>Closure of the meridional overturning </a:t>
            </a:r>
            <a:r>
              <a:rPr lang="en-US" sz="3200" b="1" dirty="0" smtClean="0"/>
              <a:t>circulation through </a:t>
            </a:r>
            <a:r>
              <a:rPr lang="en-US" sz="3200" b="1" dirty="0"/>
              <a:t>Southern Ocean </a:t>
            </a:r>
            <a:r>
              <a:rPr lang="en-US" sz="3200" b="1" dirty="0" smtClean="0"/>
              <a:t>upwelling</a:t>
            </a:r>
            <a:endParaRPr lang="en-US" sz="3200" b="1" dirty="0"/>
          </a:p>
        </p:txBody>
      </p:sp>
      <p:sp>
        <p:nvSpPr>
          <p:cNvPr id="3" name="Rectangle 2"/>
          <p:cNvSpPr/>
          <p:nvPr/>
        </p:nvSpPr>
        <p:spPr>
          <a:xfrm>
            <a:off x="482771" y="5303286"/>
            <a:ext cx="8427865" cy="646331"/>
          </a:xfrm>
          <a:prstGeom prst="rect">
            <a:avLst/>
          </a:prstGeom>
        </p:spPr>
        <p:txBody>
          <a:bodyPr wrap="square">
            <a:spAutoFit/>
          </a:bodyPr>
          <a:lstStyle/>
          <a:p>
            <a:r>
              <a:rPr lang="en-US" dirty="0"/>
              <a:t>A schematic diagram of the Upper Cell and Lower Cell of the global MOC emanating from, respectively, northern and southern polar seas.</a:t>
            </a:r>
          </a:p>
        </p:txBody>
      </p:sp>
      <p:sp>
        <p:nvSpPr>
          <p:cNvPr id="4" name="Rectangle 3"/>
          <p:cNvSpPr/>
          <p:nvPr/>
        </p:nvSpPr>
        <p:spPr>
          <a:xfrm>
            <a:off x="4343400" y="6172200"/>
            <a:ext cx="4310219" cy="369332"/>
          </a:xfrm>
          <a:prstGeom prst="rect">
            <a:avLst/>
          </a:prstGeom>
        </p:spPr>
        <p:txBody>
          <a:bodyPr wrap="none">
            <a:spAutoFit/>
          </a:bodyPr>
          <a:lstStyle/>
          <a:p>
            <a:r>
              <a:rPr lang="en-US" dirty="0"/>
              <a:t>John Marshall and Kevin </a:t>
            </a:r>
            <a:r>
              <a:rPr lang="en-US" dirty="0" err="1"/>
              <a:t>Speer</a:t>
            </a:r>
            <a:r>
              <a:rPr lang="en-US" dirty="0"/>
              <a:t>, Nature 2012</a:t>
            </a:r>
          </a:p>
        </p:txBody>
      </p:sp>
    </p:spTree>
    <p:extLst>
      <p:ext uri="{BB962C8B-B14F-4D97-AF65-F5344CB8AC3E}">
        <p14:creationId xmlns:p14="http://schemas.microsoft.com/office/powerpoint/2010/main" val="356871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23"/>
          <a:stretch/>
        </p:blipFill>
        <p:spPr bwMode="auto">
          <a:xfrm>
            <a:off x="954237" y="890239"/>
            <a:ext cx="7180217" cy="494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0459" y="5943600"/>
            <a:ext cx="8782664" cy="615553"/>
          </a:xfrm>
          <a:prstGeom prst="rect">
            <a:avLst/>
          </a:prstGeom>
        </p:spPr>
        <p:txBody>
          <a:bodyPr wrap="square">
            <a:spAutoFit/>
          </a:bodyPr>
          <a:lstStyle/>
          <a:p>
            <a:r>
              <a:rPr lang="en-US" sz="1700" dirty="0" smtClean="0"/>
              <a:t>Forcing </a:t>
            </a:r>
            <a:r>
              <a:rPr lang="en-US" sz="1700" dirty="0"/>
              <a:t>by component between </a:t>
            </a:r>
            <a:r>
              <a:rPr lang="en-US" sz="1700" dirty="0" smtClean="0"/>
              <a:t>1750 </a:t>
            </a:r>
            <a:r>
              <a:rPr lang="en-US" sz="1700" dirty="0"/>
              <a:t>and 2010 with associated uncertainty range (solid bars are RF, hatched bars are AF, green diamonds and </a:t>
            </a:r>
            <a:r>
              <a:rPr lang="en-US" sz="1700" dirty="0" smtClean="0"/>
              <a:t>associated </a:t>
            </a:r>
            <a:r>
              <a:rPr lang="en-US" sz="1700" dirty="0"/>
              <a:t>uncertainties are those assessed in AR4).</a:t>
            </a:r>
            <a:endParaRPr lang="pt-BR" sz="1700" dirty="0"/>
          </a:p>
        </p:txBody>
      </p:sp>
      <p:sp>
        <p:nvSpPr>
          <p:cNvPr id="5" name="Rectangle 4"/>
          <p:cNvSpPr/>
          <p:nvPr/>
        </p:nvSpPr>
        <p:spPr>
          <a:xfrm>
            <a:off x="200945" y="184505"/>
            <a:ext cx="8686800" cy="584775"/>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Radiative forcing of climate change </a:t>
            </a:r>
            <a:r>
              <a:rPr lang="en-US" sz="3200" b="1" dirty="0" smtClean="0">
                <a:effectLst>
                  <a:outerShdw blurRad="38100" dist="38100" dir="2700000" algn="tl">
                    <a:srgbClr val="000000">
                      <a:alpha val="43137"/>
                    </a:srgbClr>
                  </a:outerShdw>
                </a:effectLst>
              </a:rPr>
              <a:t>1750-2010</a:t>
            </a:r>
            <a:endParaRPr lang="pt-BR" sz="3200" b="1" dirty="0">
              <a:effectLst>
                <a:outerShdw blurRad="38100" dist="38100" dir="2700000" algn="tl">
                  <a:srgbClr val="000000">
                    <a:alpha val="43137"/>
                  </a:srgbClr>
                </a:outerShdw>
              </a:effectLst>
            </a:endParaRPr>
          </a:p>
        </p:txBody>
      </p:sp>
      <p:sp>
        <p:nvSpPr>
          <p:cNvPr id="2" name="TextBox 1"/>
          <p:cNvSpPr txBox="1"/>
          <p:nvPr/>
        </p:nvSpPr>
        <p:spPr>
          <a:xfrm>
            <a:off x="7467600" y="6481234"/>
            <a:ext cx="1128835" cy="369332"/>
          </a:xfrm>
          <a:prstGeom prst="rect">
            <a:avLst/>
          </a:prstGeom>
          <a:noFill/>
        </p:spPr>
        <p:txBody>
          <a:bodyPr wrap="none" rtlCol="0">
            <a:spAutoFit/>
          </a:bodyPr>
          <a:lstStyle/>
          <a:p>
            <a:r>
              <a:rPr lang="en-US" dirty="0" smtClean="0"/>
              <a:t>IPCC 2012</a:t>
            </a:r>
            <a:endParaRPr lang="en-US" dirty="0"/>
          </a:p>
        </p:txBody>
      </p:sp>
    </p:spTree>
    <p:extLst>
      <p:ext uri="{BB962C8B-B14F-4D97-AF65-F5344CB8AC3E}">
        <p14:creationId xmlns:p14="http://schemas.microsoft.com/office/powerpoint/2010/main" val="190061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 y="685800"/>
            <a:ext cx="886749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4038600"/>
            <a:ext cx="8852258" cy="2585323"/>
          </a:xfrm>
          <a:prstGeom prst="rect">
            <a:avLst/>
          </a:prstGeom>
        </p:spPr>
        <p:txBody>
          <a:bodyPr wrap="square">
            <a:spAutoFit/>
          </a:bodyPr>
          <a:lstStyle/>
          <a:p>
            <a:r>
              <a:rPr lang="en-US" dirty="0" smtClean="0"/>
              <a:t>Effective </a:t>
            </a:r>
            <a:r>
              <a:rPr lang="en-US" dirty="0"/>
              <a:t>amount of year 2000 (single-year pulse) </a:t>
            </a:r>
            <a:r>
              <a:rPr lang="en-US" dirty="0" smtClean="0"/>
              <a:t>using </a:t>
            </a:r>
            <a:r>
              <a:rPr lang="en-US" dirty="0"/>
              <a:t>the Global Warming Potential (GWP), which is the global mean radiative forcing integrated over the indicated </a:t>
            </a:r>
            <a:r>
              <a:rPr lang="en-US" dirty="0" smtClean="0"/>
              <a:t>number </a:t>
            </a:r>
            <a:r>
              <a:rPr lang="en-US" dirty="0"/>
              <a:t>of years relative to the forcing from CO2 emissions, and the Global Temperature Potential (GTP) which estimates </a:t>
            </a:r>
            <a:r>
              <a:rPr lang="en-US" dirty="0" smtClean="0"/>
              <a:t>the </a:t>
            </a:r>
            <a:r>
              <a:rPr lang="en-US" dirty="0"/>
              <a:t>impact on global mean temperature based on the temporal evolution of both radiative forcing and climate </a:t>
            </a:r>
            <a:r>
              <a:rPr lang="en-US" dirty="0" smtClean="0"/>
              <a:t>response </a:t>
            </a:r>
            <a:r>
              <a:rPr lang="en-US" dirty="0"/>
              <a:t>relative to the impact of CO2 emissions. The Absolute GTP as a function of time for year 2000 emissions of </a:t>
            </a:r>
            <a:r>
              <a:rPr lang="en-US" dirty="0" smtClean="0"/>
              <a:t>all </a:t>
            </a:r>
            <a:r>
              <a:rPr lang="en-US" dirty="0"/>
              <a:t>compounds from the indicated sector is shown on the right, which is the same as GTP, except is not normalized by </a:t>
            </a:r>
            <a:r>
              <a:rPr lang="en-US" dirty="0" smtClean="0"/>
              <a:t>the </a:t>
            </a:r>
            <a:r>
              <a:rPr lang="en-US" dirty="0"/>
              <a:t>impact of CO2 emissions. The effects of aerosols on clouds (and in the case of black carbon, on surface </a:t>
            </a:r>
            <a:r>
              <a:rPr lang="en-US" dirty="0" smtClean="0"/>
              <a:t>albedo) </a:t>
            </a:r>
            <a:r>
              <a:rPr lang="en-US" dirty="0"/>
              <a:t>are not included.</a:t>
            </a:r>
            <a:endParaRPr lang="pt-BR" dirty="0"/>
          </a:p>
        </p:txBody>
      </p:sp>
      <p:sp>
        <p:nvSpPr>
          <p:cNvPr id="5" name="Rectangle 4"/>
          <p:cNvSpPr/>
          <p:nvPr/>
        </p:nvSpPr>
        <p:spPr>
          <a:xfrm>
            <a:off x="228600" y="147935"/>
            <a:ext cx="8867498" cy="338554"/>
          </a:xfrm>
          <a:prstGeom prst="rect">
            <a:avLst/>
          </a:prstGeom>
        </p:spPr>
        <p:txBody>
          <a:bodyPr wrap="square">
            <a:spAutoFit/>
          </a:bodyPr>
          <a:lstStyle/>
          <a:p>
            <a:r>
              <a:rPr lang="en-US" sz="1600" b="1" dirty="0"/>
              <a:t>Global anthropogenic present-day emissions weighted by GWP and GTP for the chosen time horizons</a:t>
            </a:r>
            <a:endParaRPr lang="pt-BR" sz="1600" b="1" dirty="0"/>
          </a:p>
        </p:txBody>
      </p:sp>
    </p:spTree>
    <p:extLst>
      <p:ext uri="{BB962C8B-B14F-4D97-AF65-F5344CB8AC3E}">
        <p14:creationId xmlns:p14="http://schemas.microsoft.com/office/powerpoint/2010/main" val="263675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3416</TotalTime>
  <Words>5129</Words>
  <Application>Microsoft Office PowerPoint</Application>
  <PresentationFormat>On-screen Show (4:3)</PresentationFormat>
  <Paragraphs>529</Paragraphs>
  <Slides>145</Slides>
  <Notes>29</Notes>
  <HiddenSlides>0</HiddenSlides>
  <MMClips>0</MMClips>
  <ScaleCrop>false</ScaleCrop>
  <HeadingPairs>
    <vt:vector size="4" baseType="variant">
      <vt:variant>
        <vt:lpstr>Theme</vt:lpstr>
      </vt:variant>
      <vt:variant>
        <vt:i4>5</vt:i4>
      </vt:variant>
      <vt:variant>
        <vt:lpstr>Slide Titles</vt:lpstr>
      </vt:variant>
      <vt:variant>
        <vt:i4>145</vt:i4>
      </vt:variant>
    </vt:vector>
  </HeadingPairs>
  <TitlesOfParts>
    <vt:vector size="150" baseType="lpstr">
      <vt:lpstr>Office Theme</vt:lpstr>
      <vt:lpstr>RU_Template_Verdana</vt:lpstr>
      <vt:lpstr>1_Office Theme</vt:lpstr>
      <vt:lpstr>2_Office Theme</vt:lpstr>
      <vt:lpstr>Default Design</vt:lpstr>
      <vt:lpstr>Curso de Verão 2014 IFUSP 10-14 de Fevereiro de 2014</vt:lpstr>
      <vt:lpstr>Estrutura do Curso de Verão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Fate of Anthropogenic CO2 Emissions (2002-2011 average)</vt:lpstr>
      <vt:lpstr>PowerPoint Presentation</vt:lpstr>
      <vt:lpstr>PowerPoint Presentation</vt:lpstr>
      <vt:lpstr>Em 1896, a primeira previsão climática de Svante Arrhenius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Cenários de Emissões e “RCP - Representative Concentrations Pathways”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land temperature variation (1850-2012)</vt:lpstr>
      <vt:lpstr>El Nino Southern Oscillations Variations (1950 – Present)</vt:lpstr>
      <vt:lpstr>Ocean Heat Capacity Considerations</vt:lpstr>
      <vt:lpstr>Earth System Modeling</vt:lpstr>
      <vt:lpstr>PowerPoint Presentation</vt:lpstr>
      <vt:lpstr>PowerPoint Presentation</vt:lpstr>
      <vt:lpstr>PowerPoint Presentation</vt:lpstr>
      <vt:lpstr>PowerPoint Presentation</vt:lpstr>
      <vt:lpstr>Heat storage in upper 2000 meters of ocean during 2003-2008 based on ARGO data. Knowledge of Earth’s energy imbalance is improving rapidly as ARGO data lengthens.   Data source: von Schuckmann et al. J. Geophys. Res. 114, C09007,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Hadley Center Predictions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climate system – HadGEM2 </vt:lpstr>
      <vt:lpstr>PowerPoint Presentation</vt:lpstr>
      <vt:lpstr>PowerPoint Presentation</vt:lpstr>
      <vt:lpstr>PowerPoint Presentation</vt:lpstr>
      <vt:lpstr>Irradiância solar 1975-2012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Previsão de aquecimento global ao longo dos próximos 100 anos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Paulo Artaxo</dc:creator>
  <cp:lastModifiedBy>Paulo Artaxo</cp:lastModifiedBy>
  <cp:revision>364</cp:revision>
  <dcterms:created xsi:type="dcterms:W3CDTF">2011-04-10T21:23:30Z</dcterms:created>
  <dcterms:modified xsi:type="dcterms:W3CDTF">2014-02-12T11:55:36Z</dcterms:modified>
</cp:coreProperties>
</file>