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1" r:id="rId4"/>
    <p:sldId id="259" r:id="rId5"/>
    <p:sldId id="272" r:id="rId6"/>
    <p:sldId id="273" r:id="rId7"/>
    <p:sldId id="274" r:id="rId8"/>
    <p:sldId id="258" r:id="rId9"/>
    <p:sldId id="263" r:id="rId10"/>
    <p:sldId id="264" r:id="rId11"/>
    <p:sldId id="275" r:id="rId12"/>
    <p:sldId id="270" r:id="rId13"/>
    <p:sldId id="265" r:id="rId14"/>
    <p:sldId id="266" r:id="rId15"/>
    <p:sldId id="262" r:id="rId16"/>
    <p:sldId id="261" r:id="rId17"/>
    <p:sldId id="269" r:id="rId18"/>
    <p:sldId id="267" r:id="rId19"/>
    <p:sldId id="268" r:id="rId20"/>
    <p:sldId id="260" r:id="rId2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09" autoAdjust="0"/>
  </p:normalViewPr>
  <p:slideViewPr>
    <p:cSldViewPr>
      <p:cViewPr>
        <p:scale>
          <a:sx n="94" d="100"/>
          <a:sy n="94" d="100"/>
        </p:scale>
        <p:origin x="-150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C06B333-4087-214C-883A-17834AC843F0}" type="datetimeFigureOut">
              <a:rPr lang="sv-SE"/>
              <a:pPr>
                <a:defRPr/>
              </a:pPr>
              <a:t>02.09.13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969584B-DF07-5644-85E2-BF0D4BE973A5}" type="slidenum">
              <a:rPr lang="sv-SE"/>
              <a:pPr>
                <a:defRPr/>
              </a:pPr>
              <a:t>‹Nr.›</a:t>
            </a:fld>
            <a:endParaRPr lang="sv-SE"/>
          </a:p>
        </p:txBody>
      </p:sp>
    </p:spTree>
    <p:extLst>
      <p:ext uri="{BB962C8B-B14F-4D97-AF65-F5344CB8AC3E}">
        <p14:creationId xmlns:p14="http://schemas.microsoft.com/office/powerpoint/2010/main" val="29583678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sv-SE">
                <a:latin typeface="Calibri" charset="0"/>
              </a:rPr>
              <a:t>Enigma of stability of particle concentration in Amazonia,</a:t>
            </a:r>
          </a:p>
          <a:p>
            <a:pPr marL="171450" indent="-171450" eaLnBrk="1" hangingPunct="1">
              <a:spcBef>
                <a:spcPct val="0"/>
              </a:spcBef>
              <a:buFontTx/>
              <a:buChar char="-"/>
            </a:pPr>
            <a:r>
              <a:rPr lang="sv-SE">
                <a:latin typeface="Calibri" charset="0"/>
              </a:rPr>
              <a:t>Hadley cell circulation, nucleation in cumulus anvils.</a:t>
            </a:r>
          </a:p>
          <a:p>
            <a:pPr marL="171450" indent="-171450" eaLnBrk="1" hangingPunct="1">
              <a:spcBef>
                <a:spcPct val="0"/>
              </a:spcBef>
              <a:buFontTx/>
              <a:buChar char="-"/>
            </a:pPr>
            <a:r>
              <a:rPr lang="sv-SE">
                <a:latin typeface="Calibri" charset="0"/>
              </a:rPr>
              <a:t>Primary production form biosphere, shown to be unlikely by Alhm, 2008.</a:t>
            </a:r>
          </a:p>
          <a:p>
            <a:pPr marL="171450" indent="-171450" eaLnBrk="1" hangingPunct="1">
              <a:spcBef>
                <a:spcPct val="0"/>
              </a:spcBef>
              <a:buFontTx/>
              <a:buChar char="-"/>
            </a:pPr>
            <a:endParaRPr lang="sv-SE">
              <a:latin typeface="Calibri" charset="0"/>
            </a:endParaRPr>
          </a:p>
          <a:p>
            <a:pPr marL="171450" indent="-171450" eaLnBrk="1" hangingPunct="1">
              <a:spcBef>
                <a:spcPct val="0"/>
              </a:spcBef>
              <a:buFontTx/>
              <a:buChar char="-"/>
            </a:pPr>
            <a:endParaRPr lang="sv-SE">
              <a:latin typeface="Calibri" charset="0"/>
            </a:endParaRPr>
          </a:p>
        </p:txBody>
      </p:sp>
      <p:sp>
        <p:nvSpPr>
          <p:cNvPr id="15363"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BE2F82-B651-3D48-B949-C5880B66A689}" type="slidenum">
              <a:rPr lang="sv-SE" sz="1200"/>
              <a:pPr eaLnBrk="1" hangingPunct="1"/>
              <a:t>1</a:t>
            </a:fld>
            <a:endParaRPr lang="sv-S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atin typeface="Calibri" charset="0"/>
              </a:rPr>
              <a:t>At lower CS the ion production (during wet season) is more effective (the correlation less steep), however at high precipitation intensity the maximum ion concentration hits a </a:t>
            </a:r>
            <a:r>
              <a:rPr lang="sv-SE" i="1">
                <a:latin typeface="Calibri" charset="0"/>
              </a:rPr>
              <a:t>ceiling</a:t>
            </a:r>
            <a:r>
              <a:rPr lang="sv-SE">
                <a:latin typeface="Calibri" charset="0"/>
              </a:rPr>
              <a:t>!</a:t>
            </a:r>
          </a:p>
          <a:p>
            <a:pPr eaLnBrk="1" hangingPunct="1">
              <a:spcBef>
                <a:spcPct val="0"/>
              </a:spcBef>
            </a:pPr>
            <a:endParaRPr lang="sv-SE">
              <a:latin typeface="Calibri" charset="0"/>
            </a:endParaRPr>
          </a:p>
        </p:txBody>
      </p:sp>
      <p:sp>
        <p:nvSpPr>
          <p:cNvPr id="31747"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ECF2BC-EE32-8340-99CA-1CFC51520B91}" type="slidenum">
              <a:rPr lang="sv-SE" sz="1200"/>
              <a:pPr eaLnBrk="1" hangingPunct="1"/>
              <a:t>14</a:t>
            </a:fld>
            <a:endParaRPr lang="sv-S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sv-SE">
              <a:latin typeface="Calibri" charset="0"/>
            </a:endParaRPr>
          </a:p>
        </p:txBody>
      </p:sp>
      <p:sp>
        <p:nvSpPr>
          <p:cNvPr id="37891"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E4E9E3-0D51-C848-8DEC-F070A5AAAA78}" type="slidenum">
              <a:rPr lang="sv-SE" sz="1200"/>
              <a:pPr eaLnBrk="1" hangingPunct="1"/>
              <a:t>16</a:t>
            </a:fld>
            <a:endParaRPr lang="sv-S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sv-SE">
                <a:latin typeface="Calibri" charset="0"/>
              </a:rPr>
              <a:t>Rainfall duration histogram with a peak probability at 2-3 hours.</a:t>
            </a:r>
          </a:p>
          <a:p>
            <a:pPr marL="171450" indent="-171450" eaLnBrk="1" hangingPunct="1">
              <a:spcBef>
                <a:spcPct val="0"/>
              </a:spcBef>
              <a:buFontTx/>
              <a:buChar char="-"/>
            </a:pPr>
            <a:endParaRPr lang="sv-SE">
              <a:latin typeface="Calibri" charset="0"/>
            </a:endParaRPr>
          </a:p>
        </p:txBody>
      </p:sp>
      <p:sp>
        <p:nvSpPr>
          <p:cNvPr id="40963"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DFD545-660F-974D-A0B3-216479A41FFA}" type="slidenum">
              <a:rPr lang="sv-SE" sz="1200"/>
              <a:pPr eaLnBrk="1" hangingPunct="1"/>
              <a:t>18</a:t>
            </a:fld>
            <a:endParaRPr lang="sv-S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dirty="0" smtClean="0">
                <a:ea typeface="+mn-ea"/>
                <a:cs typeface="+mn-cs"/>
              </a:rPr>
              <a:t>-   NO </a:t>
            </a:r>
            <a:r>
              <a:rPr lang="sv-SE" dirty="0" err="1" smtClean="0">
                <a:ea typeface="+mn-ea"/>
                <a:cs typeface="+mn-cs"/>
              </a:rPr>
              <a:t>classical</a:t>
            </a:r>
            <a:r>
              <a:rPr lang="sv-SE" i="1" dirty="0" smtClean="0">
                <a:ea typeface="+mn-ea"/>
                <a:cs typeface="+mn-cs"/>
              </a:rPr>
              <a:t> </a:t>
            </a:r>
            <a:r>
              <a:rPr lang="sv-SE" i="1" dirty="0" err="1" smtClean="0">
                <a:ea typeface="+mn-ea"/>
                <a:cs typeface="+mn-cs"/>
              </a:rPr>
              <a:t>banana</a:t>
            </a:r>
            <a:r>
              <a:rPr lang="sv-SE" dirty="0" smtClean="0">
                <a:ea typeface="+mn-ea"/>
                <a:cs typeface="+mn-cs"/>
              </a:rPr>
              <a:t> </a:t>
            </a:r>
            <a:r>
              <a:rPr lang="sv-SE" dirty="0" err="1" smtClean="0">
                <a:ea typeface="+mn-ea"/>
                <a:cs typeface="+mn-cs"/>
              </a:rPr>
              <a:t>nucleation</a:t>
            </a:r>
            <a:r>
              <a:rPr lang="sv-SE" dirty="0" smtClean="0">
                <a:ea typeface="+mn-ea"/>
                <a:cs typeface="+mn-cs"/>
              </a:rPr>
              <a:t> as in </a:t>
            </a:r>
            <a:r>
              <a:rPr lang="sv-SE" dirty="0" smtClean="0">
                <a:ea typeface="+mn-ea"/>
                <a:cs typeface="+mn-cs"/>
              </a:rPr>
              <a:t>mid-</a:t>
            </a:r>
            <a:r>
              <a:rPr lang="sv-SE" dirty="0" err="1" smtClean="0">
                <a:ea typeface="+mn-ea"/>
                <a:cs typeface="+mn-cs"/>
              </a:rPr>
              <a:t>latitudes</a:t>
            </a:r>
            <a:r>
              <a:rPr lang="sv-SE" dirty="0" smtClean="0">
                <a:ea typeface="+mn-ea"/>
                <a:cs typeface="+mn-cs"/>
              </a:rPr>
              <a:t>,</a:t>
            </a:r>
          </a:p>
          <a:p>
            <a:pPr marL="171450" indent="-171450" eaLnBrk="1" fontAlgn="auto" hangingPunct="1">
              <a:spcBef>
                <a:spcPts val="0"/>
              </a:spcBef>
              <a:spcAft>
                <a:spcPts val="0"/>
              </a:spcAft>
              <a:buFontTx/>
              <a:buChar char="-"/>
              <a:defRPr/>
            </a:pPr>
            <a:r>
              <a:rPr lang="sv-SE" dirty="0" err="1" smtClean="0">
                <a:ea typeface="+mn-ea"/>
                <a:cs typeface="+mn-cs"/>
              </a:rPr>
              <a:t>Lower</a:t>
            </a:r>
            <a:r>
              <a:rPr lang="sv-SE" dirty="0" smtClean="0">
                <a:ea typeface="+mn-ea"/>
                <a:cs typeface="+mn-cs"/>
              </a:rPr>
              <a:t> </a:t>
            </a:r>
            <a:r>
              <a:rPr lang="sv-SE" dirty="0" err="1" smtClean="0">
                <a:ea typeface="+mn-ea"/>
                <a:cs typeface="+mn-cs"/>
              </a:rPr>
              <a:t>background</a:t>
            </a:r>
            <a:r>
              <a:rPr lang="sv-SE" dirty="0" smtClean="0">
                <a:ea typeface="+mn-ea"/>
                <a:cs typeface="+mn-cs"/>
              </a:rPr>
              <a:t> aerosol </a:t>
            </a:r>
            <a:r>
              <a:rPr lang="sv-SE" dirty="0" err="1" smtClean="0">
                <a:ea typeface="+mn-ea"/>
                <a:cs typeface="+mn-cs"/>
              </a:rPr>
              <a:t>load</a:t>
            </a:r>
            <a:r>
              <a:rPr lang="sv-SE" dirty="0" smtClean="0">
                <a:ea typeface="+mn-ea"/>
                <a:cs typeface="+mn-cs"/>
              </a:rPr>
              <a:t> and </a:t>
            </a:r>
            <a:r>
              <a:rPr lang="sv-SE" dirty="0" err="1" smtClean="0">
                <a:ea typeface="+mn-ea"/>
                <a:cs typeface="+mn-cs"/>
              </a:rPr>
              <a:t>erratic</a:t>
            </a:r>
            <a:r>
              <a:rPr lang="sv-SE" dirty="0" smtClean="0">
                <a:ea typeface="+mn-ea"/>
                <a:cs typeface="+mn-cs"/>
              </a:rPr>
              <a:t> </a:t>
            </a:r>
            <a:r>
              <a:rPr lang="sv-SE" dirty="0" err="1" smtClean="0">
                <a:ea typeface="+mn-ea"/>
                <a:cs typeface="+mn-cs"/>
              </a:rPr>
              <a:t>pattern</a:t>
            </a:r>
            <a:r>
              <a:rPr lang="sv-SE" dirty="0" smtClean="0">
                <a:ea typeface="+mn-ea"/>
                <a:cs typeface="+mn-cs"/>
              </a:rPr>
              <a:t> </a:t>
            </a:r>
            <a:r>
              <a:rPr lang="sv-SE" dirty="0" err="1" smtClean="0">
                <a:ea typeface="+mn-ea"/>
                <a:cs typeface="+mn-cs"/>
              </a:rPr>
              <a:t>of</a:t>
            </a:r>
            <a:r>
              <a:rPr lang="sv-SE" dirty="0" smtClean="0">
                <a:ea typeface="+mn-ea"/>
                <a:cs typeface="+mn-cs"/>
              </a:rPr>
              <a:t> ultrafine </a:t>
            </a:r>
            <a:r>
              <a:rPr lang="sv-SE" dirty="0" err="1" smtClean="0">
                <a:ea typeface="+mn-ea"/>
                <a:cs typeface="+mn-cs"/>
              </a:rPr>
              <a:t>particle</a:t>
            </a:r>
            <a:r>
              <a:rPr lang="sv-SE" dirty="0" smtClean="0">
                <a:ea typeface="+mn-ea"/>
                <a:cs typeface="+mn-cs"/>
              </a:rPr>
              <a:t> </a:t>
            </a:r>
            <a:r>
              <a:rPr lang="sv-SE" i="1" dirty="0" err="1" smtClean="0">
                <a:ea typeface="+mn-ea"/>
                <a:cs typeface="+mn-cs"/>
              </a:rPr>
              <a:t>blobs</a:t>
            </a:r>
            <a:r>
              <a:rPr lang="sv-SE" dirty="0" smtClean="0">
                <a:ea typeface="+mn-ea"/>
                <a:cs typeface="+mn-cs"/>
              </a:rPr>
              <a:t>, </a:t>
            </a:r>
            <a:r>
              <a:rPr lang="sv-SE" dirty="0" err="1" smtClean="0">
                <a:ea typeface="+mn-ea"/>
                <a:cs typeface="+mn-cs"/>
              </a:rPr>
              <a:t>also</a:t>
            </a:r>
            <a:r>
              <a:rPr lang="sv-SE" dirty="0" smtClean="0">
                <a:ea typeface="+mn-ea"/>
                <a:cs typeface="+mn-cs"/>
              </a:rPr>
              <a:t> </a:t>
            </a:r>
            <a:r>
              <a:rPr lang="sv-SE" dirty="0" err="1" smtClean="0">
                <a:ea typeface="+mn-ea"/>
                <a:cs typeface="+mn-cs"/>
              </a:rPr>
              <a:t>caller</a:t>
            </a:r>
            <a:r>
              <a:rPr lang="sv-SE" dirty="0" smtClean="0">
                <a:ea typeface="+mn-ea"/>
                <a:cs typeface="+mn-cs"/>
              </a:rPr>
              <a:t> </a:t>
            </a:r>
            <a:r>
              <a:rPr lang="sv-SE" dirty="0" err="1" smtClean="0">
                <a:ea typeface="+mn-ea"/>
                <a:cs typeface="+mn-cs"/>
              </a:rPr>
              <a:t>apple</a:t>
            </a:r>
            <a:r>
              <a:rPr lang="sv-SE" dirty="0" smtClean="0">
                <a:ea typeface="+mn-ea"/>
                <a:cs typeface="+mn-cs"/>
              </a:rPr>
              <a:t> events,</a:t>
            </a:r>
          </a:p>
          <a:p>
            <a:pPr marL="171450" indent="-171450" eaLnBrk="1" fontAlgn="auto" hangingPunct="1">
              <a:spcBef>
                <a:spcPts val="0"/>
              </a:spcBef>
              <a:spcAft>
                <a:spcPts val="0"/>
              </a:spcAft>
              <a:buFontTx/>
              <a:buChar char="-"/>
              <a:defRPr/>
            </a:pPr>
            <a:r>
              <a:rPr lang="sv-SE" dirty="0" err="1" smtClean="0">
                <a:ea typeface="+mn-ea"/>
                <a:cs typeface="+mn-cs"/>
              </a:rPr>
              <a:t>Remember</a:t>
            </a:r>
            <a:r>
              <a:rPr lang="sv-SE" dirty="0" smtClean="0">
                <a:ea typeface="+mn-ea"/>
                <a:cs typeface="+mn-cs"/>
              </a:rPr>
              <a:t> </a:t>
            </a:r>
            <a:r>
              <a:rPr lang="sv-SE" dirty="0" err="1" smtClean="0">
                <a:ea typeface="+mn-ea"/>
                <a:cs typeface="+mn-cs"/>
              </a:rPr>
              <a:t>that</a:t>
            </a:r>
            <a:r>
              <a:rPr lang="sv-SE" dirty="0" smtClean="0">
                <a:ea typeface="+mn-ea"/>
                <a:cs typeface="+mn-cs"/>
              </a:rPr>
              <a:t> </a:t>
            </a:r>
            <a:r>
              <a:rPr lang="sv-SE" dirty="0" err="1" smtClean="0">
                <a:ea typeface="+mn-ea"/>
                <a:cs typeface="+mn-cs"/>
              </a:rPr>
              <a:t>measurements</a:t>
            </a:r>
            <a:r>
              <a:rPr lang="sv-SE" dirty="0" smtClean="0">
                <a:ea typeface="+mn-ea"/>
                <a:cs typeface="+mn-cs"/>
              </a:rPr>
              <a:t> </a:t>
            </a:r>
            <a:r>
              <a:rPr lang="sv-SE" dirty="0" err="1" smtClean="0">
                <a:ea typeface="+mn-ea"/>
                <a:cs typeface="+mn-cs"/>
              </a:rPr>
              <a:t>are</a:t>
            </a:r>
            <a:r>
              <a:rPr lang="sv-SE" dirty="0" smtClean="0">
                <a:ea typeface="+mn-ea"/>
                <a:cs typeface="+mn-cs"/>
              </a:rPr>
              <a:t> </a:t>
            </a:r>
            <a:r>
              <a:rPr lang="sv-SE" dirty="0" err="1" smtClean="0">
                <a:ea typeface="+mn-ea"/>
                <a:cs typeface="+mn-cs"/>
              </a:rPr>
              <a:t>seen</a:t>
            </a:r>
            <a:r>
              <a:rPr lang="sv-SE" dirty="0" smtClean="0">
                <a:ea typeface="+mn-ea"/>
                <a:cs typeface="+mn-cs"/>
              </a:rPr>
              <a:t> in Eulerian </a:t>
            </a:r>
            <a:r>
              <a:rPr lang="sv-SE" dirty="0" err="1" smtClean="0">
                <a:ea typeface="+mn-ea"/>
                <a:cs typeface="+mn-cs"/>
              </a:rPr>
              <a:t>frame</a:t>
            </a:r>
            <a:r>
              <a:rPr lang="sv-SE" dirty="0" smtClean="0">
                <a:ea typeface="+mn-ea"/>
                <a:cs typeface="+mn-cs"/>
              </a:rPr>
              <a:t> </a:t>
            </a:r>
            <a:r>
              <a:rPr lang="sv-SE" dirty="0" err="1" smtClean="0">
                <a:ea typeface="+mn-ea"/>
                <a:cs typeface="+mn-cs"/>
              </a:rPr>
              <a:t>of</a:t>
            </a:r>
            <a:r>
              <a:rPr lang="sv-SE" dirty="0" smtClean="0">
                <a:ea typeface="+mn-ea"/>
                <a:cs typeface="+mn-cs"/>
              </a:rPr>
              <a:t> </a:t>
            </a:r>
            <a:r>
              <a:rPr lang="sv-SE" dirty="0" err="1" smtClean="0">
                <a:ea typeface="+mn-ea"/>
                <a:cs typeface="+mn-cs"/>
              </a:rPr>
              <a:t>reference</a:t>
            </a:r>
            <a:r>
              <a:rPr lang="sv-SE" dirty="0" smtClean="0">
                <a:ea typeface="+mn-ea"/>
                <a:cs typeface="+mn-cs"/>
              </a:rPr>
              <a:t>,</a:t>
            </a:r>
          </a:p>
          <a:p>
            <a:pPr marL="171450" indent="-171450" eaLnBrk="1" fontAlgn="auto" hangingPunct="1">
              <a:spcBef>
                <a:spcPts val="0"/>
              </a:spcBef>
              <a:spcAft>
                <a:spcPts val="0"/>
              </a:spcAft>
              <a:buFontTx/>
              <a:buChar char="-"/>
              <a:defRPr/>
            </a:pPr>
            <a:r>
              <a:rPr lang="sv-SE" dirty="0" err="1" smtClean="0">
                <a:ea typeface="+mn-ea"/>
                <a:cs typeface="+mn-cs"/>
              </a:rPr>
              <a:t>What</a:t>
            </a:r>
            <a:r>
              <a:rPr lang="sv-SE" dirty="0" smtClean="0">
                <a:ea typeface="+mn-ea"/>
                <a:cs typeface="+mn-cs"/>
              </a:rPr>
              <a:t> </a:t>
            </a:r>
            <a:r>
              <a:rPr lang="sv-SE" dirty="0" err="1" smtClean="0">
                <a:ea typeface="+mn-ea"/>
                <a:cs typeface="+mn-cs"/>
              </a:rPr>
              <a:t>if</a:t>
            </a:r>
            <a:r>
              <a:rPr lang="sv-SE" dirty="0" smtClean="0">
                <a:ea typeface="+mn-ea"/>
                <a:cs typeface="+mn-cs"/>
              </a:rPr>
              <a:t> </a:t>
            </a:r>
            <a:r>
              <a:rPr lang="sv-SE" dirty="0" err="1" smtClean="0">
                <a:ea typeface="+mn-ea"/>
                <a:cs typeface="+mn-cs"/>
              </a:rPr>
              <a:t>nucleation</a:t>
            </a:r>
            <a:r>
              <a:rPr lang="sv-SE" dirty="0" smtClean="0">
                <a:ea typeface="+mn-ea"/>
                <a:cs typeface="+mn-cs"/>
              </a:rPr>
              <a:t> </a:t>
            </a:r>
            <a:r>
              <a:rPr lang="sv-SE" dirty="0" err="1" smtClean="0">
                <a:ea typeface="+mn-ea"/>
                <a:cs typeface="+mn-cs"/>
              </a:rPr>
              <a:t>takes</a:t>
            </a:r>
            <a:r>
              <a:rPr lang="sv-SE" dirty="0" smtClean="0">
                <a:ea typeface="+mn-ea"/>
                <a:cs typeface="+mn-cs"/>
              </a:rPr>
              <a:t> </a:t>
            </a:r>
            <a:r>
              <a:rPr lang="sv-SE" dirty="0" err="1" smtClean="0">
                <a:ea typeface="+mn-ea"/>
                <a:cs typeface="+mn-cs"/>
              </a:rPr>
              <a:t>place</a:t>
            </a:r>
            <a:r>
              <a:rPr lang="sv-SE" dirty="0" smtClean="0">
                <a:ea typeface="+mn-ea"/>
                <a:cs typeface="+mn-cs"/>
              </a:rPr>
              <a:t> at a </a:t>
            </a:r>
            <a:r>
              <a:rPr lang="sv-SE" dirty="0" err="1" smtClean="0">
                <a:ea typeface="+mn-ea"/>
                <a:cs typeface="+mn-cs"/>
              </a:rPr>
              <a:t>much</a:t>
            </a:r>
            <a:r>
              <a:rPr lang="sv-SE" dirty="0" smtClean="0">
                <a:ea typeface="+mn-ea"/>
                <a:cs typeface="+mn-cs"/>
              </a:rPr>
              <a:t> </a:t>
            </a:r>
            <a:r>
              <a:rPr lang="sv-SE" dirty="0" err="1" smtClean="0">
                <a:ea typeface="+mn-ea"/>
                <a:cs typeface="+mn-cs"/>
              </a:rPr>
              <a:t>smaller</a:t>
            </a:r>
            <a:r>
              <a:rPr lang="sv-SE" dirty="0" smtClean="0">
                <a:ea typeface="+mn-ea"/>
                <a:cs typeface="+mn-cs"/>
              </a:rPr>
              <a:t> spatial </a:t>
            </a:r>
            <a:r>
              <a:rPr lang="sv-SE" dirty="0" err="1" smtClean="0">
                <a:ea typeface="+mn-ea"/>
                <a:cs typeface="+mn-cs"/>
              </a:rPr>
              <a:t>scale</a:t>
            </a:r>
            <a:r>
              <a:rPr lang="sv-SE" dirty="0" smtClean="0">
                <a:ea typeface="+mn-ea"/>
                <a:cs typeface="+mn-cs"/>
              </a:rPr>
              <a:t>?</a:t>
            </a:r>
          </a:p>
          <a:p>
            <a:pPr marL="171450" indent="-171450" eaLnBrk="1" fontAlgn="auto" hangingPunct="1">
              <a:spcBef>
                <a:spcPts val="0"/>
              </a:spcBef>
              <a:spcAft>
                <a:spcPts val="0"/>
              </a:spcAft>
              <a:buFontTx/>
              <a:buChar char="-"/>
              <a:defRPr/>
            </a:pPr>
            <a:r>
              <a:rPr lang="sv-SE" dirty="0" smtClean="0">
                <a:ea typeface="+mn-ea"/>
                <a:cs typeface="+mn-cs"/>
              </a:rPr>
              <a:t>If it is the </a:t>
            </a:r>
            <a:r>
              <a:rPr lang="sv-SE" dirty="0" err="1" smtClean="0">
                <a:ea typeface="+mn-ea"/>
                <a:cs typeface="+mn-cs"/>
              </a:rPr>
              <a:t>case</a:t>
            </a:r>
            <a:r>
              <a:rPr lang="sv-SE" dirty="0" smtClean="0">
                <a:ea typeface="+mn-ea"/>
                <a:cs typeface="+mn-cs"/>
              </a:rPr>
              <a:t> </a:t>
            </a:r>
            <a:r>
              <a:rPr lang="sv-SE" dirty="0" err="1" smtClean="0">
                <a:ea typeface="+mn-ea"/>
                <a:cs typeface="+mn-cs"/>
              </a:rPr>
              <a:t>then</a:t>
            </a:r>
            <a:r>
              <a:rPr lang="sv-SE" dirty="0" smtClean="0">
                <a:ea typeface="+mn-ea"/>
                <a:cs typeface="+mn-cs"/>
              </a:rPr>
              <a:t> </a:t>
            </a:r>
            <a:r>
              <a:rPr lang="sv-SE" dirty="0" err="1" smtClean="0">
                <a:ea typeface="+mn-ea"/>
                <a:cs typeface="+mn-cs"/>
              </a:rPr>
              <a:t>we</a:t>
            </a:r>
            <a:r>
              <a:rPr lang="sv-SE" dirty="0" smtClean="0">
                <a:ea typeface="+mn-ea"/>
                <a:cs typeface="+mn-cs"/>
              </a:rPr>
              <a:t> </a:t>
            </a:r>
            <a:r>
              <a:rPr lang="sv-SE" dirty="0" err="1" smtClean="0">
                <a:ea typeface="+mn-ea"/>
                <a:cs typeface="+mn-cs"/>
              </a:rPr>
              <a:t>should</a:t>
            </a:r>
            <a:r>
              <a:rPr lang="sv-SE" dirty="0" smtClean="0">
                <a:ea typeface="+mn-ea"/>
                <a:cs typeface="+mn-cs"/>
              </a:rPr>
              <a:t> </a:t>
            </a:r>
            <a:r>
              <a:rPr lang="sv-SE" dirty="0" err="1" smtClean="0">
                <a:ea typeface="+mn-ea"/>
                <a:cs typeface="+mn-cs"/>
              </a:rPr>
              <a:t>see</a:t>
            </a:r>
            <a:r>
              <a:rPr lang="sv-SE" dirty="0" smtClean="0">
                <a:ea typeface="+mn-ea"/>
                <a:cs typeface="+mn-cs"/>
              </a:rPr>
              <a:t> a </a:t>
            </a:r>
            <a:r>
              <a:rPr lang="sv-SE" dirty="0" err="1" smtClean="0">
                <a:ea typeface="+mn-ea"/>
                <a:cs typeface="+mn-cs"/>
              </a:rPr>
              <a:t>pattern</a:t>
            </a:r>
            <a:r>
              <a:rPr lang="sv-SE" dirty="0" smtClean="0">
                <a:ea typeface="+mn-ea"/>
                <a:cs typeface="+mn-cs"/>
              </a:rPr>
              <a:t> </a:t>
            </a:r>
            <a:r>
              <a:rPr lang="sv-SE" dirty="0" err="1" smtClean="0">
                <a:ea typeface="+mn-ea"/>
                <a:cs typeface="+mn-cs"/>
              </a:rPr>
              <a:t>statisticlally</a:t>
            </a:r>
            <a:r>
              <a:rPr lang="sv-SE" dirty="0" smtClean="0">
                <a:ea typeface="+mn-ea"/>
                <a:cs typeface="+mn-cs"/>
              </a:rPr>
              <a:t>,</a:t>
            </a:r>
          </a:p>
          <a:p>
            <a:pPr marL="171450" indent="-171450" eaLnBrk="1" fontAlgn="auto" hangingPunct="1">
              <a:spcBef>
                <a:spcPts val="0"/>
              </a:spcBef>
              <a:spcAft>
                <a:spcPts val="0"/>
              </a:spcAft>
              <a:buFontTx/>
              <a:buChar char="-"/>
              <a:defRPr/>
            </a:pPr>
            <a:r>
              <a:rPr lang="sv-SE" dirty="0" err="1" smtClean="0">
                <a:ea typeface="+mn-ea"/>
                <a:cs typeface="+mn-cs"/>
              </a:rPr>
              <a:t>We</a:t>
            </a:r>
            <a:r>
              <a:rPr lang="sv-SE" dirty="0" smtClean="0">
                <a:ea typeface="+mn-ea"/>
                <a:cs typeface="+mn-cs"/>
              </a:rPr>
              <a:t> chose </a:t>
            </a:r>
            <a:r>
              <a:rPr lang="sv-SE" dirty="0" err="1" smtClean="0">
                <a:ea typeface="+mn-ea"/>
                <a:cs typeface="+mn-cs"/>
              </a:rPr>
              <a:t>run</a:t>
            </a:r>
            <a:r>
              <a:rPr lang="sv-SE" dirty="0" smtClean="0">
                <a:ea typeface="+mn-ea"/>
                <a:cs typeface="+mn-cs"/>
              </a:rPr>
              <a:t> cluster </a:t>
            </a:r>
            <a:r>
              <a:rPr lang="sv-SE" dirty="0" err="1" smtClean="0">
                <a:ea typeface="+mn-ea"/>
                <a:cs typeface="+mn-cs"/>
              </a:rPr>
              <a:t>analysis</a:t>
            </a:r>
            <a:r>
              <a:rPr lang="sv-SE" dirty="0" smtClean="0">
                <a:ea typeface="+mn-ea"/>
                <a:cs typeface="+mn-cs"/>
              </a:rPr>
              <a:t> </a:t>
            </a:r>
            <a:r>
              <a:rPr lang="sv-SE" dirty="0" err="1" smtClean="0">
                <a:ea typeface="+mn-ea"/>
                <a:cs typeface="+mn-cs"/>
              </a:rPr>
              <a:t>technique</a:t>
            </a:r>
            <a:r>
              <a:rPr lang="sv-SE" dirty="0" smtClean="0">
                <a:ea typeface="+mn-ea"/>
                <a:cs typeface="+mn-cs"/>
              </a:rPr>
              <a:t> on </a:t>
            </a:r>
            <a:r>
              <a:rPr lang="sv-SE" dirty="0" err="1" smtClean="0">
                <a:ea typeface="+mn-ea"/>
                <a:cs typeface="+mn-cs"/>
              </a:rPr>
              <a:t>amazonian</a:t>
            </a:r>
            <a:r>
              <a:rPr lang="sv-SE" dirty="0" smtClean="0">
                <a:ea typeface="+mn-ea"/>
                <a:cs typeface="+mn-cs"/>
              </a:rPr>
              <a:t> aerosol data, and </a:t>
            </a:r>
            <a:r>
              <a:rPr lang="sv-SE" dirty="0" err="1" smtClean="0">
                <a:ea typeface="+mn-ea"/>
                <a:cs typeface="+mn-cs"/>
              </a:rPr>
              <a:t>this</a:t>
            </a:r>
            <a:r>
              <a:rPr lang="sv-SE" dirty="0" smtClean="0">
                <a:ea typeface="+mn-ea"/>
                <a:cs typeface="+mn-cs"/>
              </a:rPr>
              <a:t> is </a:t>
            </a:r>
            <a:r>
              <a:rPr lang="sv-SE" dirty="0" err="1" smtClean="0">
                <a:ea typeface="+mn-ea"/>
                <a:cs typeface="+mn-cs"/>
              </a:rPr>
              <a:t>what</a:t>
            </a:r>
            <a:r>
              <a:rPr lang="sv-SE" dirty="0" smtClean="0">
                <a:ea typeface="+mn-ea"/>
                <a:cs typeface="+mn-cs"/>
              </a:rPr>
              <a:t> </a:t>
            </a:r>
            <a:r>
              <a:rPr lang="sv-SE" dirty="0" err="1" smtClean="0">
                <a:ea typeface="+mn-ea"/>
                <a:cs typeface="+mn-cs"/>
              </a:rPr>
              <a:t>we</a:t>
            </a:r>
            <a:r>
              <a:rPr lang="sv-SE" dirty="0" smtClean="0">
                <a:ea typeface="+mn-ea"/>
                <a:cs typeface="+mn-cs"/>
              </a:rPr>
              <a:t> </a:t>
            </a:r>
            <a:r>
              <a:rPr lang="sv-SE" dirty="0" err="1" smtClean="0">
                <a:ea typeface="+mn-ea"/>
                <a:cs typeface="+mn-cs"/>
              </a:rPr>
              <a:t>found</a:t>
            </a:r>
            <a:r>
              <a:rPr lang="sv-SE" dirty="0" smtClean="0">
                <a:ea typeface="+mn-ea"/>
                <a:cs typeface="+mn-cs"/>
              </a:rPr>
              <a:t> (</a:t>
            </a:r>
            <a:r>
              <a:rPr lang="sv-SE" dirty="0" err="1" smtClean="0">
                <a:ea typeface="+mn-ea"/>
                <a:cs typeface="+mn-cs"/>
              </a:rPr>
              <a:t>next</a:t>
            </a:r>
            <a:r>
              <a:rPr lang="sv-SE" dirty="0" smtClean="0">
                <a:ea typeface="+mn-ea"/>
                <a:cs typeface="+mn-cs"/>
              </a:rPr>
              <a:t> </a:t>
            </a:r>
            <a:r>
              <a:rPr lang="sv-SE" dirty="0" err="1" smtClean="0">
                <a:ea typeface="+mn-ea"/>
                <a:cs typeface="+mn-cs"/>
              </a:rPr>
              <a:t>slide</a:t>
            </a:r>
            <a:r>
              <a:rPr lang="sv-SE" dirty="0" smtClean="0">
                <a:ea typeface="+mn-ea"/>
                <a:cs typeface="+mn-cs"/>
              </a:rPr>
              <a:t>)</a:t>
            </a:r>
          </a:p>
        </p:txBody>
      </p:sp>
      <p:sp>
        <p:nvSpPr>
          <p:cNvPr id="17411"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4CCA76-15F0-DF42-84C2-E088AA6F723F}" type="slidenum">
              <a:rPr lang="sv-SE" sz="1200"/>
              <a:pPr eaLnBrk="1" hangingPunct="1"/>
              <a:t>2</a:t>
            </a:fld>
            <a:endParaRPr lang="sv-S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GB">
                <a:latin typeface="Avenir Light" charset="0"/>
                <a:cs typeface="Avenir Light" charset="0"/>
              </a:rPr>
              <a:t>No classical nucleation events,</a:t>
            </a:r>
          </a:p>
          <a:p>
            <a:pPr lvl="1" eaLnBrk="1" hangingPunct="1">
              <a:spcBef>
                <a:spcPct val="0"/>
              </a:spcBef>
            </a:pPr>
            <a:r>
              <a:rPr lang="en-GB">
                <a:latin typeface="Avenir Light" charset="0"/>
                <a:cs typeface="Avenir Light" charset="0"/>
              </a:rPr>
              <a:t>Primary emissions not enough,</a:t>
            </a:r>
          </a:p>
          <a:p>
            <a:pPr lvl="1" eaLnBrk="1" hangingPunct="1">
              <a:spcBef>
                <a:spcPct val="0"/>
              </a:spcBef>
            </a:pPr>
            <a:r>
              <a:rPr lang="en-GB">
                <a:latin typeface="Avenir Light" charset="0"/>
                <a:cs typeface="Avenir Light" charset="0"/>
              </a:rPr>
              <a:t>Subsidence not enough (it’s aitken size)</a:t>
            </a:r>
          </a:p>
          <a:p>
            <a:pPr lvl="1" eaLnBrk="1" hangingPunct="1">
              <a:spcBef>
                <a:spcPct val="0"/>
              </a:spcBef>
            </a:pPr>
            <a:endParaRPr lang="en-GB">
              <a:latin typeface="Avenir Light" charset="0"/>
              <a:cs typeface="Avenir Light" charset="0"/>
            </a:endParaRPr>
          </a:p>
          <a:p>
            <a:pPr lvl="1" eaLnBrk="1" hangingPunct="1">
              <a:spcBef>
                <a:spcPct val="0"/>
              </a:spcBef>
            </a:pPr>
            <a:r>
              <a:rPr lang="en-GB">
                <a:latin typeface="Avenir Light" charset="0"/>
                <a:cs typeface="Avenir Light" charset="0"/>
              </a:rPr>
              <a:t>linking precipitation occurrence to new particle formation</a:t>
            </a:r>
          </a:p>
          <a:p>
            <a:pPr lvl="1" eaLnBrk="1" hangingPunct="1">
              <a:spcBef>
                <a:spcPct val="0"/>
              </a:spcBef>
            </a:pPr>
            <a:endParaRPr lang="en-GB">
              <a:latin typeface="Avenir Light" charset="0"/>
              <a:cs typeface="Avenir Light" charset="0"/>
            </a:endParaRPr>
          </a:p>
          <a:p>
            <a:pPr lvl="1" eaLnBrk="1" hangingPunct="1">
              <a:spcBef>
                <a:spcPct val="0"/>
              </a:spcBef>
            </a:pPr>
            <a:endParaRPr lang="en-GB">
              <a:latin typeface="Avenir Light" charset="0"/>
              <a:cs typeface="Avenir Light" charset="0"/>
            </a:endParaRPr>
          </a:p>
          <a:p>
            <a:pPr lvl="1" eaLnBrk="1" hangingPunct="1">
              <a:spcBef>
                <a:spcPct val="0"/>
              </a:spcBef>
            </a:pPr>
            <a:endParaRPr lang="en-GB">
              <a:latin typeface="Calibri" charset="0"/>
            </a:endParaRPr>
          </a:p>
        </p:txBody>
      </p:sp>
      <p:sp>
        <p:nvSpPr>
          <p:cNvPr id="19459"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5F4708-0CC4-B247-91EC-5A138CB05018}" type="slidenum">
              <a:rPr lang="sv-SE" sz="1200"/>
              <a:pPr eaLnBrk="1" hangingPunct="1"/>
              <a:t>3</a:t>
            </a:fld>
            <a:endParaRPr lang="sv-S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sv-SE">
                <a:latin typeface="Calibri" charset="0"/>
              </a:rPr>
              <a:t>Station we have available is this,</a:t>
            </a:r>
          </a:p>
          <a:p>
            <a:pPr marL="171450" indent="-171450" eaLnBrk="1" hangingPunct="1">
              <a:spcBef>
                <a:spcPct val="0"/>
              </a:spcBef>
              <a:buFontTx/>
              <a:buChar char="-"/>
            </a:pPr>
            <a:r>
              <a:rPr lang="sv-SE">
                <a:latin typeface="Calibri" charset="0"/>
              </a:rPr>
              <a:t>Measurements of meteorology, particles and ions, down to 1 nm ABOVE CANOPY.</a:t>
            </a:r>
          </a:p>
          <a:p>
            <a:pPr marL="171450" indent="-171450" eaLnBrk="1" hangingPunct="1">
              <a:spcBef>
                <a:spcPct val="0"/>
              </a:spcBef>
              <a:buFontTx/>
              <a:buChar char="-"/>
            </a:pPr>
            <a:endParaRPr lang="sv-SE">
              <a:latin typeface="Calibri" charset="0"/>
            </a:endParaRPr>
          </a:p>
        </p:txBody>
      </p:sp>
      <p:sp>
        <p:nvSpPr>
          <p:cNvPr id="21507"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FF6E9A-F41D-2644-AC30-AC896772CAF0}" type="slidenum">
              <a:rPr lang="sv-SE" sz="1200"/>
              <a:pPr eaLnBrk="1" hangingPunct="1"/>
              <a:t>4</a:t>
            </a:fld>
            <a:endParaRPr lang="sv-S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sv-SE">
                <a:latin typeface="Calibri" charset="0"/>
              </a:rPr>
              <a:t>SMPS scan clusters with smallest particles are measured earlareound sunrise and in afternoon, with a growing trend afterwards,</a:t>
            </a:r>
          </a:p>
          <a:p>
            <a:pPr marL="171450" indent="-171450" eaLnBrk="1" hangingPunct="1">
              <a:spcBef>
                <a:spcPct val="0"/>
              </a:spcBef>
              <a:buFontTx/>
              <a:buChar char="-"/>
            </a:pPr>
            <a:r>
              <a:rPr lang="sv-SE">
                <a:latin typeface="Calibri" charset="0"/>
              </a:rPr>
              <a:t>This does not mean that the growth is to be seen in any single day, since this is a statistical effect of many of these </a:t>
            </a:r>
            <a:r>
              <a:rPr lang="sv-SE" i="1">
                <a:latin typeface="Calibri" charset="0"/>
              </a:rPr>
              <a:t>apple </a:t>
            </a:r>
            <a:r>
              <a:rPr lang="sv-SE">
                <a:latin typeface="Calibri" charset="0"/>
              </a:rPr>
              <a:t>type of events,</a:t>
            </a:r>
          </a:p>
          <a:p>
            <a:pPr marL="171450" indent="-171450" eaLnBrk="1" hangingPunct="1">
              <a:spcBef>
                <a:spcPct val="0"/>
              </a:spcBef>
              <a:buFontTx/>
              <a:buChar char="-"/>
            </a:pPr>
            <a:r>
              <a:rPr lang="sv-SE">
                <a:latin typeface="Calibri" charset="0"/>
              </a:rPr>
              <a:t>However – many apples apparently go bananas,</a:t>
            </a:r>
          </a:p>
          <a:p>
            <a:pPr marL="171450" indent="-171450" eaLnBrk="1" hangingPunct="1">
              <a:spcBef>
                <a:spcPct val="0"/>
              </a:spcBef>
              <a:buFontTx/>
              <a:buChar char="-"/>
            </a:pPr>
            <a:r>
              <a:rPr lang="sv-SE">
                <a:latin typeface="Calibri" charset="0"/>
              </a:rPr>
              <a:t>This of course is not in any way conclusive to nucleation detection, therefore we took independent measurements of NAIS to see what happens to even smaller particles at these probable nucleation times of day.</a:t>
            </a:r>
          </a:p>
          <a:p>
            <a:pPr marL="171450" indent="-171450" eaLnBrk="1" hangingPunct="1">
              <a:spcBef>
                <a:spcPct val="0"/>
              </a:spcBef>
              <a:buFontTx/>
              <a:buChar char="-"/>
            </a:pPr>
            <a:r>
              <a:rPr lang="sv-SE">
                <a:latin typeface="Calibri" charset="0"/>
              </a:rPr>
              <a:t>Surprisingly we found ions also peak in cncentration at the expected time of day!</a:t>
            </a:r>
          </a:p>
          <a:p>
            <a:pPr marL="171450" indent="-171450" eaLnBrk="1" hangingPunct="1">
              <a:spcBef>
                <a:spcPct val="0"/>
              </a:spcBef>
              <a:buFontTx/>
              <a:buChar char="-"/>
            </a:pPr>
            <a:r>
              <a:rPr lang="sv-SE">
                <a:latin typeface="Calibri" charset="0"/>
              </a:rPr>
              <a:t>However, its been known that ion concentration is strongly correlatied with precipitation, which produces ion mode peaking at 3-4 nm diameter with preferably negative charge. Horrak 1998, Tammet 2010, Hirssiko et al. Etc.</a:t>
            </a:r>
          </a:p>
        </p:txBody>
      </p:sp>
      <p:sp>
        <p:nvSpPr>
          <p:cNvPr id="25603"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A472C4-FE34-8F43-ADE1-44E4B74DCB33}" type="slidenum">
              <a:rPr lang="sv-SE" sz="1200"/>
              <a:pPr eaLnBrk="1" hangingPunct="1"/>
              <a:t>8</a:t>
            </a:fld>
            <a:endParaRPr lang="sv-S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atin typeface="Calibri" charset="0"/>
              </a:rPr>
              <a:t>One example of the ion burst as a result of precipitation.</a:t>
            </a:r>
          </a:p>
          <a:p>
            <a:pPr eaLnBrk="1" hangingPunct="1">
              <a:spcBef>
                <a:spcPct val="0"/>
              </a:spcBef>
            </a:pPr>
            <a:r>
              <a:rPr lang="sv-SE">
                <a:latin typeface="Calibri" charset="0"/>
              </a:rPr>
              <a:t>All precipitation brings ions, and no ion burst are brought without precipitation.</a:t>
            </a:r>
          </a:p>
        </p:txBody>
      </p:sp>
      <p:sp>
        <p:nvSpPr>
          <p:cNvPr id="27651"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010AE4-C471-6A4D-BB74-46EC2E580BE9}" type="slidenum">
              <a:rPr lang="sv-SE" sz="1200"/>
              <a:pPr eaLnBrk="1" hangingPunct="1"/>
              <a:t>9</a:t>
            </a:fld>
            <a:endParaRPr lang="sv-S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atin typeface="Calibri" charset="0"/>
              </a:rPr>
              <a:t>With P. Tunved’s CALM model we estimated that:</a:t>
            </a:r>
          </a:p>
          <a:p>
            <a:pPr eaLnBrk="1" hangingPunct="1">
              <a:spcBef>
                <a:spcPct val="0"/>
              </a:spcBef>
            </a:pPr>
            <a:endParaRPr lang="sv-SE">
              <a:latin typeface="Calibri" charset="0"/>
            </a:endParaRPr>
          </a:p>
          <a:p>
            <a:pPr eaLnBrk="1" hangingPunct="1">
              <a:spcBef>
                <a:spcPct val="0"/>
              </a:spcBef>
            </a:pPr>
            <a:r>
              <a:rPr lang="sv-SE">
                <a:latin typeface="Calibri" charset="0"/>
              </a:rPr>
              <a:t>During 2 - 3 hours of precipitation due to self-coagulation of these generated partilces would account for 800 of 20 nm particles, at a source rate of 10 particles per cc per s.</a:t>
            </a:r>
          </a:p>
          <a:p>
            <a:pPr eaLnBrk="1" hangingPunct="1">
              <a:spcBef>
                <a:spcPct val="0"/>
              </a:spcBef>
            </a:pPr>
            <a:endParaRPr lang="sv-SE">
              <a:latin typeface="Calibri" charset="0"/>
            </a:endParaRPr>
          </a:p>
          <a:p>
            <a:pPr eaLnBrk="1" hangingPunct="1">
              <a:spcBef>
                <a:spcPct val="0"/>
              </a:spcBef>
            </a:pPr>
            <a:r>
              <a:rPr lang="sv-SE">
                <a:latin typeface="Calibri" charset="0"/>
              </a:rPr>
              <a:t> </a:t>
            </a:r>
          </a:p>
        </p:txBody>
      </p:sp>
      <p:sp>
        <p:nvSpPr>
          <p:cNvPr id="29699"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2C46D0-4B5B-7641-B018-EDE7FAFBAF13}" type="slidenum">
              <a:rPr lang="sv-SE" sz="1200"/>
              <a:pPr eaLnBrk="1" hangingPunct="1"/>
              <a:t>10</a:t>
            </a:fld>
            <a:endParaRPr lang="sv-S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atin typeface="Calibri" charset="0"/>
              </a:rPr>
              <a:t>At lower CS the ion production (during wet season) is more effective (the correlation less steep), however at high precipitation intensity the maximum ion concentration hits a </a:t>
            </a:r>
            <a:r>
              <a:rPr lang="sv-SE" i="1">
                <a:latin typeface="Calibri" charset="0"/>
              </a:rPr>
              <a:t>ceiling</a:t>
            </a:r>
            <a:r>
              <a:rPr lang="sv-SE">
                <a:latin typeface="Calibri" charset="0"/>
              </a:rPr>
              <a:t>!</a:t>
            </a:r>
          </a:p>
          <a:p>
            <a:pPr eaLnBrk="1" hangingPunct="1">
              <a:spcBef>
                <a:spcPct val="0"/>
              </a:spcBef>
            </a:pPr>
            <a:endParaRPr lang="sv-SE">
              <a:latin typeface="Calibri" charset="0"/>
            </a:endParaRPr>
          </a:p>
        </p:txBody>
      </p:sp>
      <p:sp>
        <p:nvSpPr>
          <p:cNvPr id="31747"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ECF2BC-EE32-8340-99CA-1CFC51520B91}" type="slidenum">
              <a:rPr lang="sv-SE" sz="1200"/>
              <a:pPr eaLnBrk="1" hangingPunct="1"/>
              <a:t>11</a:t>
            </a:fld>
            <a:endParaRPr lang="sv-S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tshållare för bildobjekt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atin typeface="Calibri" charset="0"/>
              </a:rPr>
              <a:t>A summar picture:</a:t>
            </a:r>
          </a:p>
          <a:p>
            <a:pPr eaLnBrk="1" hangingPunct="1">
              <a:spcBef>
                <a:spcPct val="0"/>
              </a:spcBef>
            </a:pPr>
            <a:r>
              <a:rPr lang="sv-SE">
                <a:latin typeface="Calibri" charset="0"/>
              </a:rPr>
              <a:t>The clouds are atmospheric agents removing preexisting CS aerosol in atmosphere, and introducing new aerosol.</a:t>
            </a:r>
          </a:p>
        </p:txBody>
      </p:sp>
      <p:sp>
        <p:nvSpPr>
          <p:cNvPr id="33795"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8E0103-DB97-EB4F-8ECF-A19DBFA77095}" type="slidenum">
              <a:rPr lang="sv-SE" sz="1200"/>
              <a:pPr eaLnBrk="1" hangingPunct="1"/>
              <a:t>12</a:t>
            </a:fld>
            <a:endParaRPr lang="sv-S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pPr>
              <a:defRPr/>
            </a:pPr>
            <a:fld id="{EC92F15F-7E4E-634E-9635-254441B231A2}" type="datetimeFigureOut">
              <a:rPr lang="sv-SE"/>
              <a:pPr>
                <a:defRPr/>
              </a:pPr>
              <a:t>02.09.13</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BAE8F2B4-5F83-BA4F-A4BD-51EF13356892}" type="slidenum">
              <a:rPr lang="sv-SE"/>
              <a:pPr>
                <a:defRPr/>
              </a:pPr>
              <a:t>‹Nr.›</a:t>
            </a:fld>
            <a:endParaRPr lang="sv-SE"/>
          </a:p>
        </p:txBody>
      </p:sp>
    </p:spTree>
    <p:extLst>
      <p:ext uri="{BB962C8B-B14F-4D97-AF65-F5344CB8AC3E}">
        <p14:creationId xmlns:p14="http://schemas.microsoft.com/office/powerpoint/2010/main" val="179364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867F346D-2F84-4549-9D1A-551C9B3DF93D}" type="datetimeFigureOut">
              <a:rPr lang="sv-SE"/>
              <a:pPr>
                <a:defRPr/>
              </a:pPr>
              <a:t>02.09.13</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25A60BA-1549-D44E-B391-6BC53163D54A}" type="slidenum">
              <a:rPr lang="sv-SE"/>
              <a:pPr>
                <a:defRPr/>
              </a:pPr>
              <a:t>‹Nr.›</a:t>
            </a:fld>
            <a:endParaRPr lang="sv-SE"/>
          </a:p>
        </p:txBody>
      </p:sp>
    </p:spTree>
    <p:extLst>
      <p:ext uri="{BB962C8B-B14F-4D97-AF65-F5344CB8AC3E}">
        <p14:creationId xmlns:p14="http://schemas.microsoft.com/office/powerpoint/2010/main" val="102885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94F21031-0683-854B-A5E3-6FD593F184A0}" type="datetimeFigureOut">
              <a:rPr lang="sv-SE"/>
              <a:pPr>
                <a:defRPr/>
              </a:pPr>
              <a:t>02.09.13</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447CEC02-CAFA-324A-8AF4-AA31388E2FA2}" type="slidenum">
              <a:rPr lang="sv-SE"/>
              <a:pPr>
                <a:defRPr/>
              </a:pPr>
              <a:t>‹Nr.›</a:t>
            </a:fld>
            <a:endParaRPr lang="sv-SE"/>
          </a:p>
        </p:txBody>
      </p:sp>
    </p:spTree>
    <p:extLst>
      <p:ext uri="{BB962C8B-B14F-4D97-AF65-F5344CB8AC3E}">
        <p14:creationId xmlns:p14="http://schemas.microsoft.com/office/powerpoint/2010/main" val="156663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CEDD7892-81CB-5347-AF8C-094033E482B2}" type="datetimeFigureOut">
              <a:rPr lang="sv-SE"/>
              <a:pPr>
                <a:defRPr/>
              </a:pPr>
              <a:t>02.09.13</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0B31593D-5F60-1246-868A-E039E13AEEBB}" type="slidenum">
              <a:rPr lang="sv-SE"/>
              <a:pPr>
                <a:defRPr/>
              </a:pPr>
              <a:t>‹Nr.›</a:t>
            </a:fld>
            <a:endParaRPr lang="sv-SE"/>
          </a:p>
        </p:txBody>
      </p:sp>
    </p:spTree>
    <p:extLst>
      <p:ext uri="{BB962C8B-B14F-4D97-AF65-F5344CB8AC3E}">
        <p14:creationId xmlns:p14="http://schemas.microsoft.com/office/powerpoint/2010/main" val="152581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760CF903-2DE7-EE48-A206-D432E4C1567D}" type="datetimeFigureOut">
              <a:rPr lang="sv-SE"/>
              <a:pPr>
                <a:defRPr/>
              </a:pPr>
              <a:t>02.09.13</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130454C2-569B-8E47-B69E-1F68433B036C}" type="slidenum">
              <a:rPr lang="sv-SE"/>
              <a:pPr>
                <a:defRPr/>
              </a:pPr>
              <a:t>‹Nr.›</a:t>
            </a:fld>
            <a:endParaRPr lang="sv-SE"/>
          </a:p>
        </p:txBody>
      </p:sp>
    </p:spTree>
    <p:extLst>
      <p:ext uri="{BB962C8B-B14F-4D97-AF65-F5344CB8AC3E}">
        <p14:creationId xmlns:p14="http://schemas.microsoft.com/office/powerpoint/2010/main" val="15231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fld id="{B2B89614-6CD4-4144-B32B-A927FC93F17F}" type="datetimeFigureOut">
              <a:rPr lang="sv-SE"/>
              <a:pPr>
                <a:defRPr/>
              </a:pPr>
              <a:t>02.09.13</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06BC656D-7567-1B4E-BCAC-48BF116AEAA1}" type="slidenum">
              <a:rPr lang="sv-SE"/>
              <a:pPr>
                <a:defRPr/>
              </a:pPr>
              <a:t>‹Nr.›</a:t>
            </a:fld>
            <a:endParaRPr lang="sv-SE"/>
          </a:p>
        </p:txBody>
      </p:sp>
    </p:spTree>
    <p:extLst>
      <p:ext uri="{BB962C8B-B14F-4D97-AF65-F5344CB8AC3E}">
        <p14:creationId xmlns:p14="http://schemas.microsoft.com/office/powerpoint/2010/main" val="339868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3"/>
          <p:cNvSpPr>
            <a:spLocks noGrp="1"/>
          </p:cNvSpPr>
          <p:nvPr>
            <p:ph type="dt" sz="half" idx="10"/>
          </p:nvPr>
        </p:nvSpPr>
        <p:spPr/>
        <p:txBody>
          <a:bodyPr/>
          <a:lstStyle>
            <a:lvl1pPr>
              <a:defRPr/>
            </a:lvl1pPr>
          </a:lstStyle>
          <a:p>
            <a:pPr>
              <a:defRPr/>
            </a:pPr>
            <a:fld id="{1F4D7716-3004-8D43-A66F-6A3064E45EF1}" type="datetimeFigureOut">
              <a:rPr lang="sv-SE"/>
              <a:pPr>
                <a:defRPr/>
              </a:pPr>
              <a:t>02.09.13</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54F12414-958E-D24F-B757-3329DE0AD6C1}" type="slidenum">
              <a:rPr lang="sv-SE"/>
              <a:pPr>
                <a:defRPr/>
              </a:pPr>
              <a:t>‹Nr.›</a:t>
            </a:fld>
            <a:endParaRPr lang="sv-SE"/>
          </a:p>
        </p:txBody>
      </p:sp>
    </p:spTree>
    <p:extLst>
      <p:ext uri="{BB962C8B-B14F-4D97-AF65-F5344CB8AC3E}">
        <p14:creationId xmlns:p14="http://schemas.microsoft.com/office/powerpoint/2010/main" val="86742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3"/>
          <p:cNvSpPr>
            <a:spLocks noGrp="1"/>
          </p:cNvSpPr>
          <p:nvPr>
            <p:ph type="dt" sz="half" idx="10"/>
          </p:nvPr>
        </p:nvSpPr>
        <p:spPr/>
        <p:txBody>
          <a:bodyPr/>
          <a:lstStyle>
            <a:lvl1pPr>
              <a:defRPr/>
            </a:lvl1pPr>
          </a:lstStyle>
          <a:p>
            <a:pPr>
              <a:defRPr/>
            </a:pPr>
            <a:fld id="{AC3F309C-02AF-6642-8AE1-9FDDDBCB364C}" type="datetimeFigureOut">
              <a:rPr lang="sv-SE"/>
              <a:pPr>
                <a:defRPr/>
              </a:pPr>
              <a:t>02.09.13</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61B22D2E-D174-2E45-BEFA-C18B128565C3}" type="slidenum">
              <a:rPr lang="sv-SE"/>
              <a:pPr>
                <a:defRPr/>
              </a:pPr>
              <a:t>‹Nr.›</a:t>
            </a:fld>
            <a:endParaRPr lang="sv-SE"/>
          </a:p>
        </p:txBody>
      </p:sp>
    </p:spTree>
    <p:extLst>
      <p:ext uri="{BB962C8B-B14F-4D97-AF65-F5344CB8AC3E}">
        <p14:creationId xmlns:p14="http://schemas.microsoft.com/office/powerpoint/2010/main" val="81210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CCFA980B-51E6-464B-B0F5-7882781F2AA1}" type="datetimeFigureOut">
              <a:rPr lang="sv-SE"/>
              <a:pPr>
                <a:defRPr/>
              </a:pPr>
              <a:t>02.09.13</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DD6A099D-1AFC-0743-B4E0-25D2E23E1B12}" type="slidenum">
              <a:rPr lang="sv-SE"/>
              <a:pPr>
                <a:defRPr/>
              </a:pPr>
              <a:t>‹Nr.›</a:t>
            </a:fld>
            <a:endParaRPr lang="sv-SE"/>
          </a:p>
        </p:txBody>
      </p:sp>
    </p:spTree>
    <p:extLst>
      <p:ext uri="{BB962C8B-B14F-4D97-AF65-F5344CB8AC3E}">
        <p14:creationId xmlns:p14="http://schemas.microsoft.com/office/powerpoint/2010/main" val="258717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6231B714-CF30-BA44-A4D4-5CD33D597C8A}" type="datetimeFigureOut">
              <a:rPr lang="sv-SE"/>
              <a:pPr>
                <a:defRPr/>
              </a:pPr>
              <a:t>02.09.13</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D993BFE6-A259-484D-8FEE-7BE0DCF8C3E9}" type="slidenum">
              <a:rPr lang="sv-SE"/>
              <a:pPr>
                <a:defRPr/>
              </a:pPr>
              <a:t>‹Nr.›</a:t>
            </a:fld>
            <a:endParaRPr lang="sv-SE"/>
          </a:p>
        </p:txBody>
      </p:sp>
    </p:spTree>
    <p:extLst>
      <p:ext uri="{BB962C8B-B14F-4D97-AF65-F5344CB8AC3E}">
        <p14:creationId xmlns:p14="http://schemas.microsoft.com/office/powerpoint/2010/main" val="403189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3057F661-CD17-4D44-81D6-B1B42D09767A}" type="datetimeFigureOut">
              <a:rPr lang="sv-SE"/>
              <a:pPr>
                <a:defRPr/>
              </a:pPr>
              <a:t>02.09.13</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CE556153-1DBB-E54F-BC17-81B81FB19AF7}" type="slidenum">
              <a:rPr lang="sv-SE"/>
              <a:pPr>
                <a:defRPr/>
              </a:pPr>
              <a:t>‹Nr.›</a:t>
            </a:fld>
            <a:endParaRPr lang="sv-SE"/>
          </a:p>
        </p:txBody>
      </p:sp>
    </p:spTree>
    <p:extLst>
      <p:ext uri="{BB962C8B-B14F-4D97-AF65-F5344CB8AC3E}">
        <p14:creationId xmlns:p14="http://schemas.microsoft.com/office/powerpoint/2010/main" val="2914549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mn-cs"/>
              </a:defRPr>
            </a:lvl1pPr>
          </a:lstStyle>
          <a:p>
            <a:pPr>
              <a:defRPr/>
            </a:pPr>
            <a:fld id="{B6EE447E-D83E-3A4B-8D0C-499EF6994E22}" type="datetimeFigureOut">
              <a:rPr lang="sv-SE"/>
              <a:pPr>
                <a:defRPr/>
              </a:pPr>
              <a:t>02.09.13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n-cs"/>
              </a:defRPr>
            </a:lvl1pPr>
          </a:lstStyle>
          <a:p>
            <a:pPr>
              <a:defRPr/>
            </a:pPr>
            <a:fld id="{7B75E459-35D4-7B40-BE09-AEC747A68A1F}" type="slidenum">
              <a:rPr lang="sv-SE"/>
              <a:pPr>
                <a:defRPr/>
              </a:pPr>
              <a:t>‹Nr.›</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ubrik 1"/>
          <p:cNvSpPr>
            <a:spLocks noGrp="1"/>
          </p:cNvSpPr>
          <p:nvPr>
            <p:ph type="ctrTitle"/>
          </p:nvPr>
        </p:nvSpPr>
        <p:spPr/>
        <p:txBody>
          <a:bodyPr/>
          <a:lstStyle/>
          <a:p>
            <a:pPr eaLnBrk="1" hangingPunct="1"/>
            <a:r>
              <a:rPr lang="en-US">
                <a:latin typeface="Avenir Light" charset="0"/>
                <a:cs typeface="Avenir Light" charset="0"/>
              </a:rPr>
              <a:t>New Aerosol Particle Formation in Amazonia</a:t>
            </a:r>
            <a:endParaRPr lang="sv-SE">
              <a:latin typeface="Avenir Light" charset="0"/>
              <a:cs typeface="Avenir Light" charset="0"/>
            </a:endParaRPr>
          </a:p>
        </p:txBody>
      </p:sp>
      <p:sp>
        <p:nvSpPr>
          <p:cNvPr id="14338" name="Underrubrik 2"/>
          <p:cNvSpPr>
            <a:spLocks noGrp="1"/>
          </p:cNvSpPr>
          <p:nvPr>
            <p:ph type="subTitle" idx="1"/>
          </p:nvPr>
        </p:nvSpPr>
        <p:spPr>
          <a:xfrm>
            <a:off x="468313" y="4221163"/>
            <a:ext cx="7991475" cy="1417637"/>
          </a:xfrm>
        </p:spPr>
        <p:txBody>
          <a:bodyPr/>
          <a:lstStyle/>
          <a:p>
            <a:r>
              <a:rPr lang="pl-PL" sz="1800">
                <a:solidFill>
                  <a:schemeClr val="tx1"/>
                </a:solidFill>
                <a:latin typeface="Avenir Light" charset="0"/>
                <a:cs typeface="Avenir Light" charset="0"/>
              </a:rPr>
              <a:t>M. Matisans, P. Tunved, L. Rizzo, R. Krejci, P. Artaxo, I.Riipinen, T. Hamburger, E. Swietlicki, H.E. Manninen, J. Backman, M. Kulmala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ubrik 1"/>
          <p:cNvSpPr>
            <a:spLocks noGrp="1"/>
          </p:cNvSpPr>
          <p:nvPr>
            <p:ph type="title"/>
          </p:nvPr>
        </p:nvSpPr>
        <p:spPr>
          <a:xfrm>
            <a:off x="457200" y="274638"/>
            <a:ext cx="5986463" cy="1354137"/>
          </a:xfrm>
        </p:spPr>
        <p:txBody>
          <a:bodyPr/>
          <a:lstStyle/>
          <a:p>
            <a:r>
              <a:rPr lang="sv-SE" sz="2300">
                <a:latin typeface="Avenir Light" charset="0"/>
                <a:cs typeface="Avenir Light" charset="0"/>
              </a:rPr>
              <a:t>Ion self-coagulation simulation with CALM</a:t>
            </a:r>
          </a:p>
        </p:txBody>
      </p:sp>
      <p:pic>
        <p:nvPicPr>
          <p:cNvPr id="28674" name="Platshållare för innehåll 3" descr="figure5.pdf"/>
          <p:cNvPicPr>
            <a:picLocks noGrp="1" noChangeAspect="1"/>
          </p:cNvPicPr>
          <p:nvPr>
            <p:ph idx="1"/>
          </p:nvPr>
        </p:nvPicPr>
        <p:blipFill>
          <a:blip r:embed="rId3">
            <a:extLst>
              <a:ext uri="{28A0092B-C50C-407E-A947-70E740481C1C}">
                <a14:useLocalDpi xmlns:a14="http://schemas.microsoft.com/office/drawing/2010/main" val="0"/>
              </a:ext>
            </a:extLst>
          </a:blip>
          <a:srcRect l="-23309" r="-23309"/>
          <a:stretch>
            <a:fillRect/>
          </a:stretch>
        </p:blip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ubrik 1"/>
          <p:cNvSpPr>
            <a:spLocks noGrp="1"/>
          </p:cNvSpPr>
          <p:nvPr>
            <p:ph type="title"/>
          </p:nvPr>
        </p:nvSpPr>
        <p:spPr/>
        <p:txBody>
          <a:bodyPr/>
          <a:lstStyle/>
          <a:p>
            <a:r>
              <a:rPr lang="sv-SE" sz="3600">
                <a:latin typeface="Avenir Light" charset="0"/>
                <a:cs typeface="Avenir Light" charset="0"/>
              </a:rPr>
              <a:t>Seasonal ion production</a:t>
            </a:r>
          </a:p>
        </p:txBody>
      </p:sp>
      <p:pic>
        <p:nvPicPr>
          <p:cNvPr id="4" name="Bildobjekt 3"/>
          <p:cNvPicPr>
            <a:picLocks noChangeAspect="1"/>
          </p:cNvPicPr>
          <p:nvPr/>
        </p:nvPicPr>
        <p:blipFill>
          <a:blip r:embed="rId3"/>
          <a:stretch>
            <a:fillRect/>
          </a:stretch>
        </p:blipFill>
        <p:spPr>
          <a:xfrm>
            <a:off x="1403648" y="1412776"/>
            <a:ext cx="6322029" cy="4680520"/>
          </a:xfrm>
          <a:prstGeom prst="rect">
            <a:avLst/>
          </a:prstGeom>
        </p:spPr>
      </p:pic>
    </p:spTree>
    <p:extLst>
      <p:ext uri="{BB962C8B-B14F-4D97-AF65-F5344CB8AC3E}">
        <p14:creationId xmlns:p14="http://schemas.microsoft.com/office/powerpoint/2010/main" val="40402791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ankebubbla 52"/>
          <p:cNvSpPr/>
          <p:nvPr/>
        </p:nvSpPr>
        <p:spPr>
          <a:xfrm>
            <a:off x="0" y="5229225"/>
            <a:ext cx="1008063"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4" name="Tankebubbla 3"/>
          <p:cNvSpPr/>
          <p:nvPr/>
        </p:nvSpPr>
        <p:spPr>
          <a:xfrm rot="16200000">
            <a:off x="3528219" y="1232694"/>
            <a:ext cx="2016125" cy="2519363"/>
          </a:xfrm>
          <a:prstGeom prst="clou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
        <p:nvSpPr>
          <p:cNvPr id="5" name="Sol 4"/>
          <p:cNvSpPr/>
          <p:nvPr/>
        </p:nvSpPr>
        <p:spPr>
          <a:xfrm>
            <a:off x="7524750" y="1628775"/>
            <a:ext cx="1223963" cy="1079500"/>
          </a:xfrm>
          <a:prstGeom prst="sun">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sv-SE"/>
          </a:p>
        </p:txBody>
      </p:sp>
      <p:cxnSp>
        <p:nvCxnSpPr>
          <p:cNvPr id="8" name="Rak 7"/>
          <p:cNvCxnSpPr/>
          <p:nvPr/>
        </p:nvCxnSpPr>
        <p:spPr>
          <a:xfrm flipH="1">
            <a:off x="3802063" y="3552825"/>
            <a:ext cx="215900" cy="1223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Rak 9"/>
          <p:cNvCxnSpPr/>
          <p:nvPr/>
        </p:nvCxnSpPr>
        <p:spPr>
          <a:xfrm flipH="1">
            <a:off x="3954463" y="3705225"/>
            <a:ext cx="215900" cy="1223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Rak 10"/>
          <p:cNvCxnSpPr/>
          <p:nvPr/>
        </p:nvCxnSpPr>
        <p:spPr>
          <a:xfrm flipH="1">
            <a:off x="4160838" y="3624263"/>
            <a:ext cx="217487" cy="12239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Rak 11"/>
          <p:cNvCxnSpPr/>
          <p:nvPr/>
        </p:nvCxnSpPr>
        <p:spPr>
          <a:xfrm flipH="1">
            <a:off x="4378325" y="3624263"/>
            <a:ext cx="215900" cy="12239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Rak 12"/>
          <p:cNvCxnSpPr/>
          <p:nvPr/>
        </p:nvCxnSpPr>
        <p:spPr>
          <a:xfrm flipH="1">
            <a:off x="4521200" y="3697288"/>
            <a:ext cx="215900" cy="1223962"/>
          </a:xfrm>
          <a:prstGeom prst="line">
            <a:avLst/>
          </a:prstGeom>
        </p:spPr>
        <p:style>
          <a:lnRef idx="2">
            <a:schemeClr val="accent1"/>
          </a:lnRef>
          <a:fillRef idx="0">
            <a:schemeClr val="accent1"/>
          </a:fillRef>
          <a:effectRef idx="1">
            <a:schemeClr val="accent1"/>
          </a:effectRef>
          <a:fontRef idx="minor">
            <a:schemeClr val="tx1"/>
          </a:fontRef>
        </p:style>
      </p:cxnSp>
      <p:sp>
        <p:nvSpPr>
          <p:cNvPr id="32778" name="textruta 20"/>
          <p:cNvSpPr txBox="1">
            <a:spLocks noChangeArrowheads="1"/>
          </p:cNvSpPr>
          <p:nvPr/>
        </p:nvSpPr>
        <p:spPr bwMode="auto">
          <a:xfrm>
            <a:off x="920750" y="3336925"/>
            <a:ext cx="2263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1800">
                <a:latin typeface="Avenir Light" charset="0"/>
                <a:cs typeface="Avenir Light" charset="0"/>
              </a:rPr>
              <a:t>Condensational sink</a:t>
            </a:r>
          </a:p>
        </p:txBody>
      </p:sp>
      <p:sp>
        <p:nvSpPr>
          <p:cNvPr id="29" name="Frihandsfigur 28"/>
          <p:cNvSpPr/>
          <p:nvPr/>
        </p:nvSpPr>
        <p:spPr>
          <a:xfrm>
            <a:off x="827088" y="3724275"/>
            <a:ext cx="7962900" cy="1185863"/>
          </a:xfrm>
          <a:custGeom>
            <a:avLst/>
            <a:gdLst>
              <a:gd name="connsiteX0" fmla="*/ 0 w 7864756"/>
              <a:gd name="connsiteY0" fmla="*/ 1191702 h 1192415"/>
              <a:gd name="connsiteX1" fmla="*/ 2234861 w 7864756"/>
              <a:gd name="connsiteY1" fmla="*/ 1167280 h 1192415"/>
              <a:gd name="connsiteX2" fmla="*/ 2979815 w 7864756"/>
              <a:gd name="connsiteY2" fmla="*/ 1106225 h 1192415"/>
              <a:gd name="connsiteX3" fmla="*/ 3468309 w 7864756"/>
              <a:gd name="connsiteY3" fmla="*/ 214823 h 1192415"/>
              <a:gd name="connsiteX4" fmla="*/ 3932378 w 7864756"/>
              <a:gd name="connsiteY4" fmla="*/ 7236 h 1192415"/>
              <a:gd name="connsiteX5" fmla="*/ 4274324 w 7864756"/>
              <a:gd name="connsiteY5" fmla="*/ 385777 h 1192415"/>
              <a:gd name="connsiteX6" fmla="*/ 4420872 w 7864756"/>
              <a:gd name="connsiteY6" fmla="*/ 459043 h 1192415"/>
              <a:gd name="connsiteX7" fmla="*/ 4591845 w 7864756"/>
              <a:gd name="connsiteY7" fmla="*/ 495676 h 1192415"/>
              <a:gd name="connsiteX8" fmla="*/ 6155027 w 7864756"/>
              <a:gd name="connsiteY8" fmla="*/ 715474 h 1192415"/>
              <a:gd name="connsiteX9" fmla="*/ 7864756 w 7864756"/>
              <a:gd name="connsiteY9" fmla="*/ 764318 h 1192415"/>
              <a:gd name="connsiteX0" fmla="*/ 0 w 7864756"/>
              <a:gd name="connsiteY0" fmla="*/ 1191702 h 1192415"/>
              <a:gd name="connsiteX1" fmla="*/ 2234861 w 7864756"/>
              <a:gd name="connsiteY1" fmla="*/ 1167280 h 1192415"/>
              <a:gd name="connsiteX2" fmla="*/ 2979815 w 7864756"/>
              <a:gd name="connsiteY2" fmla="*/ 1106225 h 1192415"/>
              <a:gd name="connsiteX3" fmla="*/ 3468309 w 7864756"/>
              <a:gd name="connsiteY3" fmla="*/ 214823 h 1192415"/>
              <a:gd name="connsiteX4" fmla="*/ 3932378 w 7864756"/>
              <a:gd name="connsiteY4" fmla="*/ 7236 h 1192415"/>
              <a:gd name="connsiteX5" fmla="*/ 4274324 w 7864756"/>
              <a:gd name="connsiteY5" fmla="*/ 385777 h 1192415"/>
              <a:gd name="connsiteX6" fmla="*/ 4420872 w 7864756"/>
              <a:gd name="connsiteY6" fmla="*/ 459043 h 1192415"/>
              <a:gd name="connsiteX7" fmla="*/ 4624132 w 7864756"/>
              <a:gd name="connsiteY7" fmla="*/ 775485 h 1192415"/>
              <a:gd name="connsiteX8" fmla="*/ 6155027 w 7864756"/>
              <a:gd name="connsiteY8" fmla="*/ 715474 h 1192415"/>
              <a:gd name="connsiteX9" fmla="*/ 7864756 w 7864756"/>
              <a:gd name="connsiteY9" fmla="*/ 764318 h 1192415"/>
              <a:gd name="connsiteX0" fmla="*/ 0 w 7864756"/>
              <a:gd name="connsiteY0" fmla="*/ 1191702 h 1192415"/>
              <a:gd name="connsiteX1" fmla="*/ 2234861 w 7864756"/>
              <a:gd name="connsiteY1" fmla="*/ 1167280 h 1192415"/>
              <a:gd name="connsiteX2" fmla="*/ 2979815 w 7864756"/>
              <a:gd name="connsiteY2" fmla="*/ 1106225 h 1192415"/>
              <a:gd name="connsiteX3" fmla="*/ 3468309 w 7864756"/>
              <a:gd name="connsiteY3" fmla="*/ 214823 h 1192415"/>
              <a:gd name="connsiteX4" fmla="*/ 3932378 w 7864756"/>
              <a:gd name="connsiteY4" fmla="*/ 7236 h 1192415"/>
              <a:gd name="connsiteX5" fmla="*/ 4274324 w 7864756"/>
              <a:gd name="connsiteY5" fmla="*/ 385777 h 1192415"/>
              <a:gd name="connsiteX6" fmla="*/ 4431634 w 7864756"/>
              <a:gd name="connsiteY6" fmla="*/ 685042 h 1192415"/>
              <a:gd name="connsiteX7" fmla="*/ 4624132 w 7864756"/>
              <a:gd name="connsiteY7" fmla="*/ 775485 h 1192415"/>
              <a:gd name="connsiteX8" fmla="*/ 6155027 w 7864756"/>
              <a:gd name="connsiteY8" fmla="*/ 715474 h 1192415"/>
              <a:gd name="connsiteX9" fmla="*/ 7864756 w 7864756"/>
              <a:gd name="connsiteY9" fmla="*/ 764318 h 1192415"/>
              <a:gd name="connsiteX0" fmla="*/ 0 w 7864756"/>
              <a:gd name="connsiteY0" fmla="*/ 1185736 h 1186449"/>
              <a:gd name="connsiteX1" fmla="*/ 2234861 w 7864756"/>
              <a:gd name="connsiteY1" fmla="*/ 1161314 h 1186449"/>
              <a:gd name="connsiteX2" fmla="*/ 2979815 w 7864756"/>
              <a:gd name="connsiteY2" fmla="*/ 1100259 h 1186449"/>
              <a:gd name="connsiteX3" fmla="*/ 3468309 w 7864756"/>
              <a:gd name="connsiteY3" fmla="*/ 208857 h 1186449"/>
              <a:gd name="connsiteX4" fmla="*/ 3932378 w 7864756"/>
              <a:gd name="connsiteY4" fmla="*/ 1270 h 1186449"/>
              <a:gd name="connsiteX5" fmla="*/ 4285086 w 7864756"/>
              <a:gd name="connsiteY5" fmla="*/ 261431 h 1186449"/>
              <a:gd name="connsiteX6" fmla="*/ 4431634 w 7864756"/>
              <a:gd name="connsiteY6" fmla="*/ 679076 h 1186449"/>
              <a:gd name="connsiteX7" fmla="*/ 4624132 w 7864756"/>
              <a:gd name="connsiteY7" fmla="*/ 769519 h 1186449"/>
              <a:gd name="connsiteX8" fmla="*/ 6155027 w 7864756"/>
              <a:gd name="connsiteY8" fmla="*/ 709508 h 1186449"/>
              <a:gd name="connsiteX9" fmla="*/ 7864756 w 7864756"/>
              <a:gd name="connsiteY9" fmla="*/ 758352 h 1186449"/>
              <a:gd name="connsiteX0" fmla="*/ 0 w 7864756"/>
              <a:gd name="connsiteY0" fmla="*/ 1185736 h 1186449"/>
              <a:gd name="connsiteX1" fmla="*/ 2234861 w 7864756"/>
              <a:gd name="connsiteY1" fmla="*/ 1161314 h 1186449"/>
              <a:gd name="connsiteX2" fmla="*/ 2979815 w 7864756"/>
              <a:gd name="connsiteY2" fmla="*/ 1100259 h 1186449"/>
              <a:gd name="connsiteX3" fmla="*/ 3468309 w 7864756"/>
              <a:gd name="connsiteY3" fmla="*/ 208857 h 1186449"/>
              <a:gd name="connsiteX4" fmla="*/ 3932378 w 7864756"/>
              <a:gd name="connsiteY4" fmla="*/ 1270 h 1186449"/>
              <a:gd name="connsiteX5" fmla="*/ 4285086 w 7864756"/>
              <a:gd name="connsiteY5" fmla="*/ 261431 h 1186449"/>
              <a:gd name="connsiteX6" fmla="*/ 4431634 w 7864756"/>
              <a:gd name="connsiteY6" fmla="*/ 679076 h 1186449"/>
              <a:gd name="connsiteX7" fmla="*/ 4936241 w 7864756"/>
              <a:gd name="connsiteY7" fmla="*/ 984756 h 1186449"/>
              <a:gd name="connsiteX8" fmla="*/ 6155027 w 7864756"/>
              <a:gd name="connsiteY8" fmla="*/ 709508 h 1186449"/>
              <a:gd name="connsiteX9" fmla="*/ 7864756 w 7864756"/>
              <a:gd name="connsiteY9" fmla="*/ 758352 h 1186449"/>
              <a:gd name="connsiteX0" fmla="*/ 0 w 7864756"/>
              <a:gd name="connsiteY0" fmla="*/ 1185736 h 1186449"/>
              <a:gd name="connsiteX1" fmla="*/ 2234861 w 7864756"/>
              <a:gd name="connsiteY1" fmla="*/ 1161314 h 1186449"/>
              <a:gd name="connsiteX2" fmla="*/ 2979815 w 7864756"/>
              <a:gd name="connsiteY2" fmla="*/ 1100259 h 1186449"/>
              <a:gd name="connsiteX3" fmla="*/ 3468309 w 7864756"/>
              <a:gd name="connsiteY3" fmla="*/ 208857 h 1186449"/>
              <a:gd name="connsiteX4" fmla="*/ 3932378 w 7864756"/>
              <a:gd name="connsiteY4" fmla="*/ 1270 h 1186449"/>
              <a:gd name="connsiteX5" fmla="*/ 4285086 w 7864756"/>
              <a:gd name="connsiteY5" fmla="*/ 261431 h 1186449"/>
              <a:gd name="connsiteX6" fmla="*/ 4614595 w 7864756"/>
              <a:gd name="connsiteY6" fmla="*/ 689838 h 1186449"/>
              <a:gd name="connsiteX7" fmla="*/ 4936241 w 7864756"/>
              <a:gd name="connsiteY7" fmla="*/ 984756 h 1186449"/>
              <a:gd name="connsiteX8" fmla="*/ 6155027 w 7864756"/>
              <a:gd name="connsiteY8" fmla="*/ 709508 h 1186449"/>
              <a:gd name="connsiteX9" fmla="*/ 7864756 w 7864756"/>
              <a:gd name="connsiteY9" fmla="*/ 758352 h 1186449"/>
              <a:gd name="connsiteX0" fmla="*/ 0 w 7864756"/>
              <a:gd name="connsiteY0" fmla="*/ 1184800 h 1185513"/>
              <a:gd name="connsiteX1" fmla="*/ 2234861 w 7864756"/>
              <a:gd name="connsiteY1" fmla="*/ 1160378 h 1185513"/>
              <a:gd name="connsiteX2" fmla="*/ 2979815 w 7864756"/>
              <a:gd name="connsiteY2" fmla="*/ 1099323 h 1185513"/>
              <a:gd name="connsiteX3" fmla="*/ 3468309 w 7864756"/>
              <a:gd name="connsiteY3" fmla="*/ 207921 h 1185513"/>
              <a:gd name="connsiteX4" fmla="*/ 3932378 w 7864756"/>
              <a:gd name="connsiteY4" fmla="*/ 334 h 1185513"/>
              <a:gd name="connsiteX5" fmla="*/ 4338898 w 7864756"/>
              <a:gd name="connsiteY5" fmla="*/ 174400 h 1185513"/>
              <a:gd name="connsiteX6" fmla="*/ 4614595 w 7864756"/>
              <a:gd name="connsiteY6" fmla="*/ 688902 h 1185513"/>
              <a:gd name="connsiteX7" fmla="*/ 4936241 w 7864756"/>
              <a:gd name="connsiteY7" fmla="*/ 983820 h 1185513"/>
              <a:gd name="connsiteX8" fmla="*/ 6155027 w 7864756"/>
              <a:gd name="connsiteY8" fmla="*/ 708572 h 1185513"/>
              <a:gd name="connsiteX9" fmla="*/ 7864756 w 7864756"/>
              <a:gd name="connsiteY9" fmla="*/ 757416 h 1185513"/>
              <a:gd name="connsiteX0" fmla="*/ 0 w 7864756"/>
              <a:gd name="connsiteY0" fmla="*/ 1184642 h 1185355"/>
              <a:gd name="connsiteX1" fmla="*/ 2234861 w 7864756"/>
              <a:gd name="connsiteY1" fmla="*/ 1160220 h 1185355"/>
              <a:gd name="connsiteX2" fmla="*/ 2979815 w 7864756"/>
              <a:gd name="connsiteY2" fmla="*/ 1099165 h 1185355"/>
              <a:gd name="connsiteX3" fmla="*/ 3468309 w 7864756"/>
              <a:gd name="connsiteY3" fmla="*/ 207763 h 1185355"/>
              <a:gd name="connsiteX4" fmla="*/ 3932378 w 7864756"/>
              <a:gd name="connsiteY4" fmla="*/ 176 h 1185355"/>
              <a:gd name="connsiteX5" fmla="*/ 4338898 w 7864756"/>
              <a:gd name="connsiteY5" fmla="*/ 174242 h 1185355"/>
              <a:gd name="connsiteX6" fmla="*/ 4614595 w 7864756"/>
              <a:gd name="connsiteY6" fmla="*/ 688744 h 1185355"/>
              <a:gd name="connsiteX7" fmla="*/ 4936241 w 7864756"/>
              <a:gd name="connsiteY7" fmla="*/ 983662 h 1185355"/>
              <a:gd name="connsiteX8" fmla="*/ 6155027 w 7864756"/>
              <a:gd name="connsiteY8" fmla="*/ 708414 h 1185355"/>
              <a:gd name="connsiteX9" fmla="*/ 7864756 w 7864756"/>
              <a:gd name="connsiteY9" fmla="*/ 757258 h 1185355"/>
              <a:gd name="connsiteX0" fmla="*/ 0 w 7864756"/>
              <a:gd name="connsiteY0" fmla="*/ 1185518 h 1186231"/>
              <a:gd name="connsiteX1" fmla="*/ 2234861 w 7864756"/>
              <a:gd name="connsiteY1" fmla="*/ 1161096 h 1186231"/>
              <a:gd name="connsiteX2" fmla="*/ 2979815 w 7864756"/>
              <a:gd name="connsiteY2" fmla="*/ 1100041 h 1186231"/>
              <a:gd name="connsiteX3" fmla="*/ 3468309 w 7864756"/>
              <a:gd name="connsiteY3" fmla="*/ 208639 h 1186231"/>
              <a:gd name="connsiteX4" fmla="*/ 3932378 w 7864756"/>
              <a:gd name="connsiteY4" fmla="*/ 1052 h 1186231"/>
              <a:gd name="connsiteX5" fmla="*/ 4338898 w 7864756"/>
              <a:gd name="connsiteY5" fmla="*/ 175118 h 1186231"/>
              <a:gd name="connsiteX6" fmla="*/ 4614595 w 7864756"/>
              <a:gd name="connsiteY6" fmla="*/ 689620 h 1186231"/>
              <a:gd name="connsiteX7" fmla="*/ 4936241 w 7864756"/>
              <a:gd name="connsiteY7" fmla="*/ 984538 h 1186231"/>
              <a:gd name="connsiteX8" fmla="*/ 6155027 w 7864756"/>
              <a:gd name="connsiteY8" fmla="*/ 709290 h 1186231"/>
              <a:gd name="connsiteX9" fmla="*/ 7864756 w 7864756"/>
              <a:gd name="connsiteY9" fmla="*/ 758134 h 1186231"/>
              <a:gd name="connsiteX0" fmla="*/ 0 w 7864756"/>
              <a:gd name="connsiteY0" fmla="*/ 1186638 h 1187351"/>
              <a:gd name="connsiteX1" fmla="*/ 2234861 w 7864756"/>
              <a:gd name="connsiteY1" fmla="*/ 1162216 h 1187351"/>
              <a:gd name="connsiteX2" fmla="*/ 2979815 w 7864756"/>
              <a:gd name="connsiteY2" fmla="*/ 1101161 h 1187351"/>
              <a:gd name="connsiteX3" fmla="*/ 3468309 w 7864756"/>
              <a:gd name="connsiteY3" fmla="*/ 209759 h 1187351"/>
              <a:gd name="connsiteX4" fmla="*/ 3932378 w 7864756"/>
              <a:gd name="connsiteY4" fmla="*/ 2172 h 1187351"/>
              <a:gd name="connsiteX5" fmla="*/ 4683295 w 7864756"/>
              <a:gd name="connsiteY5" fmla="*/ 165476 h 1187351"/>
              <a:gd name="connsiteX6" fmla="*/ 4614595 w 7864756"/>
              <a:gd name="connsiteY6" fmla="*/ 690740 h 1187351"/>
              <a:gd name="connsiteX7" fmla="*/ 4936241 w 7864756"/>
              <a:gd name="connsiteY7" fmla="*/ 985658 h 1187351"/>
              <a:gd name="connsiteX8" fmla="*/ 6155027 w 7864756"/>
              <a:gd name="connsiteY8" fmla="*/ 710410 h 1187351"/>
              <a:gd name="connsiteX9" fmla="*/ 7864756 w 7864756"/>
              <a:gd name="connsiteY9" fmla="*/ 759254 h 1187351"/>
              <a:gd name="connsiteX0" fmla="*/ 0 w 7864756"/>
              <a:gd name="connsiteY0" fmla="*/ 1185113 h 1185826"/>
              <a:gd name="connsiteX1" fmla="*/ 2234861 w 7864756"/>
              <a:gd name="connsiteY1" fmla="*/ 1160691 h 1185826"/>
              <a:gd name="connsiteX2" fmla="*/ 2979815 w 7864756"/>
              <a:gd name="connsiteY2" fmla="*/ 1099636 h 1185826"/>
              <a:gd name="connsiteX3" fmla="*/ 3468309 w 7864756"/>
              <a:gd name="connsiteY3" fmla="*/ 208234 h 1185826"/>
              <a:gd name="connsiteX4" fmla="*/ 3932378 w 7864756"/>
              <a:gd name="connsiteY4" fmla="*/ 647 h 1185826"/>
              <a:gd name="connsiteX5" fmla="*/ 4683295 w 7864756"/>
              <a:gd name="connsiteY5" fmla="*/ 163951 h 1185826"/>
              <a:gd name="connsiteX6" fmla="*/ 4829843 w 7864756"/>
              <a:gd name="connsiteY6" fmla="*/ 689215 h 1185826"/>
              <a:gd name="connsiteX7" fmla="*/ 4936241 w 7864756"/>
              <a:gd name="connsiteY7" fmla="*/ 984133 h 1185826"/>
              <a:gd name="connsiteX8" fmla="*/ 6155027 w 7864756"/>
              <a:gd name="connsiteY8" fmla="*/ 708885 h 1185826"/>
              <a:gd name="connsiteX9" fmla="*/ 7864756 w 7864756"/>
              <a:gd name="connsiteY9" fmla="*/ 757729 h 1185826"/>
              <a:gd name="connsiteX0" fmla="*/ 0 w 7864756"/>
              <a:gd name="connsiteY0" fmla="*/ 1184800 h 1185513"/>
              <a:gd name="connsiteX1" fmla="*/ 2234861 w 7864756"/>
              <a:gd name="connsiteY1" fmla="*/ 1160378 h 1185513"/>
              <a:gd name="connsiteX2" fmla="*/ 2979815 w 7864756"/>
              <a:gd name="connsiteY2" fmla="*/ 1099323 h 1185513"/>
              <a:gd name="connsiteX3" fmla="*/ 3468309 w 7864756"/>
              <a:gd name="connsiteY3" fmla="*/ 207921 h 1185513"/>
              <a:gd name="connsiteX4" fmla="*/ 3932378 w 7864756"/>
              <a:gd name="connsiteY4" fmla="*/ 334 h 1185513"/>
              <a:gd name="connsiteX5" fmla="*/ 4554146 w 7864756"/>
              <a:gd name="connsiteY5" fmla="*/ 174400 h 1185513"/>
              <a:gd name="connsiteX6" fmla="*/ 4829843 w 7864756"/>
              <a:gd name="connsiteY6" fmla="*/ 688902 h 1185513"/>
              <a:gd name="connsiteX7" fmla="*/ 4936241 w 7864756"/>
              <a:gd name="connsiteY7" fmla="*/ 983820 h 1185513"/>
              <a:gd name="connsiteX8" fmla="*/ 6155027 w 7864756"/>
              <a:gd name="connsiteY8" fmla="*/ 708572 h 1185513"/>
              <a:gd name="connsiteX9" fmla="*/ 7864756 w 7864756"/>
              <a:gd name="connsiteY9" fmla="*/ 757416 h 1185513"/>
              <a:gd name="connsiteX0" fmla="*/ 0 w 7864756"/>
              <a:gd name="connsiteY0" fmla="*/ 1184800 h 1185513"/>
              <a:gd name="connsiteX1" fmla="*/ 2234861 w 7864756"/>
              <a:gd name="connsiteY1" fmla="*/ 1160378 h 1185513"/>
              <a:gd name="connsiteX2" fmla="*/ 2979815 w 7864756"/>
              <a:gd name="connsiteY2" fmla="*/ 1099323 h 1185513"/>
              <a:gd name="connsiteX3" fmla="*/ 3468309 w 7864756"/>
              <a:gd name="connsiteY3" fmla="*/ 207921 h 1185513"/>
              <a:gd name="connsiteX4" fmla="*/ 3932378 w 7864756"/>
              <a:gd name="connsiteY4" fmla="*/ 334 h 1185513"/>
              <a:gd name="connsiteX5" fmla="*/ 4554146 w 7864756"/>
              <a:gd name="connsiteY5" fmla="*/ 174400 h 1185513"/>
              <a:gd name="connsiteX6" fmla="*/ 4829843 w 7864756"/>
              <a:gd name="connsiteY6" fmla="*/ 688902 h 1185513"/>
              <a:gd name="connsiteX7" fmla="*/ 5108439 w 7864756"/>
              <a:gd name="connsiteY7" fmla="*/ 1069915 h 1185513"/>
              <a:gd name="connsiteX8" fmla="*/ 6155027 w 7864756"/>
              <a:gd name="connsiteY8" fmla="*/ 708572 h 1185513"/>
              <a:gd name="connsiteX9" fmla="*/ 7864756 w 7864756"/>
              <a:gd name="connsiteY9" fmla="*/ 757416 h 1185513"/>
              <a:gd name="connsiteX0" fmla="*/ 0 w 7864756"/>
              <a:gd name="connsiteY0" fmla="*/ 1184800 h 1185513"/>
              <a:gd name="connsiteX1" fmla="*/ 2234861 w 7864756"/>
              <a:gd name="connsiteY1" fmla="*/ 1160378 h 1185513"/>
              <a:gd name="connsiteX2" fmla="*/ 2979815 w 7864756"/>
              <a:gd name="connsiteY2" fmla="*/ 1099323 h 1185513"/>
              <a:gd name="connsiteX3" fmla="*/ 3468309 w 7864756"/>
              <a:gd name="connsiteY3" fmla="*/ 207921 h 1185513"/>
              <a:gd name="connsiteX4" fmla="*/ 3932378 w 7864756"/>
              <a:gd name="connsiteY4" fmla="*/ 334 h 1185513"/>
              <a:gd name="connsiteX5" fmla="*/ 4554146 w 7864756"/>
              <a:gd name="connsiteY5" fmla="*/ 174400 h 1185513"/>
              <a:gd name="connsiteX6" fmla="*/ 4829843 w 7864756"/>
              <a:gd name="connsiteY6" fmla="*/ 688902 h 1185513"/>
              <a:gd name="connsiteX7" fmla="*/ 5108439 w 7864756"/>
              <a:gd name="connsiteY7" fmla="*/ 1069915 h 1185513"/>
              <a:gd name="connsiteX8" fmla="*/ 6155027 w 7864756"/>
              <a:gd name="connsiteY8" fmla="*/ 708572 h 1185513"/>
              <a:gd name="connsiteX9" fmla="*/ 7864756 w 7864756"/>
              <a:gd name="connsiteY9" fmla="*/ 757416 h 1185513"/>
              <a:gd name="connsiteX0" fmla="*/ 0 w 7864756"/>
              <a:gd name="connsiteY0" fmla="*/ 1184800 h 1185513"/>
              <a:gd name="connsiteX1" fmla="*/ 2234861 w 7864756"/>
              <a:gd name="connsiteY1" fmla="*/ 1160378 h 1185513"/>
              <a:gd name="connsiteX2" fmla="*/ 2979815 w 7864756"/>
              <a:gd name="connsiteY2" fmla="*/ 1099323 h 1185513"/>
              <a:gd name="connsiteX3" fmla="*/ 3468309 w 7864756"/>
              <a:gd name="connsiteY3" fmla="*/ 207921 h 1185513"/>
              <a:gd name="connsiteX4" fmla="*/ 3932378 w 7864756"/>
              <a:gd name="connsiteY4" fmla="*/ 334 h 1185513"/>
              <a:gd name="connsiteX5" fmla="*/ 4554146 w 7864756"/>
              <a:gd name="connsiteY5" fmla="*/ 174400 h 1185513"/>
              <a:gd name="connsiteX6" fmla="*/ 4829843 w 7864756"/>
              <a:gd name="connsiteY6" fmla="*/ 688902 h 1185513"/>
              <a:gd name="connsiteX7" fmla="*/ 5108439 w 7864756"/>
              <a:gd name="connsiteY7" fmla="*/ 1069915 h 1185513"/>
              <a:gd name="connsiteX8" fmla="*/ 6187315 w 7864756"/>
              <a:gd name="connsiteY8" fmla="*/ 999143 h 1185513"/>
              <a:gd name="connsiteX9" fmla="*/ 7864756 w 7864756"/>
              <a:gd name="connsiteY9" fmla="*/ 757416 h 1185513"/>
              <a:gd name="connsiteX0" fmla="*/ 0 w 7907806"/>
              <a:gd name="connsiteY0" fmla="*/ 1184800 h 1185513"/>
              <a:gd name="connsiteX1" fmla="*/ 2234861 w 7907806"/>
              <a:gd name="connsiteY1" fmla="*/ 1160378 h 1185513"/>
              <a:gd name="connsiteX2" fmla="*/ 2979815 w 7907806"/>
              <a:gd name="connsiteY2" fmla="*/ 1099323 h 1185513"/>
              <a:gd name="connsiteX3" fmla="*/ 3468309 w 7907806"/>
              <a:gd name="connsiteY3" fmla="*/ 207921 h 1185513"/>
              <a:gd name="connsiteX4" fmla="*/ 3932378 w 7907806"/>
              <a:gd name="connsiteY4" fmla="*/ 334 h 1185513"/>
              <a:gd name="connsiteX5" fmla="*/ 4554146 w 7907806"/>
              <a:gd name="connsiteY5" fmla="*/ 174400 h 1185513"/>
              <a:gd name="connsiteX6" fmla="*/ 4829843 w 7907806"/>
              <a:gd name="connsiteY6" fmla="*/ 688902 h 1185513"/>
              <a:gd name="connsiteX7" fmla="*/ 5108439 w 7907806"/>
              <a:gd name="connsiteY7" fmla="*/ 1069915 h 1185513"/>
              <a:gd name="connsiteX8" fmla="*/ 6187315 w 7907806"/>
              <a:gd name="connsiteY8" fmla="*/ 999143 h 1185513"/>
              <a:gd name="connsiteX9" fmla="*/ 7907806 w 7907806"/>
              <a:gd name="connsiteY9" fmla="*/ 929606 h 1185513"/>
              <a:gd name="connsiteX0" fmla="*/ 0 w 7907806"/>
              <a:gd name="connsiteY0" fmla="*/ 1184800 h 1185513"/>
              <a:gd name="connsiteX1" fmla="*/ 2234861 w 7907806"/>
              <a:gd name="connsiteY1" fmla="*/ 1160378 h 1185513"/>
              <a:gd name="connsiteX2" fmla="*/ 2979815 w 7907806"/>
              <a:gd name="connsiteY2" fmla="*/ 1099323 h 1185513"/>
              <a:gd name="connsiteX3" fmla="*/ 3468309 w 7907806"/>
              <a:gd name="connsiteY3" fmla="*/ 207921 h 1185513"/>
              <a:gd name="connsiteX4" fmla="*/ 3932378 w 7907806"/>
              <a:gd name="connsiteY4" fmla="*/ 334 h 1185513"/>
              <a:gd name="connsiteX5" fmla="*/ 4554146 w 7907806"/>
              <a:gd name="connsiteY5" fmla="*/ 174400 h 1185513"/>
              <a:gd name="connsiteX6" fmla="*/ 4829843 w 7907806"/>
              <a:gd name="connsiteY6" fmla="*/ 688902 h 1185513"/>
              <a:gd name="connsiteX7" fmla="*/ 5108439 w 7907806"/>
              <a:gd name="connsiteY7" fmla="*/ 1069915 h 1185513"/>
              <a:gd name="connsiteX8" fmla="*/ 6187315 w 7907806"/>
              <a:gd name="connsiteY8" fmla="*/ 999143 h 1185513"/>
              <a:gd name="connsiteX9" fmla="*/ 7907806 w 7907806"/>
              <a:gd name="connsiteY9" fmla="*/ 929606 h 1185513"/>
              <a:gd name="connsiteX0" fmla="*/ 0 w 7907806"/>
              <a:gd name="connsiteY0" fmla="*/ 1184800 h 1185513"/>
              <a:gd name="connsiteX1" fmla="*/ 2234861 w 7907806"/>
              <a:gd name="connsiteY1" fmla="*/ 1160378 h 1185513"/>
              <a:gd name="connsiteX2" fmla="*/ 2979815 w 7907806"/>
              <a:gd name="connsiteY2" fmla="*/ 1099323 h 1185513"/>
              <a:gd name="connsiteX3" fmla="*/ 3468309 w 7907806"/>
              <a:gd name="connsiteY3" fmla="*/ 207921 h 1185513"/>
              <a:gd name="connsiteX4" fmla="*/ 3932378 w 7907806"/>
              <a:gd name="connsiteY4" fmla="*/ 334 h 1185513"/>
              <a:gd name="connsiteX5" fmla="*/ 4554146 w 7907806"/>
              <a:gd name="connsiteY5" fmla="*/ 174400 h 1185513"/>
              <a:gd name="connsiteX6" fmla="*/ 4829843 w 7907806"/>
              <a:gd name="connsiteY6" fmla="*/ 688902 h 1185513"/>
              <a:gd name="connsiteX7" fmla="*/ 5108439 w 7907806"/>
              <a:gd name="connsiteY7" fmla="*/ 1069915 h 1185513"/>
              <a:gd name="connsiteX8" fmla="*/ 6187315 w 7907806"/>
              <a:gd name="connsiteY8" fmla="*/ 1063714 h 1185513"/>
              <a:gd name="connsiteX9" fmla="*/ 7907806 w 7907806"/>
              <a:gd name="connsiteY9" fmla="*/ 929606 h 1185513"/>
              <a:gd name="connsiteX0" fmla="*/ 0 w 7950856"/>
              <a:gd name="connsiteY0" fmla="*/ 1184800 h 1185513"/>
              <a:gd name="connsiteX1" fmla="*/ 2234861 w 7950856"/>
              <a:gd name="connsiteY1" fmla="*/ 1160378 h 1185513"/>
              <a:gd name="connsiteX2" fmla="*/ 2979815 w 7950856"/>
              <a:gd name="connsiteY2" fmla="*/ 1099323 h 1185513"/>
              <a:gd name="connsiteX3" fmla="*/ 3468309 w 7950856"/>
              <a:gd name="connsiteY3" fmla="*/ 207921 h 1185513"/>
              <a:gd name="connsiteX4" fmla="*/ 3932378 w 7950856"/>
              <a:gd name="connsiteY4" fmla="*/ 334 h 1185513"/>
              <a:gd name="connsiteX5" fmla="*/ 4554146 w 7950856"/>
              <a:gd name="connsiteY5" fmla="*/ 174400 h 1185513"/>
              <a:gd name="connsiteX6" fmla="*/ 4829843 w 7950856"/>
              <a:gd name="connsiteY6" fmla="*/ 688902 h 1185513"/>
              <a:gd name="connsiteX7" fmla="*/ 5108439 w 7950856"/>
              <a:gd name="connsiteY7" fmla="*/ 1069915 h 1185513"/>
              <a:gd name="connsiteX8" fmla="*/ 6187315 w 7950856"/>
              <a:gd name="connsiteY8" fmla="*/ 1063714 h 1185513"/>
              <a:gd name="connsiteX9" fmla="*/ 7950856 w 7950856"/>
              <a:gd name="connsiteY9" fmla="*/ 994177 h 1185513"/>
              <a:gd name="connsiteX0" fmla="*/ 0 w 7961618"/>
              <a:gd name="connsiteY0" fmla="*/ 1184800 h 1185513"/>
              <a:gd name="connsiteX1" fmla="*/ 2234861 w 7961618"/>
              <a:gd name="connsiteY1" fmla="*/ 1160378 h 1185513"/>
              <a:gd name="connsiteX2" fmla="*/ 2979815 w 7961618"/>
              <a:gd name="connsiteY2" fmla="*/ 1099323 h 1185513"/>
              <a:gd name="connsiteX3" fmla="*/ 3468309 w 7961618"/>
              <a:gd name="connsiteY3" fmla="*/ 207921 h 1185513"/>
              <a:gd name="connsiteX4" fmla="*/ 3932378 w 7961618"/>
              <a:gd name="connsiteY4" fmla="*/ 334 h 1185513"/>
              <a:gd name="connsiteX5" fmla="*/ 4554146 w 7961618"/>
              <a:gd name="connsiteY5" fmla="*/ 174400 h 1185513"/>
              <a:gd name="connsiteX6" fmla="*/ 4829843 w 7961618"/>
              <a:gd name="connsiteY6" fmla="*/ 688902 h 1185513"/>
              <a:gd name="connsiteX7" fmla="*/ 5108439 w 7961618"/>
              <a:gd name="connsiteY7" fmla="*/ 1069915 h 1185513"/>
              <a:gd name="connsiteX8" fmla="*/ 6187315 w 7961618"/>
              <a:gd name="connsiteY8" fmla="*/ 1063714 h 1185513"/>
              <a:gd name="connsiteX9" fmla="*/ 7961618 w 7961618"/>
              <a:gd name="connsiteY9" fmla="*/ 854273 h 1185513"/>
              <a:gd name="connsiteX0" fmla="*/ 0 w 7961618"/>
              <a:gd name="connsiteY0" fmla="*/ 1184800 h 1185513"/>
              <a:gd name="connsiteX1" fmla="*/ 2234861 w 7961618"/>
              <a:gd name="connsiteY1" fmla="*/ 1160378 h 1185513"/>
              <a:gd name="connsiteX2" fmla="*/ 2979815 w 7961618"/>
              <a:gd name="connsiteY2" fmla="*/ 1099323 h 1185513"/>
              <a:gd name="connsiteX3" fmla="*/ 3468309 w 7961618"/>
              <a:gd name="connsiteY3" fmla="*/ 207921 h 1185513"/>
              <a:gd name="connsiteX4" fmla="*/ 3932378 w 7961618"/>
              <a:gd name="connsiteY4" fmla="*/ 334 h 1185513"/>
              <a:gd name="connsiteX5" fmla="*/ 4554146 w 7961618"/>
              <a:gd name="connsiteY5" fmla="*/ 174400 h 1185513"/>
              <a:gd name="connsiteX6" fmla="*/ 4829843 w 7961618"/>
              <a:gd name="connsiteY6" fmla="*/ 688902 h 1185513"/>
              <a:gd name="connsiteX7" fmla="*/ 5151489 w 7961618"/>
              <a:gd name="connsiteY7" fmla="*/ 930011 h 1185513"/>
              <a:gd name="connsiteX8" fmla="*/ 6187315 w 7961618"/>
              <a:gd name="connsiteY8" fmla="*/ 1063714 h 1185513"/>
              <a:gd name="connsiteX9" fmla="*/ 7961618 w 7961618"/>
              <a:gd name="connsiteY9" fmla="*/ 854273 h 1185513"/>
              <a:gd name="connsiteX0" fmla="*/ 0 w 7961618"/>
              <a:gd name="connsiteY0" fmla="*/ 1184800 h 1185513"/>
              <a:gd name="connsiteX1" fmla="*/ 2234861 w 7961618"/>
              <a:gd name="connsiteY1" fmla="*/ 1160378 h 1185513"/>
              <a:gd name="connsiteX2" fmla="*/ 2979815 w 7961618"/>
              <a:gd name="connsiteY2" fmla="*/ 1099323 h 1185513"/>
              <a:gd name="connsiteX3" fmla="*/ 3468309 w 7961618"/>
              <a:gd name="connsiteY3" fmla="*/ 207921 h 1185513"/>
              <a:gd name="connsiteX4" fmla="*/ 3932378 w 7961618"/>
              <a:gd name="connsiteY4" fmla="*/ 334 h 1185513"/>
              <a:gd name="connsiteX5" fmla="*/ 4554146 w 7961618"/>
              <a:gd name="connsiteY5" fmla="*/ 174400 h 1185513"/>
              <a:gd name="connsiteX6" fmla="*/ 4829843 w 7961618"/>
              <a:gd name="connsiteY6" fmla="*/ 688902 h 1185513"/>
              <a:gd name="connsiteX7" fmla="*/ 5151489 w 7961618"/>
              <a:gd name="connsiteY7" fmla="*/ 930011 h 1185513"/>
              <a:gd name="connsiteX8" fmla="*/ 6187315 w 7961618"/>
              <a:gd name="connsiteY8" fmla="*/ 956095 h 1185513"/>
              <a:gd name="connsiteX9" fmla="*/ 7961618 w 7961618"/>
              <a:gd name="connsiteY9" fmla="*/ 854273 h 1185513"/>
              <a:gd name="connsiteX0" fmla="*/ 0 w 7961618"/>
              <a:gd name="connsiteY0" fmla="*/ 1184800 h 1185513"/>
              <a:gd name="connsiteX1" fmla="*/ 2234861 w 7961618"/>
              <a:gd name="connsiteY1" fmla="*/ 1160378 h 1185513"/>
              <a:gd name="connsiteX2" fmla="*/ 2979815 w 7961618"/>
              <a:gd name="connsiteY2" fmla="*/ 1099323 h 1185513"/>
              <a:gd name="connsiteX3" fmla="*/ 3468309 w 7961618"/>
              <a:gd name="connsiteY3" fmla="*/ 207921 h 1185513"/>
              <a:gd name="connsiteX4" fmla="*/ 3932378 w 7961618"/>
              <a:gd name="connsiteY4" fmla="*/ 334 h 1185513"/>
              <a:gd name="connsiteX5" fmla="*/ 4554146 w 7961618"/>
              <a:gd name="connsiteY5" fmla="*/ 174400 h 1185513"/>
              <a:gd name="connsiteX6" fmla="*/ 4829843 w 7961618"/>
              <a:gd name="connsiteY6" fmla="*/ 688902 h 1185513"/>
              <a:gd name="connsiteX7" fmla="*/ 5151489 w 7961618"/>
              <a:gd name="connsiteY7" fmla="*/ 930011 h 1185513"/>
              <a:gd name="connsiteX8" fmla="*/ 6187315 w 7961618"/>
              <a:gd name="connsiteY8" fmla="*/ 956095 h 1185513"/>
              <a:gd name="connsiteX9" fmla="*/ 7961618 w 7961618"/>
              <a:gd name="connsiteY9" fmla="*/ 918844 h 118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1618" h="1185513">
                <a:moveTo>
                  <a:pt x="0" y="1184800"/>
                </a:moveTo>
                <a:lnTo>
                  <a:pt x="2234861" y="1160378"/>
                </a:lnTo>
                <a:cubicBezTo>
                  <a:pt x="2731497" y="1146132"/>
                  <a:pt x="2774240" y="1258066"/>
                  <a:pt x="2979815" y="1099323"/>
                </a:cubicBezTo>
                <a:cubicBezTo>
                  <a:pt x="3185390" y="940580"/>
                  <a:pt x="3309549" y="391086"/>
                  <a:pt x="3468309" y="207921"/>
                </a:cubicBezTo>
                <a:cubicBezTo>
                  <a:pt x="3627070" y="24756"/>
                  <a:pt x="3751405" y="5921"/>
                  <a:pt x="3932378" y="334"/>
                </a:cubicBezTo>
                <a:cubicBezTo>
                  <a:pt x="4113351" y="-5253"/>
                  <a:pt x="4404569" y="59639"/>
                  <a:pt x="4554146" y="174400"/>
                </a:cubicBezTo>
                <a:cubicBezTo>
                  <a:pt x="4703723" y="289161"/>
                  <a:pt x="4730286" y="562967"/>
                  <a:pt x="4829843" y="688902"/>
                </a:cubicBezTo>
                <a:cubicBezTo>
                  <a:pt x="4929400" y="814837"/>
                  <a:pt x="4925244" y="885479"/>
                  <a:pt x="5151489" y="930011"/>
                </a:cubicBezTo>
                <a:cubicBezTo>
                  <a:pt x="5377734" y="974543"/>
                  <a:pt x="5718960" y="957956"/>
                  <a:pt x="6187315" y="956095"/>
                </a:cubicBezTo>
                <a:cubicBezTo>
                  <a:pt x="6655670" y="954234"/>
                  <a:pt x="7674043" y="991865"/>
                  <a:pt x="7961618" y="918844"/>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sv-SE"/>
          </a:p>
        </p:txBody>
      </p:sp>
      <p:sp>
        <p:nvSpPr>
          <p:cNvPr id="30" name="Frihandsfigur 29"/>
          <p:cNvSpPr/>
          <p:nvPr/>
        </p:nvSpPr>
        <p:spPr>
          <a:xfrm>
            <a:off x="852488" y="3219450"/>
            <a:ext cx="7864475" cy="1746250"/>
          </a:xfrm>
          <a:custGeom>
            <a:avLst/>
            <a:gdLst>
              <a:gd name="connsiteX0" fmla="*/ 0 w 7864756"/>
              <a:gd name="connsiteY0" fmla="*/ 102311 h 1746896"/>
              <a:gd name="connsiteX1" fmla="*/ 2430258 w 7864756"/>
              <a:gd name="connsiteY1" fmla="*/ 90100 h 1746896"/>
              <a:gd name="connsiteX2" fmla="*/ 3163000 w 7864756"/>
              <a:gd name="connsiteY2" fmla="*/ 1066980 h 1746896"/>
              <a:gd name="connsiteX3" fmla="*/ 3468309 w 7864756"/>
              <a:gd name="connsiteY3" fmla="*/ 1482154 h 1746896"/>
              <a:gd name="connsiteX4" fmla="*/ 3834679 w 7864756"/>
              <a:gd name="connsiteY4" fmla="*/ 1665318 h 1746896"/>
              <a:gd name="connsiteX5" fmla="*/ 4152200 w 7864756"/>
              <a:gd name="connsiteY5" fmla="*/ 1701951 h 1746896"/>
              <a:gd name="connsiteX6" fmla="*/ 6093965 w 7864756"/>
              <a:gd name="connsiteY6" fmla="*/ 1738584 h 1746896"/>
              <a:gd name="connsiteX7" fmla="*/ 7864756 w 7864756"/>
              <a:gd name="connsiteY7" fmla="*/ 1530998 h 174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4756" h="1746896">
                <a:moveTo>
                  <a:pt x="0" y="102311"/>
                </a:moveTo>
                <a:cubicBezTo>
                  <a:pt x="951545" y="15816"/>
                  <a:pt x="1903091" y="-70678"/>
                  <a:pt x="2430258" y="90100"/>
                </a:cubicBezTo>
                <a:cubicBezTo>
                  <a:pt x="2957425" y="250878"/>
                  <a:pt x="2989992" y="834971"/>
                  <a:pt x="3163000" y="1066980"/>
                </a:cubicBezTo>
                <a:cubicBezTo>
                  <a:pt x="3336009" y="1298989"/>
                  <a:pt x="3356363" y="1382431"/>
                  <a:pt x="3468309" y="1482154"/>
                </a:cubicBezTo>
                <a:cubicBezTo>
                  <a:pt x="3580255" y="1581877"/>
                  <a:pt x="3720697" y="1628685"/>
                  <a:pt x="3834679" y="1665318"/>
                </a:cubicBezTo>
                <a:cubicBezTo>
                  <a:pt x="3948661" y="1701951"/>
                  <a:pt x="3775652" y="1689740"/>
                  <a:pt x="4152200" y="1701951"/>
                </a:cubicBezTo>
                <a:cubicBezTo>
                  <a:pt x="4528748" y="1714162"/>
                  <a:pt x="5475206" y="1767076"/>
                  <a:pt x="6093965" y="1738584"/>
                </a:cubicBezTo>
                <a:cubicBezTo>
                  <a:pt x="6712724" y="1710092"/>
                  <a:pt x="7571660" y="1565596"/>
                  <a:pt x="7864756" y="1530998"/>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sv-SE"/>
          </a:p>
        </p:txBody>
      </p:sp>
      <p:sp>
        <p:nvSpPr>
          <p:cNvPr id="32781" name="textruta 31"/>
          <p:cNvSpPr txBox="1">
            <a:spLocks noChangeArrowheads="1"/>
          </p:cNvSpPr>
          <p:nvPr/>
        </p:nvSpPr>
        <p:spPr bwMode="auto">
          <a:xfrm>
            <a:off x="993775" y="4489450"/>
            <a:ext cx="174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1800">
                <a:latin typeface="Avenir Light" charset="0"/>
                <a:cs typeface="Avenir Light" charset="0"/>
              </a:rPr>
              <a:t>&lt; 5 nm paticles</a:t>
            </a:r>
          </a:p>
        </p:txBody>
      </p:sp>
      <p:cxnSp>
        <p:nvCxnSpPr>
          <p:cNvPr id="35" name="Rak pil 34"/>
          <p:cNvCxnSpPr/>
          <p:nvPr/>
        </p:nvCxnSpPr>
        <p:spPr>
          <a:xfrm flipV="1">
            <a:off x="684213" y="3068638"/>
            <a:ext cx="0" cy="2016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Rak pil 37"/>
          <p:cNvCxnSpPr/>
          <p:nvPr/>
        </p:nvCxnSpPr>
        <p:spPr>
          <a:xfrm>
            <a:off x="684213" y="5084763"/>
            <a:ext cx="8280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ankebubbla 39"/>
          <p:cNvSpPr/>
          <p:nvPr/>
        </p:nvSpPr>
        <p:spPr>
          <a:xfrm>
            <a:off x="539750" y="5229225"/>
            <a:ext cx="1008063"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41" name="Tankebubbla 40"/>
          <p:cNvSpPr/>
          <p:nvPr/>
        </p:nvSpPr>
        <p:spPr>
          <a:xfrm>
            <a:off x="1187450" y="5229225"/>
            <a:ext cx="1008063"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42" name="Tankebubbla 41"/>
          <p:cNvSpPr/>
          <p:nvPr/>
        </p:nvSpPr>
        <p:spPr>
          <a:xfrm>
            <a:off x="1763713" y="5229225"/>
            <a:ext cx="1008062"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43" name="Tankebubbla 42"/>
          <p:cNvSpPr/>
          <p:nvPr/>
        </p:nvSpPr>
        <p:spPr>
          <a:xfrm>
            <a:off x="2484438" y="5229225"/>
            <a:ext cx="1008062"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44" name="Tankebubbla 43"/>
          <p:cNvSpPr/>
          <p:nvPr/>
        </p:nvSpPr>
        <p:spPr>
          <a:xfrm>
            <a:off x="2843213" y="5229225"/>
            <a:ext cx="1008062"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45" name="Tankebubbla 44"/>
          <p:cNvSpPr/>
          <p:nvPr/>
        </p:nvSpPr>
        <p:spPr>
          <a:xfrm>
            <a:off x="3492500" y="5229225"/>
            <a:ext cx="1008063"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46" name="Tankebubbla 45"/>
          <p:cNvSpPr/>
          <p:nvPr/>
        </p:nvSpPr>
        <p:spPr>
          <a:xfrm>
            <a:off x="4067175" y="5229225"/>
            <a:ext cx="1009650"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47" name="Tankebubbla 46"/>
          <p:cNvSpPr/>
          <p:nvPr/>
        </p:nvSpPr>
        <p:spPr>
          <a:xfrm>
            <a:off x="4787900" y="5229225"/>
            <a:ext cx="1008063"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48" name="Tankebubbla 47"/>
          <p:cNvSpPr/>
          <p:nvPr/>
        </p:nvSpPr>
        <p:spPr>
          <a:xfrm>
            <a:off x="5508625" y="5229225"/>
            <a:ext cx="1008063"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49" name="Tankebubbla 48"/>
          <p:cNvSpPr/>
          <p:nvPr/>
        </p:nvSpPr>
        <p:spPr>
          <a:xfrm>
            <a:off x="6156325" y="5229225"/>
            <a:ext cx="1008063"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50" name="Tankebubbla 49"/>
          <p:cNvSpPr/>
          <p:nvPr/>
        </p:nvSpPr>
        <p:spPr>
          <a:xfrm>
            <a:off x="6732588" y="5229225"/>
            <a:ext cx="1008062"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51" name="Tankebubbla 50"/>
          <p:cNvSpPr/>
          <p:nvPr/>
        </p:nvSpPr>
        <p:spPr>
          <a:xfrm>
            <a:off x="7451725" y="5229225"/>
            <a:ext cx="1008063"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
        <p:nvSpPr>
          <p:cNvPr id="52" name="Tankebubbla 51"/>
          <p:cNvSpPr/>
          <p:nvPr/>
        </p:nvSpPr>
        <p:spPr>
          <a:xfrm>
            <a:off x="8027988" y="5229225"/>
            <a:ext cx="1008062" cy="1079500"/>
          </a:xfrm>
          <a:prstGeom prst="cloud">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sv-SE"/>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ubrik 1"/>
          <p:cNvSpPr>
            <a:spLocks noGrp="1"/>
          </p:cNvSpPr>
          <p:nvPr>
            <p:ph type="title"/>
          </p:nvPr>
        </p:nvSpPr>
        <p:spPr>
          <a:xfrm>
            <a:off x="323850" y="2565400"/>
            <a:ext cx="8229600" cy="1143000"/>
          </a:xfrm>
        </p:spPr>
        <p:txBody>
          <a:bodyPr/>
          <a:lstStyle/>
          <a:p>
            <a:pPr marL="342900" indent="-342900">
              <a:spcBef>
                <a:spcPct val="20000"/>
              </a:spcBef>
            </a:pPr>
            <a:r>
              <a:rPr lang="sv-SE" sz="2800">
                <a:solidFill>
                  <a:srgbClr val="000000"/>
                </a:solidFill>
                <a:latin typeface="Avenir Light" charset="0"/>
                <a:cs typeface="Avenir Light" charset="0"/>
              </a:rPr>
              <a:t>Thank you for your attention!</a:t>
            </a:r>
            <a:endParaRPr lang="sv-SE">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ubrik 1"/>
          <p:cNvSpPr>
            <a:spLocks noGrp="1"/>
          </p:cNvSpPr>
          <p:nvPr>
            <p:ph type="title"/>
          </p:nvPr>
        </p:nvSpPr>
        <p:spPr/>
        <p:txBody>
          <a:bodyPr/>
          <a:lstStyle/>
          <a:p>
            <a:r>
              <a:rPr lang="sv-SE" sz="3600">
                <a:latin typeface="Avenir Light" charset="0"/>
                <a:cs typeface="Avenir Light" charset="0"/>
              </a:rPr>
              <a:t>Seasonal ion production</a:t>
            </a:r>
          </a:p>
        </p:txBody>
      </p:sp>
      <p:pic>
        <p:nvPicPr>
          <p:cNvPr id="30722" name="Platshållare för innehåll 3" descr="figure7.pdf"/>
          <p:cNvPicPr>
            <a:picLocks noGrp="1" noChangeAspect="1"/>
          </p:cNvPicPr>
          <p:nvPr>
            <p:ph idx="1"/>
          </p:nvPr>
        </p:nvPicPr>
        <p:blipFill>
          <a:blip r:embed="rId3">
            <a:extLst>
              <a:ext uri="{28A0092B-C50C-407E-A947-70E740481C1C}">
                <a14:useLocalDpi xmlns:a14="http://schemas.microsoft.com/office/drawing/2010/main" val="0"/>
              </a:ext>
            </a:extLst>
          </a:blip>
          <a:srcRect l="-15651" r="-15651"/>
          <a:stretch>
            <a:fillRect/>
          </a:stretch>
        </p:blipFill>
        <p:spPr/>
      </p:pic>
      <p:cxnSp>
        <p:nvCxnSpPr>
          <p:cNvPr id="3" name="Rak 2"/>
          <p:cNvCxnSpPr/>
          <p:nvPr/>
        </p:nvCxnSpPr>
        <p:spPr>
          <a:xfrm flipV="1">
            <a:off x="2699792" y="2348880"/>
            <a:ext cx="2952328" cy="576064"/>
          </a:xfrm>
          <a:prstGeom prst="line">
            <a:avLst/>
          </a:prstGeom>
          <a:ln w="57150" cmpd="sng"/>
        </p:spPr>
        <p:style>
          <a:lnRef idx="3">
            <a:schemeClr val="accent3"/>
          </a:lnRef>
          <a:fillRef idx="0">
            <a:schemeClr val="accent3"/>
          </a:fillRef>
          <a:effectRef idx="2">
            <a:schemeClr val="accent3"/>
          </a:effectRef>
          <a:fontRef idx="minor">
            <a:schemeClr val="tx1"/>
          </a:fontRef>
        </p:style>
      </p:cxnSp>
      <p:cxnSp>
        <p:nvCxnSpPr>
          <p:cNvPr id="6" name="Rak 5"/>
          <p:cNvCxnSpPr/>
          <p:nvPr/>
        </p:nvCxnSpPr>
        <p:spPr>
          <a:xfrm flipV="1">
            <a:off x="2771800" y="2492896"/>
            <a:ext cx="3096344" cy="2088232"/>
          </a:xfrm>
          <a:prstGeom prst="line">
            <a:avLst/>
          </a:prstGeom>
          <a:ln w="57150" cmpd="sng"/>
        </p:spPr>
        <p:style>
          <a:lnRef idx="2">
            <a:schemeClr val="accent4"/>
          </a:lnRef>
          <a:fillRef idx="0">
            <a:schemeClr val="accent4"/>
          </a:fillRef>
          <a:effectRef idx="1">
            <a:schemeClr val="accent4"/>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ubrik 1"/>
          <p:cNvSpPr>
            <a:spLocks noGrp="1"/>
          </p:cNvSpPr>
          <p:nvPr>
            <p:ph type="title"/>
          </p:nvPr>
        </p:nvSpPr>
        <p:spPr>
          <a:xfrm>
            <a:off x="457200" y="274638"/>
            <a:ext cx="6635750" cy="1570037"/>
          </a:xfrm>
        </p:spPr>
        <p:txBody>
          <a:bodyPr/>
          <a:lstStyle/>
          <a:p>
            <a:r>
              <a:rPr lang="sv-SE">
                <a:latin typeface="Avenir Light" charset="0"/>
                <a:cs typeface="Avenir Light" charset="0"/>
              </a:rPr>
              <a:t>Parameters</a:t>
            </a:r>
          </a:p>
        </p:txBody>
      </p:sp>
      <p:pic>
        <p:nvPicPr>
          <p:cNvPr id="35842"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rcRect t="-24306" b="-24306"/>
          <a:stretch>
            <a:fillRect/>
          </a:stretch>
        </p:blip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ubrik 1"/>
          <p:cNvSpPr>
            <a:spLocks noGrp="1"/>
          </p:cNvSpPr>
          <p:nvPr>
            <p:ph type="title"/>
          </p:nvPr>
        </p:nvSpPr>
        <p:spPr/>
        <p:txBody>
          <a:bodyPr/>
          <a:lstStyle/>
          <a:p>
            <a:r>
              <a:rPr lang="sv-SE" sz="3400">
                <a:latin typeface="Avenir Light" charset="0"/>
                <a:cs typeface="Avenir Light" charset="0"/>
              </a:rPr>
              <a:t>Ion charge ratio dynamics</a:t>
            </a:r>
          </a:p>
        </p:txBody>
      </p:sp>
      <p:pic>
        <p:nvPicPr>
          <p:cNvPr id="36866" name="Platshållare för innehåll 3" descr="figure10.pdf"/>
          <p:cNvPicPr>
            <a:picLocks noGrp="1" noChangeAspect="1"/>
          </p:cNvPicPr>
          <p:nvPr>
            <p:ph idx="1"/>
          </p:nvPr>
        </p:nvPicPr>
        <p:blipFill>
          <a:blip r:embed="rId3">
            <a:extLst>
              <a:ext uri="{28A0092B-C50C-407E-A947-70E740481C1C}">
                <a14:useLocalDpi xmlns:a14="http://schemas.microsoft.com/office/drawing/2010/main" val="0"/>
              </a:ext>
            </a:extLst>
          </a:blip>
          <a:srcRect l="-17967" r="-17967"/>
          <a:stretch>
            <a:fillRect/>
          </a:stretch>
        </p:blip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ubrik 1"/>
          <p:cNvSpPr>
            <a:spLocks noGrp="1"/>
          </p:cNvSpPr>
          <p:nvPr>
            <p:ph type="title"/>
          </p:nvPr>
        </p:nvSpPr>
        <p:spPr/>
        <p:txBody>
          <a:bodyPr/>
          <a:lstStyle/>
          <a:p>
            <a:r>
              <a:rPr lang="sv-SE">
                <a:latin typeface="Avenir Light" charset="0"/>
                <a:cs typeface="Avenir Light" charset="0"/>
              </a:rPr>
              <a:t>CS annual cycle</a:t>
            </a:r>
          </a:p>
        </p:txBody>
      </p:sp>
      <p:pic>
        <p:nvPicPr>
          <p:cNvPr id="3891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rcRect l="-23856" r="-2385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ubrik 1"/>
          <p:cNvSpPr>
            <a:spLocks noGrp="1"/>
          </p:cNvSpPr>
          <p:nvPr>
            <p:ph type="title"/>
          </p:nvPr>
        </p:nvSpPr>
        <p:spPr/>
        <p:txBody>
          <a:bodyPr/>
          <a:lstStyle/>
          <a:p>
            <a:r>
              <a:rPr lang="sv-SE">
                <a:latin typeface="Avenir Light" charset="0"/>
                <a:cs typeface="Avenir Light" charset="0"/>
              </a:rPr>
              <a:t>Rainfall duration</a:t>
            </a:r>
          </a:p>
        </p:txBody>
      </p:sp>
      <p:pic>
        <p:nvPicPr>
          <p:cNvPr id="39938" name="Platshållare för innehåll 3" descr="figure8.pdf"/>
          <p:cNvPicPr>
            <a:picLocks noGrp="1" noChangeAspect="1"/>
          </p:cNvPicPr>
          <p:nvPr>
            <p:ph idx="1"/>
          </p:nvPr>
        </p:nvPicPr>
        <p:blipFill>
          <a:blip r:embed="rId3">
            <a:extLst>
              <a:ext uri="{28A0092B-C50C-407E-A947-70E740481C1C}">
                <a14:useLocalDpi xmlns:a14="http://schemas.microsoft.com/office/drawing/2010/main" val="0"/>
              </a:ext>
            </a:extLst>
          </a:blip>
          <a:srcRect l="-6903" r="-690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ubrik 1"/>
          <p:cNvSpPr>
            <a:spLocks noGrp="1"/>
          </p:cNvSpPr>
          <p:nvPr>
            <p:ph type="title"/>
          </p:nvPr>
        </p:nvSpPr>
        <p:spPr/>
        <p:txBody>
          <a:bodyPr/>
          <a:lstStyle/>
          <a:p>
            <a:r>
              <a:rPr lang="sv-SE">
                <a:latin typeface="Avenir Light" charset="0"/>
                <a:cs typeface="Avenir Light" charset="0"/>
              </a:rPr>
              <a:t>Ion production by rain</a:t>
            </a:r>
          </a:p>
        </p:txBody>
      </p:sp>
      <p:pic>
        <p:nvPicPr>
          <p:cNvPr id="41986" name="Platshållare för innehåll 3" descr="figure6.pdf"/>
          <p:cNvPicPr>
            <a:picLocks noGrp="1" noChangeAspect="1"/>
          </p:cNvPicPr>
          <p:nvPr>
            <p:ph idx="1"/>
          </p:nvPr>
        </p:nvPicPr>
        <p:blipFill>
          <a:blip r:embed="rId2">
            <a:extLst>
              <a:ext uri="{28A0092B-C50C-407E-A947-70E740481C1C}">
                <a14:useLocalDpi xmlns:a14="http://schemas.microsoft.com/office/drawing/2010/main" val="0"/>
              </a:ext>
            </a:extLst>
          </a:blip>
          <a:srcRect l="-30965" r="-3096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
          <p:cNvSpPr>
            <a:spLocks noGrp="1"/>
          </p:cNvSpPr>
          <p:nvPr>
            <p:ph type="title"/>
          </p:nvPr>
        </p:nvSpPr>
        <p:spPr>
          <a:xfrm>
            <a:off x="457200" y="274638"/>
            <a:ext cx="7138988" cy="1143000"/>
          </a:xfrm>
        </p:spPr>
        <p:txBody>
          <a:bodyPr/>
          <a:lstStyle/>
          <a:p>
            <a:pPr eaLnBrk="1" hangingPunct="1"/>
            <a:r>
              <a:rPr lang="sv-SE" sz="3400">
                <a:latin typeface="Avenir Light" charset="0"/>
                <a:cs typeface="Avenir Light" charset="0"/>
              </a:rPr>
              <a:t>Aerosol number size distribution</a:t>
            </a:r>
          </a:p>
        </p:txBody>
      </p:sp>
      <p:pic>
        <p:nvPicPr>
          <p:cNvPr id="16386"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rcRect l="-7971" r="-7971"/>
          <a:stretch>
            <a:fillRect/>
          </a:stretch>
        </p:blipFill>
        <p:spPr>
          <a:xfrm>
            <a:off x="96838" y="1268413"/>
            <a:ext cx="9045575" cy="4975225"/>
          </a:xfr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ubrik 1"/>
          <p:cNvSpPr>
            <a:spLocks noGrp="1"/>
          </p:cNvSpPr>
          <p:nvPr>
            <p:ph type="title"/>
          </p:nvPr>
        </p:nvSpPr>
        <p:spPr>
          <a:xfrm>
            <a:off x="457200" y="274638"/>
            <a:ext cx="7138988" cy="1143000"/>
          </a:xfrm>
        </p:spPr>
        <p:txBody>
          <a:bodyPr/>
          <a:lstStyle/>
          <a:p>
            <a:r>
              <a:rPr lang="sv-SE" sz="3400">
                <a:latin typeface="Avenir Light" charset="0"/>
                <a:cs typeface="Avenir Light" charset="0"/>
              </a:rPr>
              <a:t>Cluster Analysis</a:t>
            </a:r>
          </a:p>
        </p:txBody>
      </p:sp>
      <p:pic>
        <p:nvPicPr>
          <p:cNvPr id="43010" name="Picture 5" descr="Screen Shot 2012-03-07 at 10.47.40.png"/>
          <p:cNvPicPr>
            <a:picLocks noGrp="1" noChangeAspect="1"/>
          </p:cNvPicPr>
          <p:nvPr>
            <p:ph idx="1"/>
          </p:nvPr>
        </p:nvPicPr>
        <p:blipFill>
          <a:blip r:embed="rId2">
            <a:extLst>
              <a:ext uri="{28A0092B-C50C-407E-A947-70E740481C1C}">
                <a14:useLocalDpi xmlns:a14="http://schemas.microsoft.com/office/drawing/2010/main" val="0"/>
              </a:ext>
            </a:extLst>
          </a:blip>
          <a:srcRect l="-7748" r="-7748"/>
          <a:stretch>
            <a:fillRect/>
          </a:stretch>
        </p:blip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title"/>
          </p:nvPr>
        </p:nvSpPr>
        <p:spPr>
          <a:xfrm>
            <a:off x="457200" y="274638"/>
            <a:ext cx="2962672" cy="1143000"/>
          </a:xfrm>
        </p:spPr>
        <p:txBody>
          <a:bodyPr/>
          <a:lstStyle/>
          <a:p>
            <a:r>
              <a:rPr lang="sv-SE" dirty="0" err="1" smtClean="0">
                <a:latin typeface="Avenir Light" charset="0"/>
                <a:cs typeface="Avenir Light" charset="0"/>
              </a:rPr>
              <a:t>Question</a:t>
            </a:r>
            <a:endParaRPr lang="sv-SE" dirty="0">
              <a:latin typeface="Avenir Light" charset="0"/>
              <a:cs typeface="Avenir Light" charset="0"/>
            </a:endParaRPr>
          </a:p>
        </p:txBody>
      </p:sp>
      <p:sp>
        <p:nvSpPr>
          <p:cNvPr id="18434" name="Platshållare för innehåll 2"/>
          <p:cNvSpPr>
            <a:spLocks noGrp="1"/>
          </p:cNvSpPr>
          <p:nvPr>
            <p:ph idx="1"/>
          </p:nvPr>
        </p:nvSpPr>
        <p:spPr/>
        <p:txBody>
          <a:bodyPr/>
          <a:lstStyle/>
          <a:p>
            <a:endParaRPr lang="sv-SE" dirty="0">
              <a:latin typeface="Avenir Light" charset="0"/>
              <a:cs typeface="Avenir Light" charset="0"/>
            </a:endParaRPr>
          </a:p>
          <a:p>
            <a:r>
              <a:rPr lang="sv-SE" dirty="0" err="1">
                <a:latin typeface="Avenir Light" charset="0"/>
                <a:cs typeface="Avenir Light" charset="0"/>
              </a:rPr>
              <a:t>Where</a:t>
            </a:r>
            <a:r>
              <a:rPr lang="sv-SE" dirty="0">
                <a:latin typeface="Avenir Light" charset="0"/>
                <a:cs typeface="Avenir Light" charset="0"/>
              </a:rPr>
              <a:t> do new </a:t>
            </a:r>
            <a:r>
              <a:rPr lang="sv-SE" dirty="0" err="1">
                <a:latin typeface="Avenir Light" charset="0"/>
                <a:cs typeface="Avenir Light" charset="0"/>
              </a:rPr>
              <a:t>particles</a:t>
            </a:r>
            <a:r>
              <a:rPr lang="sv-SE" dirty="0">
                <a:latin typeface="Avenir Light" charset="0"/>
                <a:cs typeface="Avenir Light" charset="0"/>
              </a:rPr>
              <a:t> come </a:t>
            </a:r>
            <a:r>
              <a:rPr lang="sv-SE" dirty="0" smtClean="0">
                <a:latin typeface="Avenir Light" charset="0"/>
                <a:cs typeface="Avenir Light" charset="0"/>
              </a:rPr>
              <a:t>from </a:t>
            </a:r>
            <a:r>
              <a:rPr lang="sv-SE" dirty="0">
                <a:latin typeface="Avenir Light" charset="0"/>
                <a:cs typeface="Avenir Light" charset="0"/>
              </a:rPr>
              <a:t>in </a:t>
            </a:r>
            <a:r>
              <a:rPr lang="sv-SE" dirty="0" err="1">
                <a:latin typeface="Avenir Light" charset="0"/>
                <a:cs typeface="Avenir Light" charset="0"/>
              </a:rPr>
              <a:t>Amazonia</a:t>
            </a:r>
            <a:r>
              <a:rPr lang="sv-SE" dirty="0" smtClean="0">
                <a:latin typeface="Avenir Light" charset="0"/>
                <a:cs typeface="Avenir Light" charset="0"/>
              </a:rPr>
              <a:t>?</a:t>
            </a:r>
          </a:p>
          <a:p>
            <a:endParaRPr lang="sv-SE" dirty="0">
              <a:latin typeface="Avenir Light" charset="0"/>
              <a:cs typeface="Avenir Light" charset="0"/>
            </a:endParaRPr>
          </a:p>
          <a:p>
            <a:r>
              <a:rPr lang="sv-SE" dirty="0" smtClean="0">
                <a:latin typeface="Avenir Light" charset="0"/>
                <a:cs typeface="Avenir Light" charset="0"/>
              </a:rPr>
              <a:t>An </a:t>
            </a:r>
            <a:r>
              <a:rPr lang="sv-SE" dirty="0">
                <a:latin typeface="Avenir Light" charset="0"/>
                <a:cs typeface="Avenir Light" charset="0"/>
              </a:rPr>
              <a:t>alternative </a:t>
            </a:r>
            <a:r>
              <a:rPr lang="sv-SE" dirty="0" err="1">
                <a:latin typeface="Avenir Light" charset="0"/>
                <a:cs typeface="Avenir Light" charset="0"/>
              </a:rPr>
              <a:t>particle</a:t>
            </a:r>
            <a:r>
              <a:rPr lang="sv-SE" dirty="0">
                <a:latin typeface="Avenir Light" charset="0"/>
                <a:cs typeface="Avenir Light" charset="0"/>
              </a:rPr>
              <a:t> </a:t>
            </a:r>
            <a:r>
              <a:rPr lang="sv-SE" dirty="0" err="1">
                <a:latin typeface="Avenir Light" charset="0"/>
                <a:cs typeface="Avenir Light" charset="0"/>
              </a:rPr>
              <a:t>production</a:t>
            </a:r>
            <a:r>
              <a:rPr lang="sv-SE" dirty="0">
                <a:latin typeface="Avenir Light" charset="0"/>
                <a:cs typeface="Avenir Light" charset="0"/>
              </a:rPr>
              <a:t> </a:t>
            </a:r>
            <a:r>
              <a:rPr lang="sv-SE" dirty="0" err="1" smtClean="0">
                <a:latin typeface="Avenir Light" charset="0"/>
                <a:cs typeface="Avenir Light" charset="0"/>
              </a:rPr>
              <a:t>pathway</a:t>
            </a:r>
            <a:r>
              <a:rPr lang="sv-SE" dirty="0" smtClean="0">
                <a:latin typeface="Avenir Light" charset="0"/>
                <a:cs typeface="Avenir Light" charset="0"/>
              </a:rPr>
              <a:t>. </a:t>
            </a:r>
            <a:endParaRPr lang="sv-SE" dirty="0">
              <a:latin typeface="Avenir Light" charset="0"/>
              <a:cs typeface="Avenir Light" charset="0"/>
            </a:endParaRPr>
          </a:p>
        </p:txBody>
      </p:sp>
      <p:sp>
        <p:nvSpPr>
          <p:cNvPr id="5" name="Rubrik 1"/>
          <p:cNvSpPr txBox="1">
            <a:spLocks/>
          </p:cNvSpPr>
          <p:nvPr/>
        </p:nvSpPr>
        <p:spPr bwMode="auto">
          <a:xfrm>
            <a:off x="3203848" y="764704"/>
            <a:ext cx="367240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sv-SE" dirty="0" smtClean="0">
                <a:latin typeface="Avenir Light" charset="0"/>
                <a:cs typeface="Avenir Light" charset="0"/>
              </a:rPr>
              <a:t>&amp; </a:t>
            </a:r>
            <a:r>
              <a:rPr lang="sv-SE" dirty="0" err="1" smtClean="0">
                <a:latin typeface="Avenir Light" charset="0"/>
                <a:cs typeface="Avenir Light" charset="0"/>
              </a:rPr>
              <a:t>Hypothesis</a:t>
            </a:r>
            <a:endParaRPr lang="sv-SE" dirty="0">
              <a:latin typeface="Avenir Light" charset="0"/>
              <a:cs typeface="Avenir Light"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animEffect transition="in" filter="wipe(down)">
                                      <p:cBhvr>
                                        <p:cTn id="7" dur="500"/>
                                        <p:tgtEl>
                                          <p:spTgt spid="1843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ubrik 1"/>
          <p:cNvSpPr>
            <a:spLocks noGrp="1"/>
          </p:cNvSpPr>
          <p:nvPr>
            <p:ph type="title"/>
          </p:nvPr>
        </p:nvSpPr>
        <p:spPr/>
        <p:txBody>
          <a:bodyPr/>
          <a:lstStyle/>
          <a:p>
            <a:r>
              <a:rPr lang="sv-SE" sz="3400">
                <a:latin typeface="Avenir Light" charset="0"/>
                <a:cs typeface="Avenir Light" charset="0"/>
              </a:rPr>
              <a:t>Measurement site</a:t>
            </a:r>
          </a:p>
        </p:txBody>
      </p:sp>
      <p:pic>
        <p:nvPicPr>
          <p:cNvPr id="20482"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rcRect l="-9711" r="-9711"/>
          <a:stretch>
            <a:fillRect/>
          </a:stretch>
        </p:blip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ubrik 1"/>
          <p:cNvSpPr>
            <a:spLocks noGrp="1"/>
          </p:cNvSpPr>
          <p:nvPr>
            <p:ph type="title"/>
          </p:nvPr>
        </p:nvSpPr>
        <p:spPr>
          <a:xfrm>
            <a:off x="457200" y="274638"/>
            <a:ext cx="7570788" cy="1143000"/>
          </a:xfrm>
        </p:spPr>
        <p:txBody>
          <a:bodyPr/>
          <a:lstStyle/>
          <a:p>
            <a:r>
              <a:rPr lang="sv-SE">
                <a:latin typeface="Avenir Light" charset="0"/>
                <a:cs typeface="Avenir Light" charset="0"/>
              </a:rPr>
              <a:t>Methods &amp; Instruments</a:t>
            </a:r>
          </a:p>
        </p:txBody>
      </p:sp>
      <p:sp>
        <p:nvSpPr>
          <p:cNvPr id="22530" name="Platshållare för innehåll 2"/>
          <p:cNvSpPr>
            <a:spLocks noGrp="1"/>
          </p:cNvSpPr>
          <p:nvPr>
            <p:ph idx="1"/>
          </p:nvPr>
        </p:nvSpPr>
        <p:spPr>
          <a:xfrm>
            <a:off x="467544" y="2420888"/>
            <a:ext cx="8229600" cy="3805883"/>
          </a:xfrm>
        </p:spPr>
        <p:txBody>
          <a:bodyPr/>
          <a:lstStyle/>
          <a:p>
            <a:r>
              <a:rPr lang="sv-SE" dirty="0">
                <a:latin typeface="Avenir Light" charset="0"/>
                <a:cs typeface="Avenir Light" charset="0"/>
              </a:rPr>
              <a:t>SMPS data (</a:t>
            </a:r>
            <a:r>
              <a:rPr lang="sv-SE" dirty="0" smtClean="0">
                <a:latin typeface="Avenir Light" charset="0"/>
                <a:cs typeface="Avenir Light" charset="0"/>
              </a:rPr>
              <a:t>10nm</a:t>
            </a:r>
            <a:r>
              <a:rPr lang="sv-SE" dirty="0">
                <a:latin typeface="Avenir Light" charset="0"/>
                <a:cs typeface="Avenir Light" charset="0"/>
              </a:rPr>
              <a:t>&lt;</a:t>
            </a:r>
            <a:r>
              <a:rPr lang="sv-SE" dirty="0" err="1">
                <a:latin typeface="Avenir Light" charset="0"/>
                <a:cs typeface="Avenir Light" charset="0"/>
              </a:rPr>
              <a:t>Dp</a:t>
            </a:r>
            <a:r>
              <a:rPr lang="sv-SE" dirty="0">
                <a:latin typeface="Avenir Light" charset="0"/>
                <a:cs typeface="Avenir Light" charset="0"/>
              </a:rPr>
              <a:t>&lt;500nm)</a:t>
            </a:r>
          </a:p>
          <a:p>
            <a:r>
              <a:rPr lang="sv-SE" dirty="0" err="1">
                <a:latin typeface="Avenir Light" charset="0"/>
                <a:cs typeface="Avenir Light" charset="0"/>
              </a:rPr>
              <a:t>Metorological</a:t>
            </a:r>
            <a:r>
              <a:rPr lang="sv-SE" dirty="0">
                <a:latin typeface="Avenir Light" charset="0"/>
                <a:cs typeface="Avenir Light" charset="0"/>
              </a:rPr>
              <a:t> data</a:t>
            </a:r>
          </a:p>
          <a:p>
            <a:pPr lvl="2"/>
            <a:r>
              <a:rPr lang="sv-SE" dirty="0" err="1">
                <a:latin typeface="Avenir Light" charset="0"/>
                <a:cs typeface="Avenir Light" charset="0"/>
              </a:rPr>
              <a:t>Precipitation</a:t>
            </a:r>
            <a:r>
              <a:rPr lang="sv-SE" dirty="0">
                <a:latin typeface="Avenir Light" charset="0"/>
                <a:cs typeface="Avenir Light" charset="0"/>
              </a:rPr>
              <a:t>, WS, WD, SR</a:t>
            </a:r>
          </a:p>
          <a:p>
            <a:r>
              <a:rPr lang="sv-SE" dirty="0">
                <a:latin typeface="Avenir Light" charset="0"/>
                <a:cs typeface="Avenir Light" charset="0"/>
              </a:rPr>
              <a:t>NAIS observations (1nm&lt;</a:t>
            </a:r>
            <a:r>
              <a:rPr lang="sv-SE" dirty="0" err="1">
                <a:latin typeface="Avenir Light" charset="0"/>
                <a:cs typeface="Avenir Light" charset="0"/>
              </a:rPr>
              <a:t>Dp</a:t>
            </a:r>
            <a:r>
              <a:rPr lang="sv-SE" dirty="0">
                <a:latin typeface="Avenir Light" charset="0"/>
                <a:cs typeface="Avenir Light" charset="0"/>
              </a:rPr>
              <a:t>&lt;16nm)</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ubrik 1"/>
          <p:cNvSpPr>
            <a:spLocks noGrp="1"/>
          </p:cNvSpPr>
          <p:nvPr>
            <p:ph type="title"/>
          </p:nvPr>
        </p:nvSpPr>
        <p:spPr>
          <a:xfrm>
            <a:off x="457200" y="274638"/>
            <a:ext cx="7138988" cy="1143000"/>
          </a:xfrm>
        </p:spPr>
        <p:txBody>
          <a:bodyPr/>
          <a:lstStyle/>
          <a:p>
            <a:r>
              <a:rPr lang="sv-SE" sz="3400">
                <a:latin typeface="Avenir Light" charset="0"/>
                <a:cs typeface="Avenir Light" charset="0"/>
              </a:rPr>
              <a:t>Cluster Analysis</a:t>
            </a:r>
          </a:p>
        </p:txBody>
      </p:sp>
      <p:pic>
        <p:nvPicPr>
          <p:cNvPr id="23554" name="Platshållare för innehåll 1" descr="presentation_plot_centroids.png"/>
          <p:cNvPicPr>
            <a:picLocks noGrp="1" noChangeAspect="1"/>
          </p:cNvPicPr>
          <p:nvPr>
            <p:ph idx="1"/>
          </p:nvPr>
        </p:nvPicPr>
        <p:blipFill>
          <a:blip r:embed="rId2">
            <a:extLst>
              <a:ext uri="{28A0092B-C50C-407E-A947-70E740481C1C}">
                <a14:useLocalDpi xmlns:a14="http://schemas.microsoft.com/office/drawing/2010/main" val="0"/>
              </a:ext>
            </a:extLst>
          </a:blip>
          <a:srcRect t="-22824" b="-22824"/>
          <a:stretch>
            <a:fillRect/>
          </a:stretch>
        </p:blipFill>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6779096" cy="1143000"/>
          </a:xfrm>
        </p:spPr>
        <p:txBody>
          <a:bodyPr/>
          <a:lstStyle/>
          <a:p>
            <a:r>
              <a:rPr lang="sv-SE" dirty="0" smtClean="0">
                <a:latin typeface="Avenir Light"/>
                <a:cs typeface="Avenir Light"/>
              </a:rPr>
              <a:t>Cluster </a:t>
            </a:r>
            <a:r>
              <a:rPr lang="sv-SE" dirty="0" err="1" smtClean="0">
                <a:latin typeface="Avenir Light"/>
                <a:cs typeface="Avenir Light"/>
              </a:rPr>
              <a:t>analysis</a:t>
            </a:r>
            <a:r>
              <a:rPr lang="sv-SE" dirty="0" smtClean="0">
                <a:latin typeface="Avenir Light"/>
                <a:cs typeface="Avenir Light"/>
              </a:rPr>
              <a:t> for </a:t>
            </a:r>
            <a:r>
              <a:rPr lang="sv-SE" dirty="0" err="1" smtClean="0">
                <a:latin typeface="Avenir Light"/>
                <a:cs typeface="Avenir Light"/>
              </a:rPr>
              <a:t>nucleation</a:t>
            </a:r>
            <a:r>
              <a:rPr lang="sv-SE" dirty="0" smtClean="0">
                <a:latin typeface="Avenir Light"/>
                <a:cs typeface="Avenir Light"/>
              </a:rPr>
              <a:t> </a:t>
            </a:r>
            <a:r>
              <a:rPr lang="sv-SE" dirty="0" err="1" smtClean="0">
                <a:latin typeface="Avenir Light"/>
                <a:cs typeface="Avenir Light"/>
              </a:rPr>
              <a:t>days</a:t>
            </a:r>
            <a:endParaRPr lang="sv-SE" dirty="0">
              <a:latin typeface="Avenir Light"/>
              <a:cs typeface="Avenir Light"/>
            </a:endParaRP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7560840" cy="46064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latshållare för innehåll 1" descr="presentation_plot_centroids.png"/>
          <p:cNvPicPr>
            <a:picLocks noGrp="1" noChangeAspect="1"/>
          </p:cNvPicPr>
          <p:nvPr>
            <p:ph idx="1"/>
          </p:nvPr>
        </p:nvPicPr>
        <p:blipFill>
          <a:blip r:embed="rId3">
            <a:extLst>
              <a:ext uri="{28A0092B-C50C-407E-A947-70E740481C1C}">
                <a14:useLocalDpi xmlns:a14="http://schemas.microsoft.com/office/drawing/2010/main" val="0"/>
              </a:ext>
            </a:extLst>
          </a:blip>
          <a:srcRect t="-22824" b="-22824"/>
          <a:stretch>
            <a:fillRect/>
          </a:stretch>
        </p:blipFill>
        <p:spPr>
          <a:xfrm>
            <a:off x="1835696" y="4221088"/>
            <a:ext cx="2448272" cy="1346455"/>
          </a:xfrm>
        </p:spPr>
      </p:pic>
    </p:spTree>
    <p:extLst>
      <p:ext uri="{BB962C8B-B14F-4D97-AF65-F5344CB8AC3E}">
        <p14:creationId xmlns:p14="http://schemas.microsoft.com/office/powerpoint/2010/main" val="24196149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ubrik 1"/>
          <p:cNvSpPr>
            <a:spLocks noGrp="1"/>
          </p:cNvSpPr>
          <p:nvPr>
            <p:ph type="title"/>
          </p:nvPr>
        </p:nvSpPr>
        <p:spPr>
          <a:xfrm>
            <a:off x="457200" y="274638"/>
            <a:ext cx="6923088" cy="1143000"/>
          </a:xfrm>
        </p:spPr>
        <p:txBody>
          <a:bodyPr/>
          <a:lstStyle/>
          <a:p>
            <a:r>
              <a:rPr lang="sv-SE" sz="3400">
                <a:latin typeface="Avenir Light" charset="0"/>
                <a:cs typeface="Avenir Light" charset="0"/>
              </a:rPr>
              <a:t>Ion production and particle growth</a:t>
            </a:r>
          </a:p>
        </p:txBody>
      </p:sp>
      <p:pic>
        <p:nvPicPr>
          <p:cNvPr id="24578" name="Platshållare för innehåll 3" descr="figure3.pdf"/>
          <p:cNvPicPr>
            <a:picLocks noGrp="1" noChangeAspect="1"/>
          </p:cNvPicPr>
          <p:nvPr>
            <p:ph idx="1"/>
          </p:nvPr>
        </p:nvPicPr>
        <p:blipFill>
          <a:blip r:embed="rId3">
            <a:extLst>
              <a:ext uri="{28A0092B-C50C-407E-A947-70E740481C1C}">
                <a14:useLocalDpi xmlns:a14="http://schemas.microsoft.com/office/drawing/2010/main" val="0"/>
              </a:ext>
            </a:extLst>
          </a:blip>
          <a:srcRect l="-17662" r="-17662"/>
          <a:stretch>
            <a:fillRect/>
          </a:stretch>
        </p:blipFill>
        <p:spPr>
          <a:xfrm>
            <a:off x="683568" y="1484784"/>
            <a:ext cx="8229600" cy="4525963"/>
          </a:xfrm>
        </p:spPr>
      </p:pic>
      <p:sp>
        <p:nvSpPr>
          <p:cNvPr id="2" name="Rektangel 1"/>
          <p:cNvSpPr/>
          <p:nvPr/>
        </p:nvSpPr>
        <p:spPr>
          <a:xfrm>
            <a:off x="2544341" y="3236761"/>
            <a:ext cx="4464050" cy="230346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sv-SE"/>
          </a:p>
        </p:txBody>
      </p:sp>
      <p:cxnSp>
        <p:nvCxnSpPr>
          <p:cNvPr id="4" name="Rak pil 3"/>
          <p:cNvCxnSpPr/>
          <p:nvPr/>
        </p:nvCxnSpPr>
        <p:spPr>
          <a:xfrm flipH="1">
            <a:off x="4117379" y="1983454"/>
            <a:ext cx="1584325" cy="10810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 name="Rektangel 4"/>
          <p:cNvSpPr/>
          <p:nvPr/>
        </p:nvSpPr>
        <p:spPr>
          <a:xfrm>
            <a:off x="2915816" y="2276872"/>
            <a:ext cx="1224136" cy="36004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sv-SE"/>
          </a:p>
        </p:txBody>
      </p:sp>
      <p:cxnSp>
        <p:nvCxnSpPr>
          <p:cNvPr id="8" name="Rak pil 7"/>
          <p:cNvCxnSpPr/>
          <p:nvPr/>
        </p:nvCxnSpPr>
        <p:spPr>
          <a:xfrm flipH="1">
            <a:off x="6061595" y="2415502"/>
            <a:ext cx="1008063" cy="7207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645024"/>
            <a:ext cx="3221158" cy="15841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ubrik 1"/>
          <p:cNvSpPr>
            <a:spLocks noGrp="1"/>
          </p:cNvSpPr>
          <p:nvPr>
            <p:ph type="title"/>
          </p:nvPr>
        </p:nvSpPr>
        <p:spPr>
          <a:xfrm>
            <a:off x="457200" y="274638"/>
            <a:ext cx="6635750" cy="1143000"/>
          </a:xfrm>
        </p:spPr>
        <p:txBody>
          <a:bodyPr/>
          <a:lstStyle/>
          <a:p>
            <a:r>
              <a:rPr lang="sv-SE" sz="3400">
                <a:latin typeface="Avenir Light" charset="0"/>
                <a:cs typeface="Avenir Light" charset="0"/>
              </a:rPr>
              <a:t>Precipitation produces ions</a:t>
            </a:r>
          </a:p>
        </p:txBody>
      </p:sp>
      <p:pic>
        <p:nvPicPr>
          <p:cNvPr id="5" name="Bildobjekt 4" descr="Skärmavbild 2013-08-30 kl. 12.3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2896"/>
            <a:ext cx="9144000" cy="2366102"/>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12438</TotalTime>
  <Words>661</Words>
  <Application>Microsoft Macintosh PowerPoint</Application>
  <PresentationFormat>Bildspel på skärmen (4:3)</PresentationFormat>
  <Paragraphs>78</Paragraphs>
  <Slides>20</Slides>
  <Notes>12</Notes>
  <HiddenSlides>1</HiddenSlides>
  <MMClips>0</MMClips>
  <ScaleCrop>false</ScaleCrop>
  <HeadingPairs>
    <vt:vector size="4" baseType="variant">
      <vt:variant>
        <vt:lpstr>Tema</vt:lpstr>
      </vt:variant>
      <vt:variant>
        <vt:i4>1</vt:i4>
      </vt:variant>
      <vt:variant>
        <vt:lpstr>Bildrubriker</vt:lpstr>
      </vt:variant>
      <vt:variant>
        <vt:i4>20</vt:i4>
      </vt:variant>
    </vt:vector>
  </HeadingPairs>
  <TitlesOfParts>
    <vt:vector size="21" baseType="lpstr">
      <vt:lpstr>Office-tema</vt:lpstr>
      <vt:lpstr>New Aerosol Particle Formation in Amazonia</vt:lpstr>
      <vt:lpstr>Aerosol number size distribution</vt:lpstr>
      <vt:lpstr>Question</vt:lpstr>
      <vt:lpstr>Measurement site</vt:lpstr>
      <vt:lpstr>Methods &amp; Instruments</vt:lpstr>
      <vt:lpstr>Cluster Analysis</vt:lpstr>
      <vt:lpstr>Cluster analysis for nucleation days</vt:lpstr>
      <vt:lpstr>Ion production and particle growth</vt:lpstr>
      <vt:lpstr>Precipitation produces ions</vt:lpstr>
      <vt:lpstr>Ion self-coagulation simulation with CALM</vt:lpstr>
      <vt:lpstr>Seasonal ion production</vt:lpstr>
      <vt:lpstr>PowerPoint-presentation</vt:lpstr>
      <vt:lpstr>Thank you for your attention!</vt:lpstr>
      <vt:lpstr>Seasonal ion production</vt:lpstr>
      <vt:lpstr>Parameters</vt:lpstr>
      <vt:lpstr>Ion charge ratio dynamics</vt:lpstr>
      <vt:lpstr>CS annual cycle</vt:lpstr>
      <vt:lpstr>Rainfall duration</vt:lpstr>
      <vt:lpstr>Ion production by rain</vt:lpstr>
      <vt:lpstr>Cluster Analysis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Amelie</dc:creator>
  <cp:lastModifiedBy>Modris Matisans</cp:lastModifiedBy>
  <cp:revision>66</cp:revision>
  <dcterms:created xsi:type="dcterms:W3CDTF">2009-06-09T16:04:07Z</dcterms:created>
  <dcterms:modified xsi:type="dcterms:W3CDTF">2013-09-03T14:33:04Z</dcterms:modified>
</cp:coreProperties>
</file>