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1" r:id="rId7"/>
    <p:sldId id="262" r:id="rId8"/>
    <p:sldId id="263" r:id="rId9"/>
    <p:sldId id="267" r:id="rId10"/>
    <p:sldId id="260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641" autoAdjust="0"/>
  </p:normalViewPr>
  <p:slideViewPr>
    <p:cSldViewPr snapToGrid="0">
      <p:cViewPr varScale="1">
        <p:scale>
          <a:sx n="120" d="100"/>
          <a:sy n="120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8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70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8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4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0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3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0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9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5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47D1-E94F-4CA1-9E0C-2348F92E4272}" type="datetimeFigureOut">
              <a:rPr lang="sv-SE" smtClean="0"/>
              <a:t>2013-08-26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4349-9127-42C4-9E51-4EDF74F8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9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377" y="609600"/>
            <a:ext cx="90656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v-S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formation in Amazon: Clouds, </a:t>
            </a:r>
            <a:r>
              <a:rPr lang="sv-S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algn="ctr"/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Radovan Krejci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Modris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Matisans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Peter Tunved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Hanna Manninen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John Backman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Luciana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Rizzo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Thomas Hamburger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Riikka Väänänen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Paulo Artaxo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Erik Swietlicki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Tuukka Petäjä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Veli-Matti Kerminen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Markku Kulmala</a:t>
            </a:r>
            <a:r>
              <a:rPr lang="sv-SE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/>
          </a:p>
          <a:p>
            <a:r>
              <a:rPr lang="sv-SE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of Applied Environmental science, Stockholm University, Stockholm, 10691, Sweden  </a:t>
            </a:r>
          </a:p>
          <a:p>
            <a:r>
              <a:rPr lang="en-US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Atmospheric Sciences and Geophysics,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P.O.Box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64, FI-00014, Helsinki University,</a:t>
            </a:r>
          </a:p>
          <a:p>
            <a:r>
              <a:rPr lang="sv-S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Helsinki</a:t>
            </a:r>
            <a:r>
              <a:rPr lang="sv-S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Finland </a:t>
            </a:r>
          </a:p>
          <a:p>
            <a:r>
              <a:rPr lang="en-US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of Physics, University of Tartu,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Ülikooli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18, 50090, Tartu, Estonia </a:t>
            </a:r>
            <a:endParaRPr lang="sv-SE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of Earth and Exact Sciences, Institute of Environmental, Chemical and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Pharmaceutics 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, Federal University of São Paulo, São Paulo, Brazil  </a:t>
            </a:r>
          </a:p>
          <a:p>
            <a:r>
              <a:rPr lang="en-US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of Applied Physics, Institute of Physics, University of São Paulo, São Paulo, Brazil  </a:t>
            </a:r>
          </a:p>
          <a:p>
            <a:r>
              <a:rPr lang="en-US" sz="1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Nuclear Physics, Dept. of Physics, Lund University, S-221 00 Lund, Sweden  </a:t>
            </a:r>
          </a:p>
        </p:txBody>
      </p:sp>
    </p:spTree>
    <p:extLst>
      <p:ext uri="{BB962C8B-B14F-4D97-AF65-F5344CB8AC3E}">
        <p14:creationId xmlns:p14="http://schemas.microsoft.com/office/powerpoint/2010/main" val="26792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123" y="134771"/>
            <a:ext cx="8889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sv-SE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NAIS observations from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Amazonia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show strong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  <a:alphaModFix/>
          </a:blip>
          <a:srcRect/>
          <a:stretch>
            <a:fillRect/>
          </a:stretch>
        </p:blipFill>
        <p:spPr>
          <a:xfrm>
            <a:off x="500405" y="1406402"/>
            <a:ext cx="7475807" cy="435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" y="1971923"/>
            <a:ext cx="4936693" cy="3760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99" y="222637"/>
            <a:ext cx="4465601" cy="5883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71" y="222637"/>
            <a:ext cx="430165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sv-SE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occurence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 and relation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charge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(negative/positive)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4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56" y="1200647"/>
            <a:ext cx="7854471" cy="4412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7220" y="164575"/>
            <a:ext cx="8889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sv-SE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charge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events.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basis</a:t>
            </a:r>
          </a:p>
        </p:txBody>
      </p:sp>
    </p:spTree>
    <p:extLst>
      <p:ext uri="{BB962C8B-B14F-4D97-AF65-F5344CB8AC3E}">
        <p14:creationId xmlns:p14="http://schemas.microsoft.com/office/powerpoint/2010/main" val="143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73" y="1753382"/>
            <a:ext cx="6804827" cy="429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344" y="178710"/>
            <a:ext cx="81580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results of aerosol size distribution cluster analysis together with NAIS on diurnal basis</a:t>
            </a:r>
          </a:p>
          <a:p>
            <a:endParaRPr lang="en-US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DMPS (April 2009 – May 2010)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NAIS (September 2011 April 2012)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2" y="2122999"/>
            <a:ext cx="3210053" cy="25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7565" y="190831"/>
            <a:ext cx="86589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combined analysis of aerosol size distribution together with charged particles data originally erratic occurrence of fresh Aitken mode aerosol can be linked to convective rain events. 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of charged particles production is unclear (similar process to ion production near waterfalls?)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Apparent aerosol growth around 5 nm*hr</a:t>
            </a:r>
            <a:r>
              <a:rPr lang="en-US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similar to boreal forest environment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harged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ion activation takes place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at smaller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sizes and at lower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condensible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compared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 their neutrally charged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counterparts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Hirsikko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(2011) 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We suggest that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this quick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neutralisation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of ion charge imbalance is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what indicates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activation of negative ions and fostering the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of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apparent growth rate of ultra-ﬁne particles by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cluster analysis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method. Thus if this quick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neutralisation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decreases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negative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ion concentration from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to 2*10</a:t>
            </a:r>
            <a:r>
              <a:rPr lang="en-US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i.e. by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8*10</a:t>
            </a:r>
            <a:r>
              <a:rPr lang="en-US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is the fraction of ions that is being activated after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 average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rainfall event in the rainy season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Same process is likely also present elsewhere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Hyytiälä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process can help to explain why we do see so stable aerosol number concentration in tropics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Clouds are at the same time aerosol sink and source</a:t>
            </a:r>
          </a:p>
        </p:txBody>
      </p:sp>
    </p:spTree>
    <p:extLst>
      <p:ext uri="{BB962C8B-B14F-4D97-AF65-F5344CB8AC3E}">
        <p14:creationId xmlns:p14="http://schemas.microsoft.com/office/powerpoint/2010/main" val="24206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30926"/>
            <a:ext cx="4145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nearly everywhere besides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boundary layer  (if we consider particles &lt; 10-15 nm)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aerosol source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tropics thanks to Hadley cell and subsidence (e.g. Clark et al) or 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3157001"/>
            <a:ext cx="4902926" cy="289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16" y="601224"/>
            <a:ext cx="4679905" cy="2582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3224" y="3692434"/>
            <a:ext cx="368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Ions and UFCN concurrent measurements limited to Europe with limited number of exceptions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-15875" y="6477000"/>
            <a:ext cx="9159875" cy="496888"/>
            <a:chOff x="0" y="4080"/>
            <a:chExt cx="5770" cy="313"/>
          </a:xfrm>
        </p:grpSpPr>
        <p:pic>
          <p:nvPicPr>
            <p:cNvPr id="3" name="Picture 1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4" y="4128"/>
              <a:ext cx="8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4080"/>
              <a:ext cx="1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4128"/>
              <a:ext cx="9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4128"/>
              <a:ext cx="18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4128"/>
              <a:ext cx="14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4128"/>
              <a:ext cx="29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4128"/>
              <a:ext cx="39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4128"/>
              <a:ext cx="14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4128"/>
              <a:ext cx="14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4128"/>
              <a:ext cx="18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" y="4128"/>
              <a:ext cx="18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4080"/>
              <a:ext cx="2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4128"/>
              <a:ext cx="1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4080"/>
              <a:ext cx="1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4" y="4128"/>
              <a:ext cx="2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" y="4128"/>
              <a:ext cx="39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6" y="4128"/>
              <a:ext cx="18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4128"/>
              <a:ext cx="18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4080"/>
              <a:ext cx="2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4" y="4080"/>
              <a:ext cx="1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4128"/>
              <a:ext cx="1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0" y="4080"/>
              <a:ext cx="1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eform 237"/>
            <p:cNvSpPr>
              <a:spLocks/>
            </p:cNvSpPr>
            <p:nvPr/>
          </p:nvSpPr>
          <p:spPr bwMode="auto">
            <a:xfrm>
              <a:off x="1584" y="4128"/>
              <a:ext cx="4186" cy="265"/>
            </a:xfrm>
            <a:custGeom>
              <a:avLst/>
              <a:gdLst>
                <a:gd name="T0" fmla="*/ 4164 w 4186"/>
                <a:gd name="T1" fmla="*/ 109 h 265"/>
                <a:gd name="T2" fmla="*/ 4131 w 4186"/>
                <a:gd name="T3" fmla="*/ 99 h 265"/>
                <a:gd name="T4" fmla="*/ 4108 w 4186"/>
                <a:gd name="T5" fmla="*/ 81 h 265"/>
                <a:gd name="T6" fmla="*/ 3942 w 4186"/>
                <a:gd name="T7" fmla="*/ 85 h 265"/>
                <a:gd name="T8" fmla="*/ 3795 w 4186"/>
                <a:gd name="T9" fmla="*/ 99 h 265"/>
                <a:gd name="T10" fmla="*/ 3601 w 4186"/>
                <a:gd name="T11" fmla="*/ 95 h 265"/>
                <a:gd name="T12" fmla="*/ 3283 w 4186"/>
                <a:gd name="T13" fmla="*/ 90 h 265"/>
                <a:gd name="T14" fmla="*/ 3099 w 4186"/>
                <a:gd name="T15" fmla="*/ 81 h 265"/>
                <a:gd name="T16" fmla="*/ 2979 w 4186"/>
                <a:gd name="T17" fmla="*/ 90 h 265"/>
                <a:gd name="T18" fmla="*/ 2657 w 4186"/>
                <a:gd name="T19" fmla="*/ 85 h 265"/>
                <a:gd name="T20" fmla="*/ 2625 w 4186"/>
                <a:gd name="T21" fmla="*/ 109 h 265"/>
                <a:gd name="T22" fmla="*/ 2385 w 4186"/>
                <a:gd name="T23" fmla="*/ 95 h 265"/>
                <a:gd name="T24" fmla="*/ 2274 w 4186"/>
                <a:gd name="T25" fmla="*/ 67 h 265"/>
                <a:gd name="T26" fmla="*/ 2210 w 4186"/>
                <a:gd name="T27" fmla="*/ 53 h 265"/>
                <a:gd name="T28" fmla="*/ 2026 w 4186"/>
                <a:gd name="T29" fmla="*/ 67 h 265"/>
                <a:gd name="T30" fmla="*/ 1864 w 4186"/>
                <a:gd name="T31" fmla="*/ 85 h 265"/>
                <a:gd name="T32" fmla="*/ 1546 w 4186"/>
                <a:gd name="T33" fmla="*/ 67 h 265"/>
                <a:gd name="T34" fmla="*/ 1339 w 4186"/>
                <a:gd name="T35" fmla="*/ 53 h 265"/>
                <a:gd name="T36" fmla="*/ 1214 w 4186"/>
                <a:gd name="T37" fmla="*/ 58 h 265"/>
                <a:gd name="T38" fmla="*/ 1164 w 4186"/>
                <a:gd name="T39" fmla="*/ 44 h 265"/>
                <a:gd name="T40" fmla="*/ 993 w 4186"/>
                <a:gd name="T41" fmla="*/ 62 h 265"/>
                <a:gd name="T42" fmla="*/ 832 w 4186"/>
                <a:gd name="T43" fmla="*/ 58 h 265"/>
                <a:gd name="T44" fmla="*/ 537 w 4186"/>
                <a:gd name="T45" fmla="*/ 72 h 265"/>
                <a:gd name="T46" fmla="*/ 417 w 4186"/>
                <a:gd name="T47" fmla="*/ 85 h 265"/>
                <a:gd name="T48" fmla="*/ 293 w 4186"/>
                <a:gd name="T49" fmla="*/ 90 h 265"/>
                <a:gd name="T50" fmla="*/ 182 w 4186"/>
                <a:gd name="T51" fmla="*/ 85 h 265"/>
                <a:gd name="T52" fmla="*/ 113 w 4186"/>
                <a:gd name="T53" fmla="*/ 99 h 265"/>
                <a:gd name="T54" fmla="*/ 62 w 4186"/>
                <a:gd name="T55" fmla="*/ 136 h 265"/>
                <a:gd name="T56" fmla="*/ 16 w 4186"/>
                <a:gd name="T57" fmla="*/ 173 h 265"/>
                <a:gd name="T58" fmla="*/ 3 w 4186"/>
                <a:gd name="T59" fmla="*/ 201 h 265"/>
                <a:gd name="T60" fmla="*/ 30 w 4186"/>
                <a:gd name="T61" fmla="*/ 210 h 265"/>
                <a:gd name="T62" fmla="*/ 86 w 4186"/>
                <a:gd name="T63" fmla="*/ 215 h 265"/>
                <a:gd name="T64" fmla="*/ 302 w 4186"/>
                <a:gd name="T65" fmla="*/ 233 h 265"/>
                <a:gd name="T66" fmla="*/ 731 w 4186"/>
                <a:gd name="T67" fmla="*/ 251 h 265"/>
                <a:gd name="T68" fmla="*/ 1182 w 4186"/>
                <a:gd name="T69" fmla="*/ 247 h 265"/>
                <a:gd name="T70" fmla="*/ 1440 w 4186"/>
                <a:gd name="T71" fmla="*/ 265 h 265"/>
                <a:gd name="T72" fmla="*/ 2454 w 4186"/>
                <a:gd name="T73" fmla="*/ 251 h 265"/>
                <a:gd name="T74" fmla="*/ 2855 w 4186"/>
                <a:gd name="T75" fmla="*/ 251 h 265"/>
                <a:gd name="T76" fmla="*/ 3477 w 4186"/>
                <a:gd name="T77" fmla="*/ 261 h 265"/>
                <a:gd name="T78" fmla="*/ 3915 w 4186"/>
                <a:gd name="T79" fmla="*/ 251 h 265"/>
                <a:gd name="T80" fmla="*/ 3979 w 4186"/>
                <a:gd name="T81" fmla="*/ 247 h 265"/>
                <a:gd name="T82" fmla="*/ 4104 w 4186"/>
                <a:gd name="T83" fmla="*/ 238 h 265"/>
                <a:gd name="T84" fmla="*/ 4141 w 4186"/>
                <a:gd name="T85" fmla="*/ 219 h 265"/>
                <a:gd name="T86" fmla="*/ 4177 w 4186"/>
                <a:gd name="T87" fmla="*/ 201 h 265"/>
                <a:gd name="T88" fmla="*/ 4168 w 4186"/>
                <a:gd name="T89" fmla="*/ 95 h 265"/>
                <a:gd name="T90" fmla="*/ 4127 w 4186"/>
                <a:gd name="T91" fmla="*/ 90 h 2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86"/>
                <a:gd name="T139" fmla="*/ 0 h 265"/>
                <a:gd name="T140" fmla="*/ 4186 w 4186"/>
                <a:gd name="T141" fmla="*/ 265 h 2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86" h="265">
                  <a:moveTo>
                    <a:pt x="4164" y="109"/>
                  </a:moveTo>
                  <a:cubicBezTo>
                    <a:pt x="4153" y="105"/>
                    <a:pt x="4141" y="105"/>
                    <a:pt x="4131" y="99"/>
                  </a:cubicBezTo>
                  <a:cubicBezTo>
                    <a:pt x="4093" y="74"/>
                    <a:pt x="4150" y="93"/>
                    <a:pt x="4108" y="81"/>
                  </a:cubicBezTo>
                  <a:cubicBezTo>
                    <a:pt x="4049" y="91"/>
                    <a:pt x="4004" y="88"/>
                    <a:pt x="3942" y="85"/>
                  </a:cubicBezTo>
                  <a:cubicBezTo>
                    <a:pt x="3893" y="92"/>
                    <a:pt x="3843" y="88"/>
                    <a:pt x="3795" y="99"/>
                  </a:cubicBezTo>
                  <a:cubicBezTo>
                    <a:pt x="3734" y="97"/>
                    <a:pt x="3663" y="86"/>
                    <a:pt x="3601" y="95"/>
                  </a:cubicBezTo>
                  <a:cubicBezTo>
                    <a:pt x="3502" y="57"/>
                    <a:pt x="3383" y="54"/>
                    <a:pt x="3283" y="90"/>
                  </a:cubicBezTo>
                  <a:cubicBezTo>
                    <a:pt x="3222" y="88"/>
                    <a:pt x="3160" y="79"/>
                    <a:pt x="3099" y="81"/>
                  </a:cubicBezTo>
                  <a:cubicBezTo>
                    <a:pt x="3059" y="82"/>
                    <a:pt x="2979" y="90"/>
                    <a:pt x="2979" y="90"/>
                  </a:cubicBezTo>
                  <a:cubicBezTo>
                    <a:pt x="2878" y="88"/>
                    <a:pt x="2761" y="76"/>
                    <a:pt x="2657" y="85"/>
                  </a:cubicBezTo>
                  <a:cubicBezTo>
                    <a:pt x="2646" y="97"/>
                    <a:pt x="2640" y="103"/>
                    <a:pt x="2625" y="109"/>
                  </a:cubicBezTo>
                  <a:cubicBezTo>
                    <a:pt x="2537" y="100"/>
                    <a:pt x="2488" y="97"/>
                    <a:pt x="2385" y="95"/>
                  </a:cubicBezTo>
                  <a:cubicBezTo>
                    <a:pt x="2349" y="82"/>
                    <a:pt x="2312" y="73"/>
                    <a:pt x="2274" y="67"/>
                  </a:cubicBezTo>
                  <a:cubicBezTo>
                    <a:pt x="2253" y="59"/>
                    <a:pt x="2232" y="56"/>
                    <a:pt x="2210" y="53"/>
                  </a:cubicBezTo>
                  <a:cubicBezTo>
                    <a:pt x="2146" y="57"/>
                    <a:pt x="2090" y="63"/>
                    <a:pt x="2026" y="67"/>
                  </a:cubicBezTo>
                  <a:cubicBezTo>
                    <a:pt x="1979" y="84"/>
                    <a:pt x="1915" y="79"/>
                    <a:pt x="1864" y="85"/>
                  </a:cubicBezTo>
                  <a:cubicBezTo>
                    <a:pt x="1753" y="75"/>
                    <a:pt x="1668" y="70"/>
                    <a:pt x="1546" y="67"/>
                  </a:cubicBezTo>
                  <a:cubicBezTo>
                    <a:pt x="1479" y="48"/>
                    <a:pt x="1408" y="62"/>
                    <a:pt x="1339" y="53"/>
                  </a:cubicBezTo>
                  <a:cubicBezTo>
                    <a:pt x="1292" y="58"/>
                    <a:pt x="1262" y="62"/>
                    <a:pt x="1214" y="58"/>
                  </a:cubicBezTo>
                  <a:cubicBezTo>
                    <a:pt x="1196" y="54"/>
                    <a:pt x="1181" y="50"/>
                    <a:pt x="1164" y="44"/>
                  </a:cubicBezTo>
                  <a:cubicBezTo>
                    <a:pt x="1108" y="59"/>
                    <a:pt x="1051" y="59"/>
                    <a:pt x="993" y="62"/>
                  </a:cubicBezTo>
                  <a:cubicBezTo>
                    <a:pt x="932" y="59"/>
                    <a:pt x="890" y="53"/>
                    <a:pt x="832" y="58"/>
                  </a:cubicBezTo>
                  <a:cubicBezTo>
                    <a:pt x="736" y="45"/>
                    <a:pt x="609" y="0"/>
                    <a:pt x="537" y="72"/>
                  </a:cubicBezTo>
                  <a:cubicBezTo>
                    <a:pt x="524" y="115"/>
                    <a:pt x="439" y="86"/>
                    <a:pt x="417" y="85"/>
                  </a:cubicBezTo>
                  <a:cubicBezTo>
                    <a:pt x="375" y="92"/>
                    <a:pt x="336" y="86"/>
                    <a:pt x="293" y="90"/>
                  </a:cubicBezTo>
                  <a:cubicBezTo>
                    <a:pt x="248" y="83"/>
                    <a:pt x="231" y="82"/>
                    <a:pt x="182" y="85"/>
                  </a:cubicBezTo>
                  <a:cubicBezTo>
                    <a:pt x="158" y="78"/>
                    <a:pt x="136" y="92"/>
                    <a:pt x="113" y="99"/>
                  </a:cubicBezTo>
                  <a:cubicBezTo>
                    <a:pt x="101" y="118"/>
                    <a:pt x="84" y="130"/>
                    <a:pt x="62" y="136"/>
                  </a:cubicBezTo>
                  <a:cubicBezTo>
                    <a:pt x="45" y="148"/>
                    <a:pt x="35" y="166"/>
                    <a:pt x="16" y="173"/>
                  </a:cubicBezTo>
                  <a:cubicBezTo>
                    <a:pt x="14" y="176"/>
                    <a:pt x="0" y="195"/>
                    <a:pt x="3" y="201"/>
                  </a:cubicBezTo>
                  <a:cubicBezTo>
                    <a:pt x="7" y="209"/>
                    <a:pt x="21" y="209"/>
                    <a:pt x="30" y="210"/>
                  </a:cubicBezTo>
                  <a:cubicBezTo>
                    <a:pt x="49" y="213"/>
                    <a:pt x="67" y="213"/>
                    <a:pt x="86" y="215"/>
                  </a:cubicBezTo>
                  <a:cubicBezTo>
                    <a:pt x="165" y="232"/>
                    <a:pt x="205" y="230"/>
                    <a:pt x="302" y="233"/>
                  </a:cubicBezTo>
                  <a:cubicBezTo>
                    <a:pt x="445" y="244"/>
                    <a:pt x="588" y="247"/>
                    <a:pt x="731" y="251"/>
                  </a:cubicBezTo>
                  <a:cubicBezTo>
                    <a:pt x="881" y="246"/>
                    <a:pt x="1031" y="249"/>
                    <a:pt x="1182" y="247"/>
                  </a:cubicBezTo>
                  <a:cubicBezTo>
                    <a:pt x="1268" y="254"/>
                    <a:pt x="1354" y="259"/>
                    <a:pt x="1440" y="265"/>
                  </a:cubicBezTo>
                  <a:cubicBezTo>
                    <a:pt x="1778" y="261"/>
                    <a:pt x="2116" y="257"/>
                    <a:pt x="2454" y="251"/>
                  </a:cubicBezTo>
                  <a:cubicBezTo>
                    <a:pt x="2563" y="220"/>
                    <a:pt x="2745" y="248"/>
                    <a:pt x="2855" y="251"/>
                  </a:cubicBezTo>
                  <a:cubicBezTo>
                    <a:pt x="3063" y="242"/>
                    <a:pt x="3270" y="255"/>
                    <a:pt x="3477" y="261"/>
                  </a:cubicBezTo>
                  <a:cubicBezTo>
                    <a:pt x="3612" y="245"/>
                    <a:pt x="3775" y="256"/>
                    <a:pt x="3915" y="251"/>
                  </a:cubicBezTo>
                  <a:cubicBezTo>
                    <a:pt x="3940" y="247"/>
                    <a:pt x="3955" y="251"/>
                    <a:pt x="3979" y="247"/>
                  </a:cubicBezTo>
                  <a:cubicBezTo>
                    <a:pt x="4027" y="257"/>
                    <a:pt x="4058" y="251"/>
                    <a:pt x="4104" y="238"/>
                  </a:cubicBezTo>
                  <a:cubicBezTo>
                    <a:pt x="4116" y="225"/>
                    <a:pt x="4125" y="226"/>
                    <a:pt x="4141" y="219"/>
                  </a:cubicBezTo>
                  <a:cubicBezTo>
                    <a:pt x="4153" y="213"/>
                    <a:pt x="4177" y="201"/>
                    <a:pt x="4177" y="201"/>
                  </a:cubicBezTo>
                  <a:cubicBezTo>
                    <a:pt x="4186" y="177"/>
                    <a:pt x="4170" y="102"/>
                    <a:pt x="4168" y="95"/>
                  </a:cubicBezTo>
                  <a:cubicBezTo>
                    <a:pt x="4164" y="82"/>
                    <a:pt x="4141" y="90"/>
                    <a:pt x="4127" y="90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6" name="Freeform 240"/>
            <p:cNvSpPr>
              <a:spLocks/>
            </p:cNvSpPr>
            <p:nvPr/>
          </p:nvSpPr>
          <p:spPr bwMode="auto">
            <a:xfrm>
              <a:off x="0" y="4176"/>
              <a:ext cx="1688" cy="198"/>
            </a:xfrm>
            <a:custGeom>
              <a:avLst/>
              <a:gdLst>
                <a:gd name="T0" fmla="*/ 1688 w 1688"/>
                <a:gd name="T1" fmla="*/ 70 h 198"/>
                <a:gd name="T2" fmla="*/ 1670 w 1688"/>
                <a:gd name="T3" fmla="*/ 53 h 198"/>
                <a:gd name="T4" fmla="*/ 1653 w 1688"/>
                <a:gd name="T5" fmla="*/ 47 h 198"/>
                <a:gd name="T6" fmla="*/ 1641 w 1688"/>
                <a:gd name="T7" fmla="*/ 29 h 198"/>
                <a:gd name="T8" fmla="*/ 1606 w 1688"/>
                <a:gd name="T9" fmla="*/ 18 h 198"/>
                <a:gd name="T10" fmla="*/ 1507 w 1688"/>
                <a:gd name="T11" fmla="*/ 29 h 198"/>
                <a:gd name="T12" fmla="*/ 1490 w 1688"/>
                <a:gd name="T13" fmla="*/ 47 h 198"/>
                <a:gd name="T14" fmla="*/ 1391 w 1688"/>
                <a:gd name="T15" fmla="*/ 76 h 198"/>
                <a:gd name="T16" fmla="*/ 1321 w 1688"/>
                <a:gd name="T17" fmla="*/ 53 h 198"/>
                <a:gd name="T18" fmla="*/ 1245 w 1688"/>
                <a:gd name="T19" fmla="*/ 24 h 198"/>
                <a:gd name="T20" fmla="*/ 1193 w 1688"/>
                <a:gd name="T21" fmla="*/ 29 h 198"/>
                <a:gd name="T22" fmla="*/ 1164 w 1688"/>
                <a:gd name="T23" fmla="*/ 58 h 198"/>
                <a:gd name="T24" fmla="*/ 1117 w 1688"/>
                <a:gd name="T25" fmla="*/ 70 h 198"/>
                <a:gd name="T26" fmla="*/ 1001 w 1688"/>
                <a:gd name="T27" fmla="*/ 47 h 198"/>
                <a:gd name="T28" fmla="*/ 873 w 1688"/>
                <a:gd name="T29" fmla="*/ 29 h 198"/>
                <a:gd name="T30" fmla="*/ 838 w 1688"/>
                <a:gd name="T31" fmla="*/ 64 h 198"/>
                <a:gd name="T32" fmla="*/ 803 w 1688"/>
                <a:gd name="T33" fmla="*/ 76 h 198"/>
                <a:gd name="T34" fmla="*/ 757 w 1688"/>
                <a:gd name="T35" fmla="*/ 64 h 198"/>
                <a:gd name="T36" fmla="*/ 739 w 1688"/>
                <a:gd name="T37" fmla="*/ 53 h 198"/>
                <a:gd name="T38" fmla="*/ 722 w 1688"/>
                <a:gd name="T39" fmla="*/ 47 h 198"/>
                <a:gd name="T40" fmla="*/ 669 w 1688"/>
                <a:gd name="T41" fmla="*/ 18 h 198"/>
                <a:gd name="T42" fmla="*/ 576 w 1688"/>
                <a:gd name="T43" fmla="*/ 29 h 198"/>
                <a:gd name="T44" fmla="*/ 553 w 1688"/>
                <a:gd name="T45" fmla="*/ 47 h 198"/>
                <a:gd name="T46" fmla="*/ 512 w 1688"/>
                <a:gd name="T47" fmla="*/ 58 h 198"/>
                <a:gd name="T48" fmla="*/ 443 w 1688"/>
                <a:gd name="T49" fmla="*/ 47 h 198"/>
                <a:gd name="T50" fmla="*/ 413 w 1688"/>
                <a:gd name="T51" fmla="*/ 12 h 198"/>
                <a:gd name="T52" fmla="*/ 379 w 1688"/>
                <a:gd name="T53" fmla="*/ 0 h 198"/>
                <a:gd name="T54" fmla="*/ 315 w 1688"/>
                <a:gd name="T55" fmla="*/ 18 h 198"/>
                <a:gd name="T56" fmla="*/ 297 w 1688"/>
                <a:gd name="T57" fmla="*/ 24 h 198"/>
                <a:gd name="T58" fmla="*/ 256 w 1688"/>
                <a:gd name="T59" fmla="*/ 47 h 198"/>
                <a:gd name="T60" fmla="*/ 227 w 1688"/>
                <a:gd name="T61" fmla="*/ 70 h 198"/>
                <a:gd name="T62" fmla="*/ 93 w 1688"/>
                <a:gd name="T63" fmla="*/ 24 h 198"/>
                <a:gd name="T64" fmla="*/ 0 w 1688"/>
                <a:gd name="T65" fmla="*/ 53 h 198"/>
                <a:gd name="T66" fmla="*/ 18 w 1688"/>
                <a:gd name="T67" fmla="*/ 163 h 198"/>
                <a:gd name="T68" fmla="*/ 47 w 1688"/>
                <a:gd name="T69" fmla="*/ 169 h 198"/>
                <a:gd name="T70" fmla="*/ 483 w 1688"/>
                <a:gd name="T71" fmla="*/ 181 h 198"/>
                <a:gd name="T72" fmla="*/ 739 w 1688"/>
                <a:gd name="T73" fmla="*/ 198 h 198"/>
                <a:gd name="T74" fmla="*/ 1565 w 1688"/>
                <a:gd name="T75" fmla="*/ 175 h 198"/>
                <a:gd name="T76" fmla="*/ 1583 w 1688"/>
                <a:gd name="T77" fmla="*/ 163 h 198"/>
                <a:gd name="T78" fmla="*/ 1595 w 1688"/>
                <a:gd name="T79" fmla="*/ 128 h 198"/>
                <a:gd name="T80" fmla="*/ 1664 w 1688"/>
                <a:gd name="T81" fmla="*/ 93 h 198"/>
                <a:gd name="T82" fmla="*/ 1688 w 1688"/>
                <a:gd name="T83" fmla="*/ 70 h 1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8"/>
                <a:gd name="T127" fmla="*/ 0 h 198"/>
                <a:gd name="T128" fmla="*/ 1688 w 1688"/>
                <a:gd name="T129" fmla="*/ 198 h 1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8" h="198">
                  <a:moveTo>
                    <a:pt x="1688" y="70"/>
                  </a:moveTo>
                  <a:cubicBezTo>
                    <a:pt x="1682" y="64"/>
                    <a:pt x="1677" y="58"/>
                    <a:pt x="1670" y="53"/>
                  </a:cubicBezTo>
                  <a:cubicBezTo>
                    <a:pt x="1665" y="50"/>
                    <a:pt x="1658" y="51"/>
                    <a:pt x="1653" y="47"/>
                  </a:cubicBezTo>
                  <a:cubicBezTo>
                    <a:pt x="1647" y="42"/>
                    <a:pt x="1647" y="33"/>
                    <a:pt x="1641" y="29"/>
                  </a:cubicBezTo>
                  <a:cubicBezTo>
                    <a:pt x="1631" y="21"/>
                    <a:pt x="1618" y="22"/>
                    <a:pt x="1606" y="18"/>
                  </a:cubicBezTo>
                  <a:cubicBezTo>
                    <a:pt x="1573" y="21"/>
                    <a:pt x="1537" y="16"/>
                    <a:pt x="1507" y="29"/>
                  </a:cubicBezTo>
                  <a:cubicBezTo>
                    <a:pt x="1499" y="32"/>
                    <a:pt x="1497" y="42"/>
                    <a:pt x="1490" y="47"/>
                  </a:cubicBezTo>
                  <a:cubicBezTo>
                    <a:pt x="1462" y="66"/>
                    <a:pt x="1424" y="71"/>
                    <a:pt x="1391" y="76"/>
                  </a:cubicBezTo>
                  <a:cubicBezTo>
                    <a:pt x="1366" y="70"/>
                    <a:pt x="1346" y="58"/>
                    <a:pt x="1321" y="53"/>
                  </a:cubicBezTo>
                  <a:cubicBezTo>
                    <a:pt x="1297" y="36"/>
                    <a:pt x="1273" y="30"/>
                    <a:pt x="1245" y="24"/>
                  </a:cubicBezTo>
                  <a:cubicBezTo>
                    <a:pt x="1228" y="26"/>
                    <a:pt x="1209" y="23"/>
                    <a:pt x="1193" y="29"/>
                  </a:cubicBezTo>
                  <a:cubicBezTo>
                    <a:pt x="1180" y="34"/>
                    <a:pt x="1177" y="53"/>
                    <a:pt x="1164" y="58"/>
                  </a:cubicBezTo>
                  <a:cubicBezTo>
                    <a:pt x="1149" y="63"/>
                    <a:pt x="1117" y="70"/>
                    <a:pt x="1117" y="70"/>
                  </a:cubicBezTo>
                  <a:cubicBezTo>
                    <a:pt x="1055" y="65"/>
                    <a:pt x="1048" y="63"/>
                    <a:pt x="1001" y="47"/>
                  </a:cubicBezTo>
                  <a:cubicBezTo>
                    <a:pt x="955" y="11"/>
                    <a:pt x="946" y="25"/>
                    <a:pt x="873" y="29"/>
                  </a:cubicBezTo>
                  <a:cubicBezTo>
                    <a:pt x="869" y="33"/>
                    <a:pt x="843" y="61"/>
                    <a:pt x="838" y="64"/>
                  </a:cubicBezTo>
                  <a:cubicBezTo>
                    <a:pt x="827" y="70"/>
                    <a:pt x="803" y="76"/>
                    <a:pt x="803" y="76"/>
                  </a:cubicBezTo>
                  <a:cubicBezTo>
                    <a:pt x="788" y="71"/>
                    <a:pt x="772" y="69"/>
                    <a:pt x="757" y="64"/>
                  </a:cubicBezTo>
                  <a:cubicBezTo>
                    <a:pt x="750" y="62"/>
                    <a:pt x="745" y="56"/>
                    <a:pt x="739" y="53"/>
                  </a:cubicBezTo>
                  <a:cubicBezTo>
                    <a:pt x="734" y="50"/>
                    <a:pt x="728" y="49"/>
                    <a:pt x="722" y="47"/>
                  </a:cubicBezTo>
                  <a:cubicBezTo>
                    <a:pt x="703" y="28"/>
                    <a:pt x="694" y="26"/>
                    <a:pt x="669" y="18"/>
                  </a:cubicBezTo>
                  <a:cubicBezTo>
                    <a:pt x="638" y="22"/>
                    <a:pt x="601" y="10"/>
                    <a:pt x="576" y="29"/>
                  </a:cubicBezTo>
                  <a:cubicBezTo>
                    <a:pt x="568" y="35"/>
                    <a:pt x="562" y="43"/>
                    <a:pt x="553" y="47"/>
                  </a:cubicBezTo>
                  <a:cubicBezTo>
                    <a:pt x="540" y="53"/>
                    <a:pt x="512" y="58"/>
                    <a:pt x="512" y="58"/>
                  </a:cubicBezTo>
                  <a:cubicBezTo>
                    <a:pt x="489" y="56"/>
                    <a:pt x="461" y="62"/>
                    <a:pt x="443" y="47"/>
                  </a:cubicBezTo>
                  <a:cubicBezTo>
                    <a:pt x="414" y="23"/>
                    <a:pt x="450" y="33"/>
                    <a:pt x="413" y="12"/>
                  </a:cubicBezTo>
                  <a:cubicBezTo>
                    <a:pt x="403" y="6"/>
                    <a:pt x="379" y="0"/>
                    <a:pt x="379" y="0"/>
                  </a:cubicBezTo>
                  <a:cubicBezTo>
                    <a:pt x="335" y="9"/>
                    <a:pt x="361" y="2"/>
                    <a:pt x="315" y="18"/>
                  </a:cubicBezTo>
                  <a:cubicBezTo>
                    <a:pt x="309" y="20"/>
                    <a:pt x="297" y="24"/>
                    <a:pt x="297" y="24"/>
                  </a:cubicBezTo>
                  <a:cubicBezTo>
                    <a:pt x="284" y="33"/>
                    <a:pt x="268" y="37"/>
                    <a:pt x="256" y="47"/>
                  </a:cubicBezTo>
                  <a:cubicBezTo>
                    <a:pt x="218" y="77"/>
                    <a:pt x="274" y="54"/>
                    <a:pt x="227" y="70"/>
                  </a:cubicBezTo>
                  <a:cubicBezTo>
                    <a:pt x="179" y="62"/>
                    <a:pt x="141" y="34"/>
                    <a:pt x="93" y="24"/>
                  </a:cubicBezTo>
                  <a:cubicBezTo>
                    <a:pt x="54" y="27"/>
                    <a:pt x="13" y="14"/>
                    <a:pt x="0" y="53"/>
                  </a:cubicBezTo>
                  <a:cubicBezTo>
                    <a:pt x="11" y="84"/>
                    <a:pt x="8" y="141"/>
                    <a:pt x="18" y="163"/>
                  </a:cubicBezTo>
                  <a:cubicBezTo>
                    <a:pt x="22" y="172"/>
                    <a:pt x="37" y="167"/>
                    <a:pt x="47" y="169"/>
                  </a:cubicBezTo>
                  <a:cubicBezTo>
                    <a:pt x="192" y="158"/>
                    <a:pt x="338" y="175"/>
                    <a:pt x="483" y="181"/>
                  </a:cubicBezTo>
                  <a:cubicBezTo>
                    <a:pt x="568" y="191"/>
                    <a:pt x="654" y="187"/>
                    <a:pt x="739" y="198"/>
                  </a:cubicBezTo>
                  <a:cubicBezTo>
                    <a:pt x="1014" y="190"/>
                    <a:pt x="1290" y="183"/>
                    <a:pt x="1565" y="175"/>
                  </a:cubicBezTo>
                  <a:cubicBezTo>
                    <a:pt x="1571" y="171"/>
                    <a:pt x="1579" y="169"/>
                    <a:pt x="1583" y="163"/>
                  </a:cubicBezTo>
                  <a:cubicBezTo>
                    <a:pt x="1590" y="153"/>
                    <a:pt x="1585" y="135"/>
                    <a:pt x="1595" y="128"/>
                  </a:cubicBezTo>
                  <a:cubicBezTo>
                    <a:pt x="1616" y="114"/>
                    <a:pt x="1640" y="101"/>
                    <a:pt x="1664" y="93"/>
                  </a:cubicBezTo>
                  <a:cubicBezTo>
                    <a:pt x="1672" y="64"/>
                    <a:pt x="1662" y="70"/>
                    <a:pt x="1688" y="70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</p:grpSp>
      <p:grpSp>
        <p:nvGrpSpPr>
          <p:cNvPr id="27" name="Group 245"/>
          <p:cNvGrpSpPr>
            <a:grpSpLocks/>
          </p:cNvGrpSpPr>
          <p:nvPr/>
        </p:nvGrpSpPr>
        <p:grpSpPr bwMode="auto">
          <a:xfrm>
            <a:off x="4335463" y="1063625"/>
            <a:ext cx="2090737" cy="5457825"/>
            <a:chOff x="2731" y="670"/>
            <a:chExt cx="1317" cy="3438"/>
          </a:xfrm>
        </p:grpSpPr>
        <p:sp>
          <p:nvSpPr>
            <p:cNvPr id="28" name="Text Box 169"/>
            <p:cNvSpPr txBox="1">
              <a:spLocks noChangeArrowheads="1"/>
            </p:cNvSpPr>
            <p:nvPr/>
          </p:nvSpPr>
          <p:spPr bwMode="auto">
            <a:xfrm>
              <a:off x="3304" y="3742"/>
              <a:ext cx="5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Mixed </a:t>
              </a:r>
            </a:p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layer</a:t>
              </a:r>
              <a:endParaRPr lang="en-US" sz="1600" b="1">
                <a:solidFill>
                  <a:srgbClr val="CCFF33"/>
                </a:solidFill>
                <a:latin typeface="Arial Rounded MT Bold" pitchFamily="34" charset="0"/>
              </a:endParaRPr>
            </a:p>
          </p:txBody>
        </p:sp>
        <p:sp>
          <p:nvSpPr>
            <p:cNvPr id="29" name="Text Box 173"/>
            <p:cNvSpPr txBox="1">
              <a:spLocks noChangeArrowheads="1"/>
            </p:cNvSpPr>
            <p:nvPr/>
          </p:nvSpPr>
          <p:spPr bwMode="auto">
            <a:xfrm>
              <a:off x="2875" y="1726"/>
              <a:ext cx="9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Free</a:t>
              </a:r>
            </a:p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 troposphere</a:t>
              </a:r>
              <a:endParaRPr lang="en-US" sz="1600" b="1">
                <a:solidFill>
                  <a:srgbClr val="CCFF33"/>
                </a:solidFill>
                <a:latin typeface="Arial Rounded MT Bold" pitchFamily="34" charset="0"/>
              </a:endParaRPr>
            </a:p>
          </p:txBody>
        </p:sp>
        <p:sp>
          <p:nvSpPr>
            <p:cNvPr id="30" name="Text Box 174"/>
            <p:cNvSpPr txBox="1">
              <a:spLocks noChangeArrowheads="1"/>
            </p:cNvSpPr>
            <p:nvPr/>
          </p:nvSpPr>
          <p:spPr bwMode="auto">
            <a:xfrm>
              <a:off x="2731" y="670"/>
              <a:ext cx="129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Outflow from deep </a:t>
              </a:r>
            </a:p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convection</a:t>
              </a:r>
              <a:endParaRPr lang="en-US" sz="1600" b="1">
                <a:solidFill>
                  <a:srgbClr val="CCFF33"/>
                </a:solidFill>
                <a:latin typeface="Arial Rounded MT Bold" pitchFamily="34" charset="0"/>
              </a:endParaRPr>
            </a:p>
          </p:txBody>
        </p:sp>
        <p:sp>
          <p:nvSpPr>
            <p:cNvPr id="31" name="Text Box 175"/>
            <p:cNvSpPr txBox="1">
              <a:spLocks noChangeArrowheads="1"/>
            </p:cNvSpPr>
            <p:nvPr/>
          </p:nvSpPr>
          <p:spPr bwMode="auto">
            <a:xfrm>
              <a:off x="2860" y="3166"/>
              <a:ext cx="11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Cloud convective</a:t>
              </a:r>
            </a:p>
            <a:p>
              <a:pPr algn="ctr"/>
              <a:r>
                <a:rPr lang="sv-SE" sz="1600" b="1">
                  <a:solidFill>
                    <a:srgbClr val="CCFF33"/>
                  </a:solidFill>
                  <a:latin typeface="Arial Rounded MT Bold" pitchFamily="34" charset="0"/>
                </a:rPr>
                <a:t>layer</a:t>
              </a:r>
              <a:endParaRPr lang="en-US" sz="1600" b="1">
                <a:solidFill>
                  <a:srgbClr val="CCFF33"/>
                </a:solidFill>
                <a:latin typeface="Arial Rounded MT Bold" pitchFamily="34" charset="0"/>
              </a:endParaRPr>
            </a:p>
          </p:txBody>
        </p:sp>
        <p:sp>
          <p:nvSpPr>
            <p:cNvPr id="32" name="Line 176"/>
            <p:cNvSpPr>
              <a:spLocks noChangeShapeType="1"/>
            </p:cNvSpPr>
            <p:nvPr/>
          </p:nvSpPr>
          <p:spPr bwMode="auto">
            <a:xfrm>
              <a:off x="3072" y="2976"/>
              <a:ext cx="780" cy="0"/>
            </a:xfrm>
            <a:prstGeom prst="line">
              <a:avLst/>
            </a:prstGeom>
            <a:noFill/>
            <a:ln w="25400">
              <a:solidFill>
                <a:srgbClr val="CC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7"/>
            <p:cNvSpPr>
              <a:spLocks noChangeShapeType="1"/>
            </p:cNvSpPr>
            <p:nvPr/>
          </p:nvSpPr>
          <p:spPr bwMode="auto">
            <a:xfrm>
              <a:off x="3072" y="3744"/>
              <a:ext cx="781" cy="0"/>
            </a:xfrm>
            <a:prstGeom prst="line">
              <a:avLst/>
            </a:prstGeom>
            <a:noFill/>
            <a:ln w="25400">
              <a:solidFill>
                <a:srgbClr val="CC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78"/>
            <p:cNvSpPr>
              <a:spLocks noChangeShapeType="1"/>
            </p:cNvSpPr>
            <p:nvPr/>
          </p:nvSpPr>
          <p:spPr bwMode="auto">
            <a:xfrm>
              <a:off x="3024" y="1104"/>
              <a:ext cx="816" cy="0"/>
            </a:xfrm>
            <a:prstGeom prst="line">
              <a:avLst/>
            </a:prstGeom>
            <a:noFill/>
            <a:ln w="25400">
              <a:solidFill>
                <a:srgbClr val="CC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62"/>
          <p:cNvGrpSpPr>
            <a:grpSpLocks/>
          </p:cNvGrpSpPr>
          <p:nvPr/>
        </p:nvGrpSpPr>
        <p:grpSpPr bwMode="auto">
          <a:xfrm>
            <a:off x="136525" y="304800"/>
            <a:ext cx="8418513" cy="5681663"/>
            <a:chOff x="86" y="192"/>
            <a:chExt cx="5303" cy="3579"/>
          </a:xfrm>
        </p:grpSpPr>
        <p:sp>
          <p:nvSpPr>
            <p:cNvPr id="36" name="Freeform 206"/>
            <p:cNvSpPr>
              <a:spLocks/>
            </p:cNvSpPr>
            <p:nvPr/>
          </p:nvSpPr>
          <p:spPr bwMode="auto">
            <a:xfrm>
              <a:off x="3408" y="192"/>
              <a:ext cx="1981" cy="3579"/>
            </a:xfrm>
            <a:custGeom>
              <a:avLst/>
              <a:gdLst>
                <a:gd name="T0" fmla="*/ 466 w 2221"/>
                <a:gd name="T1" fmla="*/ 1428 h 4797"/>
                <a:gd name="T2" fmla="*/ 522 w 2221"/>
                <a:gd name="T3" fmla="*/ 1347 h 4797"/>
                <a:gd name="T4" fmla="*/ 483 w 2221"/>
                <a:gd name="T5" fmla="*/ 1286 h 4797"/>
                <a:gd name="T6" fmla="*/ 466 w 2221"/>
                <a:gd name="T7" fmla="*/ 1222 h 4797"/>
                <a:gd name="T8" fmla="*/ 597 w 2221"/>
                <a:gd name="T9" fmla="*/ 1178 h 4797"/>
                <a:gd name="T10" fmla="*/ 502 w 2221"/>
                <a:gd name="T11" fmla="*/ 1047 h 4797"/>
                <a:gd name="T12" fmla="*/ 471 w 2221"/>
                <a:gd name="T13" fmla="*/ 966 h 4797"/>
                <a:gd name="T14" fmla="*/ 528 w 2221"/>
                <a:gd name="T15" fmla="*/ 871 h 4797"/>
                <a:gd name="T16" fmla="*/ 496 w 2221"/>
                <a:gd name="T17" fmla="*/ 856 h 4797"/>
                <a:gd name="T18" fmla="*/ 459 w 2221"/>
                <a:gd name="T19" fmla="*/ 819 h 4797"/>
                <a:gd name="T20" fmla="*/ 502 w 2221"/>
                <a:gd name="T21" fmla="*/ 773 h 4797"/>
                <a:gd name="T22" fmla="*/ 496 w 2221"/>
                <a:gd name="T23" fmla="*/ 692 h 4797"/>
                <a:gd name="T24" fmla="*/ 453 w 2221"/>
                <a:gd name="T25" fmla="*/ 665 h 4797"/>
                <a:gd name="T26" fmla="*/ 516 w 2221"/>
                <a:gd name="T27" fmla="*/ 591 h 4797"/>
                <a:gd name="T28" fmla="*/ 502 w 2221"/>
                <a:gd name="T29" fmla="*/ 475 h 4797"/>
                <a:gd name="T30" fmla="*/ 572 w 2221"/>
                <a:gd name="T31" fmla="*/ 382 h 4797"/>
                <a:gd name="T32" fmla="*/ 603 w 2221"/>
                <a:gd name="T33" fmla="*/ 225 h 4797"/>
                <a:gd name="T34" fmla="*/ 565 w 2221"/>
                <a:gd name="T35" fmla="*/ 151 h 4797"/>
                <a:gd name="T36" fmla="*/ 320 w 2221"/>
                <a:gd name="T37" fmla="*/ 110 h 4797"/>
                <a:gd name="T38" fmla="*/ 62 w 2221"/>
                <a:gd name="T39" fmla="*/ 93 h 4797"/>
                <a:gd name="T40" fmla="*/ 6 w 2221"/>
                <a:gd name="T41" fmla="*/ 68 h 4797"/>
                <a:gd name="T42" fmla="*/ 239 w 2221"/>
                <a:gd name="T43" fmla="*/ 46 h 4797"/>
                <a:gd name="T44" fmla="*/ 402 w 2221"/>
                <a:gd name="T45" fmla="*/ 31 h 4797"/>
                <a:gd name="T46" fmla="*/ 641 w 2221"/>
                <a:gd name="T47" fmla="*/ 12 h 4797"/>
                <a:gd name="T48" fmla="*/ 704 w 2221"/>
                <a:gd name="T49" fmla="*/ 0 h 4797"/>
                <a:gd name="T50" fmla="*/ 873 w 2221"/>
                <a:gd name="T51" fmla="*/ 25 h 4797"/>
                <a:gd name="T52" fmla="*/ 981 w 2221"/>
                <a:gd name="T53" fmla="*/ 12 h 4797"/>
                <a:gd name="T54" fmla="*/ 1086 w 2221"/>
                <a:gd name="T55" fmla="*/ 25 h 4797"/>
                <a:gd name="T56" fmla="*/ 1251 w 2221"/>
                <a:gd name="T57" fmla="*/ 37 h 4797"/>
                <a:gd name="T58" fmla="*/ 1351 w 2221"/>
                <a:gd name="T59" fmla="*/ 49 h 4797"/>
                <a:gd name="T60" fmla="*/ 1389 w 2221"/>
                <a:gd name="T61" fmla="*/ 77 h 4797"/>
                <a:gd name="T62" fmla="*/ 1389 w 2221"/>
                <a:gd name="T63" fmla="*/ 129 h 4797"/>
                <a:gd name="T64" fmla="*/ 1238 w 2221"/>
                <a:gd name="T65" fmla="*/ 172 h 4797"/>
                <a:gd name="T66" fmla="*/ 1314 w 2221"/>
                <a:gd name="T67" fmla="*/ 212 h 4797"/>
                <a:gd name="T68" fmla="*/ 1308 w 2221"/>
                <a:gd name="T69" fmla="*/ 295 h 4797"/>
                <a:gd name="T70" fmla="*/ 1257 w 2221"/>
                <a:gd name="T71" fmla="*/ 342 h 4797"/>
                <a:gd name="T72" fmla="*/ 1301 w 2221"/>
                <a:gd name="T73" fmla="*/ 387 h 4797"/>
                <a:gd name="T74" fmla="*/ 1308 w 2221"/>
                <a:gd name="T75" fmla="*/ 465 h 4797"/>
                <a:gd name="T76" fmla="*/ 1283 w 2221"/>
                <a:gd name="T77" fmla="*/ 569 h 4797"/>
                <a:gd name="T78" fmla="*/ 1314 w 2221"/>
                <a:gd name="T79" fmla="*/ 598 h 4797"/>
                <a:gd name="T80" fmla="*/ 1301 w 2221"/>
                <a:gd name="T81" fmla="*/ 668 h 4797"/>
                <a:gd name="T82" fmla="*/ 1301 w 2221"/>
                <a:gd name="T83" fmla="*/ 696 h 4797"/>
                <a:gd name="T84" fmla="*/ 1358 w 2221"/>
                <a:gd name="T85" fmla="*/ 729 h 4797"/>
                <a:gd name="T86" fmla="*/ 1301 w 2221"/>
                <a:gd name="T87" fmla="*/ 812 h 4797"/>
                <a:gd name="T88" fmla="*/ 1226 w 2221"/>
                <a:gd name="T89" fmla="*/ 856 h 4797"/>
                <a:gd name="T90" fmla="*/ 1219 w 2221"/>
                <a:gd name="T91" fmla="*/ 911 h 4797"/>
                <a:gd name="T92" fmla="*/ 1283 w 2221"/>
                <a:gd name="T93" fmla="*/ 942 h 4797"/>
                <a:gd name="T94" fmla="*/ 1301 w 2221"/>
                <a:gd name="T95" fmla="*/ 1065 h 4797"/>
                <a:gd name="T96" fmla="*/ 1257 w 2221"/>
                <a:gd name="T97" fmla="*/ 1093 h 4797"/>
                <a:gd name="T98" fmla="*/ 1301 w 2221"/>
                <a:gd name="T99" fmla="*/ 1176 h 4797"/>
                <a:gd name="T100" fmla="*/ 1295 w 2221"/>
                <a:gd name="T101" fmla="*/ 1228 h 4797"/>
                <a:gd name="T102" fmla="*/ 1168 w 2221"/>
                <a:gd name="T103" fmla="*/ 1280 h 4797"/>
                <a:gd name="T104" fmla="*/ 1283 w 2221"/>
                <a:gd name="T105" fmla="*/ 1382 h 4797"/>
                <a:gd name="T106" fmla="*/ 1326 w 2221"/>
                <a:gd name="T107" fmla="*/ 1428 h 4797"/>
                <a:gd name="T108" fmla="*/ 1263 w 2221"/>
                <a:gd name="T109" fmla="*/ 1483 h 4797"/>
                <a:gd name="T110" fmla="*/ 1151 w 2221"/>
                <a:gd name="T111" fmla="*/ 1471 h 4797"/>
                <a:gd name="T112" fmla="*/ 968 w 2221"/>
                <a:gd name="T113" fmla="*/ 1486 h 4797"/>
                <a:gd name="T114" fmla="*/ 873 w 2221"/>
                <a:gd name="T115" fmla="*/ 1465 h 4797"/>
                <a:gd name="T116" fmla="*/ 554 w 2221"/>
                <a:gd name="T117" fmla="*/ 1444 h 47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21"/>
                <a:gd name="T178" fmla="*/ 0 h 4797"/>
                <a:gd name="T179" fmla="*/ 2221 w 2221"/>
                <a:gd name="T180" fmla="*/ 4797 h 47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21" h="4797">
                  <a:moveTo>
                    <a:pt x="874" y="4658"/>
                  </a:moveTo>
                  <a:cubicBezTo>
                    <a:pt x="816" y="4644"/>
                    <a:pt x="782" y="4639"/>
                    <a:pt x="735" y="4608"/>
                  </a:cubicBezTo>
                  <a:cubicBezTo>
                    <a:pt x="715" y="4550"/>
                    <a:pt x="690" y="4464"/>
                    <a:pt x="765" y="4439"/>
                  </a:cubicBezTo>
                  <a:cubicBezTo>
                    <a:pt x="786" y="4406"/>
                    <a:pt x="812" y="4387"/>
                    <a:pt x="824" y="4350"/>
                  </a:cubicBezTo>
                  <a:cubicBezTo>
                    <a:pt x="821" y="4314"/>
                    <a:pt x="819" y="4277"/>
                    <a:pt x="814" y="4241"/>
                  </a:cubicBezTo>
                  <a:cubicBezTo>
                    <a:pt x="809" y="4208"/>
                    <a:pt x="781" y="4175"/>
                    <a:pt x="765" y="4151"/>
                  </a:cubicBezTo>
                  <a:cubicBezTo>
                    <a:pt x="745" y="4120"/>
                    <a:pt x="734" y="4060"/>
                    <a:pt x="725" y="4022"/>
                  </a:cubicBezTo>
                  <a:cubicBezTo>
                    <a:pt x="728" y="3996"/>
                    <a:pt x="730" y="3969"/>
                    <a:pt x="735" y="3943"/>
                  </a:cubicBezTo>
                  <a:cubicBezTo>
                    <a:pt x="750" y="3862"/>
                    <a:pt x="847" y="3846"/>
                    <a:pt x="914" y="3824"/>
                  </a:cubicBezTo>
                  <a:cubicBezTo>
                    <a:pt x="924" y="3817"/>
                    <a:pt x="942" y="3816"/>
                    <a:pt x="943" y="3804"/>
                  </a:cubicBezTo>
                  <a:cubicBezTo>
                    <a:pt x="949" y="3718"/>
                    <a:pt x="946" y="3631"/>
                    <a:pt x="933" y="3546"/>
                  </a:cubicBezTo>
                  <a:cubicBezTo>
                    <a:pt x="927" y="3508"/>
                    <a:pt x="827" y="3399"/>
                    <a:pt x="794" y="3377"/>
                  </a:cubicBezTo>
                  <a:cubicBezTo>
                    <a:pt x="776" y="3323"/>
                    <a:pt x="749" y="3276"/>
                    <a:pt x="735" y="3218"/>
                  </a:cubicBezTo>
                  <a:cubicBezTo>
                    <a:pt x="738" y="3185"/>
                    <a:pt x="739" y="3152"/>
                    <a:pt x="745" y="3119"/>
                  </a:cubicBezTo>
                  <a:cubicBezTo>
                    <a:pt x="766" y="3007"/>
                    <a:pt x="857" y="3009"/>
                    <a:pt x="953" y="2999"/>
                  </a:cubicBezTo>
                  <a:cubicBezTo>
                    <a:pt x="939" y="2928"/>
                    <a:pt x="895" y="2852"/>
                    <a:pt x="834" y="2811"/>
                  </a:cubicBezTo>
                  <a:cubicBezTo>
                    <a:pt x="827" y="2801"/>
                    <a:pt x="822" y="2789"/>
                    <a:pt x="814" y="2781"/>
                  </a:cubicBezTo>
                  <a:cubicBezTo>
                    <a:pt x="806" y="2773"/>
                    <a:pt x="792" y="2770"/>
                    <a:pt x="784" y="2761"/>
                  </a:cubicBezTo>
                  <a:cubicBezTo>
                    <a:pt x="768" y="2743"/>
                    <a:pt x="758" y="2721"/>
                    <a:pt x="745" y="2701"/>
                  </a:cubicBezTo>
                  <a:cubicBezTo>
                    <a:pt x="734" y="2684"/>
                    <a:pt x="732" y="2662"/>
                    <a:pt x="725" y="2642"/>
                  </a:cubicBezTo>
                  <a:cubicBezTo>
                    <a:pt x="722" y="2632"/>
                    <a:pt x="715" y="2612"/>
                    <a:pt x="715" y="2612"/>
                  </a:cubicBezTo>
                  <a:cubicBezTo>
                    <a:pt x="730" y="2553"/>
                    <a:pt x="743" y="2528"/>
                    <a:pt x="794" y="2493"/>
                  </a:cubicBezTo>
                  <a:cubicBezTo>
                    <a:pt x="805" y="2460"/>
                    <a:pt x="823" y="2436"/>
                    <a:pt x="834" y="2403"/>
                  </a:cubicBezTo>
                  <a:cubicBezTo>
                    <a:pt x="826" y="2344"/>
                    <a:pt x="824" y="2283"/>
                    <a:pt x="784" y="2235"/>
                  </a:cubicBezTo>
                  <a:cubicBezTo>
                    <a:pt x="775" y="2224"/>
                    <a:pt x="763" y="2216"/>
                    <a:pt x="755" y="2205"/>
                  </a:cubicBezTo>
                  <a:cubicBezTo>
                    <a:pt x="740" y="2186"/>
                    <a:pt x="715" y="2145"/>
                    <a:pt x="715" y="2145"/>
                  </a:cubicBezTo>
                  <a:cubicBezTo>
                    <a:pt x="705" y="2107"/>
                    <a:pt x="701" y="2061"/>
                    <a:pt x="725" y="2026"/>
                  </a:cubicBezTo>
                  <a:cubicBezTo>
                    <a:pt x="751" y="1987"/>
                    <a:pt x="798" y="1954"/>
                    <a:pt x="814" y="1907"/>
                  </a:cubicBezTo>
                  <a:cubicBezTo>
                    <a:pt x="840" y="1828"/>
                    <a:pt x="873" y="1750"/>
                    <a:pt x="894" y="1669"/>
                  </a:cubicBezTo>
                  <a:cubicBezTo>
                    <a:pt x="880" y="1585"/>
                    <a:pt x="860" y="1572"/>
                    <a:pt x="794" y="1530"/>
                  </a:cubicBezTo>
                  <a:cubicBezTo>
                    <a:pt x="779" y="1486"/>
                    <a:pt x="750" y="1454"/>
                    <a:pt x="735" y="1410"/>
                  </a:cubicBezTo>
                  <a:cubicBezTo>
                    <a:pt x="783" y="1342"/>
                    <a:pt x="833" y="1277"/>
                    <a:pt x="904" y="1232"/>
                  </a:cubicBezTo>
                  <a:cubicBezTo>
                    <a:pt x="944" y="1171"/>
                    <a:pt x="975" y="1114"/>
                    <a:pt x="993" y="1043"/>
                  </a:cubicBezTo>
                  <a:cubicBezTo>
                    <a:pt x="998" y="959"/>
                    <a:pt x="1042" y="784"/>
                    <a:pt x="953" y="725"/>
                  </a:cubicBezTo>
                  <a:cubicBezTo>
                    <a:pt x="908" y="657"/>
                    <a:pt x="921" y="688"/>
                    <a:pt x="904" y="636"/>
                  </a:cubicBezTo>
                  <a:cubicBezTo>
                    <a:pt x="901" y="586"/>
                    <a:pt x="905" y="536"/>
                    <a:pt x="894" y="487"/>
                  </a:cubicBezTo>
                  <a:cubicBezTo>
                    <a:pt x="891" y="475"/>
                    <a:pt x="845" y="442"/>
                    <a:pt x="834" y="437"/>
                  </a:cubicBezTo>
                  <a:cubicBezTo>
                    <a:pt x="736" y="393"/>
                    <a:pt x="612" y="366"/>
                    <a:pt x="506" y="358"/>
                  </a:cubicBezTo>
                  <a:cubicBezTo>
                    <a:pt x="447" y="354"/>
                    <a:pt x="387" y="351"/>
                    <a:pt x="328" y="348"/>
                  </a:cubicBezTo>
                  <a:cubicBezTo>
                    <a:pt x="241" y="319"/>
                    <a:pt x="193" y="307"/>
                    <a:pt x="99" y="298"/>
                  </a:cubicBezTo>
                  <a:cubicBezTo>
                    <a:pt x="63" y="286"/>
                    <a:pt x="32" y="280"/>
                    <a:pt x="0" y="258"/>
                  </a:cubicBezTo>
                  <a:cubicBezTo>
                    <a:pt x="3" y="245"/>
                    <a:pt x="2" y="230"/>
                    <a:pt x="10" y="219"/>
                  </a:cubicBezTo>
                  <a:cubicBezTo>
                    <a:pt x="39" y="176"/>
                    <a:pt x="137" y="174"/>
                    <a:pt x="179" y="169"/>
                  </a:cubicBezTo>
                  <a:cubicBezTo>
                    <a:pt x="272" y="137"/>
                    <a:pt x="138" y="180"/>
                    <a:pt x="377" y="149"/>
                  </a:cubicBezTo>
                  <a:cubicBezTo>
                    <a:pt x="408" y="145"/>
                    <a:pt x="437" y="129"/>
                    <a:pt x="467" y="119"/>
                  </a:cubicBezTo>
                  <a:cubicBezTo>
                    <a:pt x="498" y="109"/>
                    <a:pt x="625" y="100"/>
                    <a:pt x="636" y="99"/>
                  </a:cubicBezTo>
                  <a:cubicBezTo>
                    <a:pt x="702" y="78"/>
                    <a:pt x="735" y="69"/>
                    <a:pt x="804" y="60"/>
                  </a:cubicBezTo>
                  <a:cubicBezTo>
                    <a:pt x="876" y="78"/>
                    <a:pt x="948" y="77"/>
                    <a:pt x="1013" y="40"/>
                  </a:cubicBezTo>
                  <a:cubicBezTo>
                    <a:pt x="1026" y="33"/>
                    <a:pt x="1039" y="26"/>
                    <a:pt x="1053" y="20"/>
                  </a:cubicBezTo>
                  <a:cubicBezTo>
                    <a:pt x="1072" y="12"/>
                    <a:pt x="1112" y="0"/>
                    <a:pt x="1112" y="0"/>
                  </a:cubicBezTo>
                  <a:cubicBezTo>
                    <a:pt x="1148" y="7"/>
                    <a:pt x="1185" y="11"/>
                    <a:pt x="1221" y="20"/>
                  </a:cubicBezTo>
                  <a:cubicBezTo>
                    <a:pt x="1279" y="35"/>
                    <a:pt x="1322" y="65"/>
                    <a:pt x="1380" y="80"/>
                  </a:cubicBezTo>
                  <a:cubicBezTo>
                    <a:pt x="1482" y="67"/>
                    <a:pt x="1434" y="79"/>
                    <a:pt x="1519" y="50"/>
                  </a:cubicBezTo>
                  <a:cubicBezTo>
                    <a:pt x="1529" y="47"/>
                    <a:pt x="1549" y="40"/>
                    <a:pt x="1549" y="40"/>
                  </a:cubicBezTo>
                  <a:cubicBezTo>
                    <a:pt x="1599" y="43"/>
                    <a:pt x="1650" y="39"/>
                    <a:pt x="1698" y="50"/>
                  </a:cubicBezTo>
                  <a:cubicBezTo>
                    <a:pt x="1710" y="53"/>
                    <a:pt x="1709" y="72"/>
                    <a:pt x="1718" y="80"/>
                  </a:cubicBezTo>
                  <a:cubicBezTo>
                    <a:pt x="1729" y="91"/>
                    <a:pt x="1762" y="108"/>
                    <a:pt x="1778" y="109"/>
                  </a:cubicBezTo>
                  <a:cubicBezTo>
                    <a:pt x="1844" y="115"/>
                    <a:pt x="1910" y="116"/>
                    <a:pt x="1976" y="119"/>
                  </a:cubicBezTo>
                  <a:cubicBezTo>
                    <a:pt x="2015" y="126"/>
                    <a:pt x="2040" y="128"/>
                    <a:pt x="2076" y="139"/>
                  </a:cubicBezTo>
                  <a:cubicBezTo>
                    <a:pt x="2096" y="145"/>
                    <a:pt x="2135" y="159"/>
                    <a:pt x="2135" y="159"/>
                  </a:cubicBezTo>
                  <a:cubicBezTo>
                    <a:pt x="2148" y="179"/>
                    <a:pt x="2162" y="199"/>
                    <a:pt x="2175" y="219"/>
                  </a:cubicBezTo>
                  <a:cubicBezTo>
                    <a:pt x="2182" y="229"/>
                    <a:pt x="2195" y="248"/>
                    <a:pt x="2195" y="248"/>
                  </a:cubicBezTo>
                  <a:cubicBezTo>
                    <a:pt x="2220" y="324"/>
                    <a:pt x="2221" y="298"/>
                    <a:pt x="2205" y="387"/>
                  </a:cubicBezTo>
                  <a:cubicBezTo>
                    <a:pt x="2203" y="397"/>
                    <a:pt x="2204" y="411"/>
                    <a:pt x="2195" y="417"/>
                  </a:cubicBezTo>
                  <a:cubicBezTo>
                    <a:pt x="2144" y="454"/>
                    <a:pt x="2025" y="453"/>
                    <a:pt x="1976" y="457"/>
                  </a:cubicBezTo>
                  <a:cubicBezTo>
                    <a:pt x="1932" y="486"/>
                    <a:pt x="1927" y="477"/>
                    <a:pt x="1956" y="556"/>
                  </a:cubicBezTo>
                  <a:cubicBezTo>
                    <a:pt x="1969" y="592"/>
                    <a:pt x="2046" y="626"/>
                    <a:pt x="2046" y="626"/>
                  </a:cubicBezTo>
                  <a:cubicBezTo>
                    <a:pt x="2070" y="662"/>
                    <a:pt x="2064" y="647"/>
                    <a:pt x="2076" y="685"/>
                  </a:cubicBezTo>
                  <a:cubicBezTo>
                    <a:pt x="2082" y="705"/>
                    <a:pt x="2095" y="745"/>
                    <a:pt x="2095" y="745"/>
                  </a:cubicBezTo>
                  <a:cubicBezTo>
                    <a:pt x="2091" y="791"/>
                    <a:pt x="2095" y="902"/>
                    <a:pt x="2066" y="954"/>
                  </a:cubicBezTo>
                  <a:cubicBezTo>
                    <a:pt x="2048" y="985"/>
                    <a:pt x="2017" y="1009"/>
                    <a:pt x="2006" y="1043"/>
                  </a:cubicBezTo>
                  <a:cubicBezTo>
                    <a:pt x="1999" y="1063"/>
                    <a:pt x="1986" y="1103"/>
                    <a:pt x="1986" y="1103"/>
                  </a:cubicBezTo>
                  <a:cubicBezTo>
                    <a:pt x="2009" y="1172"/>
                    <a:pt x="1999" y="1142"/>
                    <a:pt x="2016" y="1192"/>
                  </a:cubicBezTo>
                  <a:cubicBezTo>
                    <a:pt x="2024" y="1215"/>
                    <a:pt x="2043" y="1231"/>
                    <a:pt x="2056" y="1251"/>
                  </a:cubicBezTo>
                  <a:cubicBezTo>
                    <a:pt x="2063" y="1261"/>
                    <a:pt x="2076" y="1281"/>
                    <a:pt x="2076" y="1281"/>
                  </a:cubicBezTo>
                  <a:cubicBezTo>
                    <a:pt x="2098" y="1350"/>
                    <a:pt x="2110" y="1435"/>
                    <a:pt x="2066" y="1500"/>
                  </a:cubicBezTo>
                  <a:cubicBezTo>
                    <a:pt x="2033" y="1549"/>
                    <a:pt x="1985" y="1593"/>
                    <a:pt x="1966" y="1649"/>
                  </a:cubicBezTo>
                  <a:cubicBezTo>
                    <a:pt x="1976" y="1716"/>
                    <a:pt x="1987" y="1781"/>
                    <a:pt x="2026" y="1837"/>
                  </a:cubicBezTo>
                  <a:cubicBezTo>
                    <a:pt x="2029" y="1847"/>
                    <a:pt x="2031" y="1858"/>
                    <a:pt x="2036" y="1867"/>
                  </a:cubicBezTo>
                  <a:cubicBezTo>
                    <a:pt x="2048" y="1888"/>
                    <a:pt x="2076" y="1927"/>
                    <a:pt x="2076" y="1927"/>
                  </a:cubicBezTo>
                  <a:cubicBezTo>
                    <a:pt x="2095" y="1991"/>
                    <a:pt x="2099" y="2027"/>
                    <a:pt x="2076" y="2096"/>
                  </a:cubicBezTo>
                  <a:cubicBezTo>
                    <a:pt x="2070" y="2116"/>
                    <a:pt x="2063" y="2135"/>
                    <a:pt x="2056" y="2155"/>
                  </a:cubicBezTo>
                  <a:cubicBezTo>
                    <a:pt x="2053" y="2165"/>
                    <a:pt x="2046" y="2185"/>
                    <a:pt x="2046" y="2185"/>
                  </a:cubicBezTo>
                  <a:cubicBezTo>
                    <a:pt x="2049" y="2205"/>
                    <a:pt x="2047" y="2227"/>
                    <a:pt x="2056" y="2245"/>
                  </a:cubicBezTo>
                  <a:cubicBezTo>
                    <a:pt x="2061" y="2255"/>
                    <a:pt x="2077" y="2255"/>
                    <a:pt x="2085" y="2264"/>
                  </a:cubicBezTo>
                  <a:cubicBezTo>
                    <a:pt x="2109" y="2291"/>
                    <a:pt x="2134" y="2320"/>
                    <a:pt x="2145" y="2354"/>
                  </a:cubicBezTo>
                  <a:cubicBezTo>
                    <a:pt x="2160" y="2400"/>
                    <a:pt x="2153" y="2374"/>
                    <a:pt x="2165" y="2433"/>
                  </a:cubicBezTo>
                  <a:cubicBezTo>
                    <a:pt x="2144" y="2539"/>
                    <a:pt x="2135" y="2555"/>
                    <a:pt x="2056" y="2622"/>
                  </a:cubicBezTo>
                  <a:cubicBezTo>
                    <a:pt x="2024" y="2649"/>
                    <a:pt x="2012" y="2678"/>
                    <a:pt x="1976" y="2701"/>
                  </a:cubicBezTo>
                  <a:cubicBezTo>
                    <a:pt x="1963" y="2721"/>
                    <a:pt x="1949" y="2741"/>
                    <a:pt x="1936" y="2761"/>
                  </a:cubicBezTo>
                  <a:cubicBezTo>
                    <a:pt x="1924" y="2778"/>
                    <a:pt x="1917" y="2821"/>
                    <a:pt x="1917" y="2821"/>
                  </a:cubicBezTo>
                  <a:cubicBezTo>
                    <a:pt x="1920" y="2861"/>
                    <a:pt x="1922" y="2901"/>
                    <a:pt x="1927" y="2940"/>
                  </a:cubicBezTo>
                  <a:cubicBezTo>
                    <a:pt x="1928" y="2950"/>
                    <a:pt x="1929" y="2963"/>
                    <a:pt x="1936" y="2970"/>
                  </a:cubicBezTo>
                  <a:cubicBezTo>
                    <a:pt x="2017" y="3051"/>
                    <a:pt x="1974" y="2972"/>
                    <a:pt x="2026" y="3039"/>
                  </a:cubicBezTo>
                  <a:cubicBezTo>
                    <a:pt x="2065" y="3089"/>
                    <a:pt x="2072" y="3138"/>
                    <a:pt x="2105" y="3188"/>
                  </a:cubicBezTo>
                  <a:cubicBezTo>
                    <a:pt x="2125" y="3270"/>
                    <a:pt x="2120" y="3372"/>
                    <a:pt x="2056" y="3436"/>
                  </a:cubicBezTo>
                  <a:cubicBezTo>
                    <a:pt x="2046" y="3446"/>
                    <a:pt x="2035" y="3455"/>
                    <a:pt x="2026" y="3466"/>
                  </a:cubicBezTo>
                  <a:cubicBezTo>
                    <a:pt x="2011" y="3485"/>
                    <a:pt x="1986" y="3526"/>
                    <a:pt x="1986" y="3526"/>
                  </a:cubicBezTo>
                  <a:cubicBezTo>
                    <a:pt x="1995" y="3602"/>
                    <a:pt x="2012" y="3663"/>
                    <a:pt x="2036" y="3734"/>
                  </a:cubicBezTo>
                  <a:cubicBezTo>
                    <a:pt x="2043" y="3754"/>
                    <a:pt x="2049" y="3774"/>
                    <a:pt x="2056" y="3794"/>
                  </a:cubicBezTo>
                  <a:cubicBezTo>
                    <a:pt x="2059" y="3804"/>
                    <a:pt x="2066" y="3824"/>
                    <a:pt x="2066" y="3824"/>
                  </a:cubicBezTo>
                  <a:cubicBezTo>
                    <a:pt x="2062" y="3871"/>
                    <a:pt x="2075" y="3926"/>
                    <a:pt x="2046" y="3963"/>
                  </a:cubicBezTo>
                  <a:cubicBezTo>
                    <a:pt x="2008" y="4011"/>
                    <a:pt x="1955" y="4053"/>
                    <a:pt x="1897" y="4072"/>
                  </a:cubicBezTo>
                  <a:cubicBezTo>
                    <a:pt x="1891" y="4078"/>
                    <a:pt x="1848" y="4117"/>
                    <a:pt x="1847" y="4131"/>
                  </a:cubicBezTo>
                  <a:cubicBezTo>
                    <a:pt x="1838" y="4239"/>
                    <a:pt x="1899" y="4325"/>
                    <a:pt x="1966" y="4400"/>
                  </a:cubicBezTo>
                  <a:cubicBezTo>
                    <a:pt x="1985" y="4421"/>
                    <a:pt x="2010" y="4436"/>
                    <a:pt x="2026" y="4459"/>
                  </a:cubicBezTo>
                  <a:cubicBezTo>
                    <a:pt x="2078" y="4537"/>
                    <a:pt x="2058" y="4495"/>
                    <a:pt x="2085" y="4578"/>
                  </a:cubicBezTo>
                  <a:cubicBezTo>
                    <a:pt x="2088" y="4588"/>
                    <a:pt x="2095" y="4608"/>
                    <a:pt x="2095" y="4608"/>
                  </a:cubicBezTo>
                  <a:cubicBezTo>
                    <a:pt x="2093" y="4629"/>
                    <a:pt x="2095" y="4742"/>
                    <a:pt x="2056" y="4767"/>
                  </a:cubicBezTo>
                  <a:cubicBezTo>
                    <a:pt x="2038" y="4778"/>
                    <a:pt x="1996" y="4787"/>
                    <a:pt x="1996" y="4787"/>
                  </a:cubicBezTo>
                  <a:cubicBezTo>
                    <a:pt x="1956" y="4780"/>
                    <a:pt x="1917" y="4774"/>
                    <a:pt x="1877" y="4767"/>
                  </a:cubicBezTo>
                  <a:cubicBezTo>
                    <a:pt x="1856" y="4764"/>
                    <a:pt x="1817" y="4747"/>
                    <a:pt x="1817" y="4747"/>
                  </a:cubicBezTo>
                  <a:cubicBezTo>
                    <a:pt x="1641" y="4759"/>
                    <a:pt x="1716" y="4745"/>
                    <a:pt x="1589" y="4777"/>
                  </a:cubicBezTo>
                  <a:cubicBezTo>
                    <a:pt x="1569" y="4782"/>
                    <a:pt x="1529" y="4797"/>
                    <a:pt x="1529" y="4797"/>
                  </a:cubicBezTo>
                  <a:cubicBezTo>
                    <a:pt x="1506" y="4794"/>
                    <a:pt x="1481" y="4797"/>
                    <a:pt x="1460" y="4787"/>
                  </a:cubicBezTo>
                  <a:cubicBezTo>
                    <a:pt x="1434" y="4775"/>
                    <a:pt x="1429" y="4735"/>
                    <a:pt x="1380" y="4727"/>
                  </a:cubicBezTo>
                  <a:cubicBezTo>
                    <a:pt x="1257" y="4706"/>
                    <a:pt x="1003" y="4709"/>
                    <a:pt x="943" y="4707"/>
                  </a:cubicBezTo>
                  <a:cubicBezTo>
                    <a:pt x="897" y="4696"/>
                    <a:pt x="874" y="4709"/>
                    <a:pt x="874" y="465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7" name="Line 249"/>
            <p:cNvSpPr>
              <a:spLocks noChangeShapeType="1"/>
            </p:cNvSpPr>
            <p:nvPr/>
          </p:nvSpPr>
          <p:spPr bwMode="auto">
            <a:xfrm>
              <a:off x="144" y="3408"/>
              <a:ext cx="816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250"/>
            <p:cNvSpPr txBox="1">
              <a:spLocks noChangeArrowheads="1"/>
            </p:cNvSpPr>
            <p:nvPr/>
          </p:nvSpPr>
          <p:spPr bwMode="auto">
            <a:xfrm>
              <a:off x="86" y="3013"/>
              <a:ext cx="8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600" dirty="0">
                  <a:solidFill>
                    <a:schemeClr val="bg1"/>
                  </a:solidFill>
                  <a:latin typeface="Arial Rounded MT Bold" pitchFamily="34" charset="0"/>
                </a:rPr>
                <a:t>Trade winds</a:t>
              </a:r>
              <a:endParaRPr lang="en-US" sz="16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9" name="Line 252"/>
            <p:cNvSpPr>
              <a:spLocks noChangeShapeType="1"/>
            </p:cNvSpPr>
            <p:nvPr/>
          </p:nvSpPr>
          <p:spPr bwMode="auto">
            <a:xfrm flipH="1">
              <a:off x="240" y="480"/>
              <a:ext cx="720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253"/>
            <p:cNvSpPr txBox="1">
              <a:spLocks noChangeArrowheads="1"/>
            </p:cNvSpPr>
            <p:nvPr/>
          </p:nvSpPr>
          <p:spPr bwMode="auto">
            <a:xfrm>
              <a:off x="98" y="66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  <a:latin typeface="Arial Rounded MT Bold" pitchFamily="34" charset="0"/>
                </a:rPr>
                <a:t>Outflow from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  <a:latin typeface="Arial Rounded MT Bold" pitchFamily="34" charset="0"/>
                </a:rPr>
                <a:t>ITCZ</a:t>
              </a:r>
              <a:endParaRPr lang="en-US" sz="16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41" name="Freeform 207"/>
            <p:cNvSpPr>
              <a:spLocks/>
            </p:cNvSpPr>
            <p:nvPr/>
          </p:nvSpPr>
          <p:spPr bwMode="auto">
            <a:xfrm>
              <a:off x="4272" y="3024"/>
              <a:ext cx="258" cy="120"/>
            </a:xfrm>
            <a:custGeom>
              <a:avLst/>
              <a:gdLst>
                <a:gd name="T0" fmla="*/ 0 w 288"/>
                <a:gd name="T1" fmla="*/ 7 h 160"/>
                <a:gd name="T2" fmla="*/ 115 w 288"/>
                <a:gd name="T3" fmla="*/ 12 h 160"/>
                <a:gd name="T4" fmla="*/ 185 w 288"/>
                <a:gd name="T5" fmla="*/ 50 h 160"/>
                <a:gd name="T6" fmla="*/ 0 60000 65536"/>
                <a:gd name="T7" fmla="*/ 0 60000 65536"/>
                <a:gd name="T8" fmla="*/ 0 60000 65536"/>
                <a:gd name="T9" fmla="*/ 0 w 288"/>
                <a:gd name="T10" fmla="*/ 0 h 160"/>
                <a:gd name="T11" fmla="*/ 288 w 288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60">
                  <a:moveTo>
                    <a:pt x="0" y="21"/>
                  </a:moveTo>
                  <a:cubicBezTo>
                    <a:pt x="62" y="0"/>
                    <a:pt x="119" y="22"/>
                    <a:pt x="179" y="40"/>
                  </a:cubicBezTo>
                  <a:cubicBezTo>
                    <a:pt x="229" y="73"/>
                    <a:pt x="249" y="117"/>
                    <a:pt x="28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2" name="Freeform 208"/>
            <p:cNvSpPr>
              <a:spLocks/>
            </p:cNvSpPr>
            <p:nvPr/>
          </p:nvSpPr>
          <p:spPr bwMode="auto">
            <a:xfrm>
              <a:off x="4176" y="1392"/>
              <a:ext cx="301" cy="104"/>
            </a:xfrm>
            <a:custGeom>
              <a:avLst/>
              <a:gdLst>
                <a:gd name="T0" fmla="*/ 0 w 338"/>
                <a:gd name="T1" fmla="*/ 0 h 139"/>
                <a:gd name="T2" fmla="*/ 87 w 338"/>
                <a:gd name="T3" fmla="*/ 37 h 139"/>
                <a:gd name="T4" fmla="*/ 126 w 338"/>
                <a:gd name="T5" fmla="*/ 43 h 139"/>
                <a:gd name="T6" fmla="*/ 213 w 338"/>
                <a:gd name="T7" fmla="*/ 41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39"/>
                <a:gd name="T14" fmla="*/ 338 w 3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39">
                  <a:moveTo>
                    <a:pt x="0" y="0"/>
                  </a:moveTo>
                  <a:cubicBezTo>
                    <a:pt x="24" y="36"/>
                    <a:pt x="100" y="106"/>
                    <a:pt x="139" y="119"/>
                  </a:cubicBezTo>
                  <a:cubicBezTo>
                    <a:pt x="159" y="126"/>
                    <a:pt x="199" y="139"/>
                    <a:pt x="199" y="139"/>
                  </a:cubicBezTo>
                  <a:cubicBezTo>
                    <a:pt x="245" y="136"/>
                    <a:pt x="338" y="129"/>
                    <a:pt x="338" y="12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3" name="Freeform 209"/>
            <p:cNvSpPr>
              <a:spLocks/>
            </p:cNvSpPr>
            <p:nvPr/>
          </p:nvSpPr>
          <p:spPr bwMode="auto">
            <a:xfrm>
              <a:off x="4368" y="480"/>
              <a:ext cx="495" cy="73"/>
            </a:xfrm>
            <a:custGeom>
              <a:avLst/>
              <a:gdLst>
                <a:gd name="T0" fmla="*/ 0 w 556"/>
                <a:gd name="T1" fmla="*/ 0 h 99"/>
                <a:gd name="T2" fmla="*/ 169 w 556"/>
                <a:gd name="T3" fmla="*/ 29 h 99"/>
                <a:gd name="T4" fmla="*/ 293 w 556"/>
                <a:gd name="T5" fmla="*/ 24 h 99"/>
                <a:gd name="T6" fmla="*/ 350 w 556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6"/>
                <a:gd name="T13" fmla="*/ 0 h 99"/>
                <a:gd name="T14" fmla="*/ 556 w 556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6" h="99">
                  <a:moveTo>
                    <a:pt x="0" y="0"/>
                  </a:moveTo>
                  <a:cubicBezTo>
                    <a:pt x="101" y="67"/>
                    <a:pt x="144" y="85"/>
                    <a:pt x="268" y="99"/>
                  </a:cubicBezTo>
                  <a:cubicBezTo>
                    <a:pt x="338" y="94"/>
                    <a:pt x="400" y="94"/>
                    <a:pt x="467" y="79"/>
                  </a:cubicBezTo>
                  <a:cubicBezTo>
                    <a:pt x="498" y="72"/>
                    <a:pt x="524" y="60"/>
                    <a:pt x="556" y="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4" name="Freeform 210"/>
            <p:cNvSpPr>
              <a:spLocks/>
            </p:cNvSpPr>
            <p:nvPr/>
          </p:nvSpPr>
          <p:spPr bwMode="auto">
            <a:xfrm>
              <a:off x="4848" y="1248"/>
              <a:ext cx="327" cy="144"/>
            </a:xfrm>
            <a:custGeom>
              <a:avLst/>
              <a:gdLst>
                <a:gd name="T0" fmla="*/ 231 w 367"/>
                <a:gd name="T1" fmla="*/ 60 h 193"/>
                <a:gd name="T2" fmla="*/ 169 w 367"/>
                <a:gd name="T3" fmla="*/ 14 h 193"/>
                <a:gd name="T4" fmla="*/ 0 w 367"/>
                <a:gd name="T5" fmla="*/ 1 h 193"/>
                <a:gd name="T6" fmla="*/ 0 60000 65536"/>
                <a:gd name="T7" fmla="*/ 0 60000 65536"/>
                <a:gd name="T8" fmla="*/ 0 60000 65536"/>
                <a:gd name="T9" fmla="*/ 0 w 367"/>
                <a:gd name="T10" fmla="*/ 0 h 193"/>
                <a:gd name="T11" fmla="*/ 367 w 367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" h="193">
                  <a:moveTo>
                    <a:pt x="367" y="193"/>
                  </a:moveTo>
                  <a:cubicBezTo>
                    <a:pt x="353" y="150"/>
                    <a:pt x="313" y="69"/>
                    <a:pt x="268" y="44"/>
                  </a:cubicBezTo>
                  <a:cubicBezTo>
                    <a:pt x="188" y="0"/>
                    <a:pt x="84" y="5"/>
                    <a:pt x="0" y="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</p:grpSp>
      <p:grpSp>
        <p:nvGrpSpPr>
          <p:cNvPr id="45" name="Group 256"/>
          <p:cNvGrpSpPr>
            <a:grpSpLocks/>
          </p:cNvGrpSpPr>
          <p:nvPr/>
        </p:nvGrpSpPr>
        <p:grpSpPr bwMode="auto">
          <a:xfrm>
            <a:off x="1600200" y="381000"/>
            <a:ext cx="6462713" cy="6202363"/>
            <a:chOff x="1008" y="240"/>
            <a:chExt cx="4071" cy="3907"/>
          </a:xfrm>
        </p:grpSpPr>
        <p:sp>
          <p:nvSpPr>
            <p:cNvPr id="46" name="AutoShape 179"/>
            <p:cNvSpPr>
              <a:spLocks noChangeArrowheads="1"/>
            </p:cNvSpPr>
            <p:nvPr/>
          </p:nvSpPr>
          <p:spPr bwMode="auto">
            <a:xfrm rot="5400000">
              <a:off x="893" y="1747"/>
              <a:ext cx="1590" cy="2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9 w 21600"/>
                <a:gd name="T13" fmla="*/ 5426 h 21600"/>
                <a:gd name="T14" fmla="*/ 18897 w 21600"/>
                <a:gd name="T15" fmla="*/ 161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" name="Text Box 180"/>
            <p:cNvSpPr txBox="1">
              <a:spLocks noChangeArrowheads="1"/>
            </p:cNvSpPr>
            <p:nvPr/>
          </p:nvSpPr>
          <p:spPr bwMode="auto">
            <a:xfrm>
              <a:off x="1680" y="240"/>
              <a:ext cx="13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err="1">
                  <a:solidFill>
                    <a:srgbClr val="FFCC00"/>
                  </a:solidFill>
                </a:rPr>
                <a:t>Enhanced</a:t>
              </a:r>
              <a:r>
                <a:rPr lang="sv-SE" sz="1400" b="1" dirty="0">
                  <a:solidFill>
                    <a:srgbClr val="FFCC00"/>
                  </a:solidFill>
                </a:rPr>
                <a:t> </a:t>
              </a:r>
            </a:p>
            <a:p>
              <a:pPr algn="ctr"/>
              <a:r>
                <a:rPr lang="sv-SE" sz="1400" b="1" dirty="0">
                  <a:solidFill>
                    <a:srgbClr val="FFCC00"/>
                  </a:solidFill>
                </a:rPr>
                <a:t>new </a:t>
              </a:r>
              <a:r>
                <a:rPr lang="sv-SE" sz="1400" b="1" dirty="0" err="1">
                  <a:solidFill>
                    <a:srgbClr val="FFCC00"/>
                  </a:solidFill>
                </a:rPr>
                <a:t>particle</a:t>
              </a:r>
              <a:r>
                <a:rPr lang="sv-SE" sz="1400" b="1" dirty="0">
                  <a:solidFill>
                    <a:srgbClr val="FFCC00"/>
                  </a:solidFill>
                </a:rPr>
                <a:t> formation</a:t>
              </a:r>
              <a:endParaRPr lang="en-US" sz="1400" b="1" dirty="0">
                <a:solidFill>
                  <a:srgbClr val="FFCC00"/>
                </a:solidFill>
              </a:endParaRPr>
            </a:p>
          </p:txBody>
        </p:sp>
        <p:sp>
          <p:nvSpPr>
            <p:cNvPr id="48" name="Text Box 181"/>
            <p:cNvSpPr txBox="1">
              <a:spLocks noChangeArrowheads="1"/>
            </p:cNvSpPr>
            <p:nvPr/>
          </p:nvSpPr>
          <p:spPr bwMode="auto">
            <a:xfrm rot="-5400000">
              <a:off x="1204" y="1532"/>
              <a:ext cx="15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>
                  <a:solidFill>
                    <a:srgbClr val="FFCC00"/>
                  </a:solidFill>
                </a:rPr>
                <a:t>Condensation, Coagulation</a:t>
              </a:r>
            </a:p>
            <a:p>
              <a:pPr algn="ctr"/>
              <a:r>
                <a:rPr lang="sv-SE" sz="1400" b="1">
                  <a:solidFill>
                    <a:srgbClr val="FFCC00"/>
                  </a:solidFill>
                </a:rPr>
                <a:t>Aerosol growth</a:t>
              </a:r>
              <a:endParaRPr lang="en-US" sz="1400" b="1">
                <a:solidFill>
                  <a:srgbClr val="FFCC00"/>
                </a:solidFill>
              </a:endParaRPr>
            </a:p>
          </p:txBody>
        </p:sp>
        <p:sp>
          <p:nvSpPr>
            <p:cNvPr id="49" name="Text Box 182"/>
            <p:cNvSpPr txBox="1">
              <a:spLocks noChangeArrowheads="1"/>
            </p:cNvSpPr>
            <p:nvPr/>
          </p:nvSpPr>
          <p:spPr bwMode="auto">
            <a:xfrm rot="-5400000">
              <a:off x="1165" y="1619"/>
              <a:ext cx="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FFCC00"/>
                  </a:solidFill>
                </a:rPr>
                <a:t>Subsidence</a:t>
              </a:r>
              <a:endParaRPr lang="en-US" sz="1400" b="1">
                <a:solidFill>
                  <a:srgbClr val="FFCC00"/>
                </a:solidFill>
              </a:endParaRPr>
            </a:p>
          </p:txBody>
        </p:sp>
        <p:sp>
          <p:nvSpPr>
            <p:cNvPr id="50" name="Text Box 184"/>
            <p:cNvSpPr txBox="1">
              <a:spLocks noChangeArrowheads="1"/>
            </p:cNvSpPr>
            <p:nvPr/>
          </p:nvSpPr>
          <p:spPr bwMode="auto">
            <a:xfrm rot="-5400000">
              <a:off x="2400" y="2832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FFCC00"/>
                  </a:solidFill>
                </a:rPr>
                <a:t>Entrainment</a:t>
              </a:r>
              <a:endParaRPr lang="en-US" sz="1400" b="1">
                <a:solidFill>
                  <a:srgbClr val="FFCC00"/>
                </a:solidFill>
              </a:endParaRPr>
            </a:p>
          </p:txBody>
        </p:sp>
        <p:sp>
          <p:nvSpPr>
            <p:cNvPr id="51" name="AutoShape 185"/>
            <p:cNvSpPr>
              <a:spLocks noChangeArrowheads="1"/>
            </p:cNvSpPr>
            <p:nvPr/>
          </p:nvSpPr>
          <p:spPr bwMode="auto">
            <a:xfrm>
              <a:off x="2592" y="2688"/>
              <a:ext cx="124" cy="725"/>
            </a:xfrm>
            <a:prstGeom prst="downArrow">
              <a:avLst>
                <a:gd name="adj1" fmla="val 50000"/>
                <a:gd name="adj2" fmla="val 146169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2" name="AutoShape 186"/>
            <p:cNvSpPr>
              <a:spLocks noChangeArrowheads="1"/>
            </p:cNvSpPr>
            <p:nvPr/>
          </p:nvSpPr>
          <p:spPr bwMode="auto">
            <a:xfrm>
              <a:off x="2441" y="3552"/>
              <a:ext cx="151" cy="196"/>
            </a:xfrm>
            <a:prstGeom prst="upArrow">
              <a:avLst>
                <a:gd name="adj1" fmla="val 50000"/>
                <a:gd name="adj2" fmla="val 3245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3" name="Text Box 187"/>
            <p:cNvSpPr txBox="1">
              <a:spLocks noChangeArrowheads="1"/>
            </p:cNvSpPr>
            <p:nvPr/>
          </p:nvSpPr>
          <p:spPr bwMode="auto">
            <a:xfrm>
              <a:off x="2143" y="3744"/>
              <a:ext cx="8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v-SE" sz="1200" b="1">
                  <a:solidFill>
                    <a:srgbClr val="FFCC00"/>
                  </a:solidFill>
                </a:rPr>
                <a:t>Primary and </a:t>
              </a:r>
            </a:p>
            <a:p>
              <a:pPr algn="ctr"/>
              <a:r>
                <a:rPr lang="sv-SE" sz="1200" b="1">
                  <a:solidFill>
                    <a:srgbClr val="FFCC00"/>
                  </a:solidFill>
                </a:rPr>
                <a:t>secondary </a:t>
              </a:r>
            </a:p>
            <a:p>
              <a:pPr algn="ctr"/>
              <a:r>
                <a:rPr lang="sv-SE" sz="1200" b="1">
                  <a:solidFill>
                    <a:srgbClr val="FFCC00"/>
                  </a:solidFill>
                </a:rPr>
                <a:t>aerosols</a:t>
              </a:r>
              <a:endParaRPr lang="en-US" sz="1200" b="1">
                <a:solidFill>
                  <a:srgbClr val="FFCC00"/>
                </a:solidFill>
              </a:endParaRPr>
            </a:p>
          </p:txBody>
        </p:sp>
        <p:sp>
          <p:nvSpPr>
            <p:cNvPr id="54" name="AutoShape 188"/>
            <p:cNvSpPr>
              <a:spLocks noChangeArrowheads="1"/>
            </p:cNvSpPr>
            <p:nvPr/>
          </p:nvSpPr>
          <p:spPr bwMode="auto">
            <a:xfrm>
              <a:off x="1776" y="3975"/>
              <a:ext cx="132" cy="153"/>
            </a:xfrm>
            <a:prstGeom prst="downArrow">
              <a:avLst>
                <a:gd name="adj1" fmla="val 50000"/>
                <a:gd name="adj2" fmla="val 2897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5" name="Text Box 189"/>
            <p:cNvSpPr txBox="1">
              <a:spLocks noChangeArrowheads="1"/>
            </p:cNvSpPr>
            <p:nvPr/>
          </p:nvSpPr>
          <p:spPr bwMode="auto">
            <a:xfrm>
              <a:off x="1498" y="3696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1200" b="1">
                  <a:solidFill>
                    <a:srgbClr val="FFCC00"/>
                  </a:solidFill>
                </a:rPr>
                <a:t>Dry and wet</a:t>
              </a:r>
            </a:p>
            <a:p>
              <a:pPr algn="ctr"/>
              <a:r>
                <a:rPr lang="sv-SE" sz="1200" b="1">
                  <a:solidFill>
                    <a:srgbClr val="FFCC00"/>
                  </a:solidFill>
                </a:rPr>
                <a:t>deposition</a:t>
              </a:r>
              <a:endParaRPr lang="en-US" sz="1200" b="1">
                <a:solidFill>
                  <a:srgbClr val="FFCC00"/>
                </a:solidFill>
              </a:endParaRPr>
            </a:p>
          </p:txBody>
        </p:sp>
        <p:sp>
          <p:nvSpPr>
            <p:cNvPr id="56" name="AutoShape 194"/>
            <p:cNvSpPr>
              <a:spLocks noChangeArrowheads="1"/>
            </p:cNvSpPr>
            <p:nvPr/>
          </p:nvSpPr>
          <p:spPr bwMode="auto">
            <a:xfrm>
              <a:off x="1200" y="3408"/>
              <a:ext cx="71" cy="280"/>
            </a:xfrm>
            <a:prstGeom prst="downArrow">
              <a:avLst>
                <a:gd name="adj1" fmla="val 50000"/>
                <a:gd name="adj2" fmla="val 98592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7" name="Text Box 195"/>
            <p:cNvSpPr txBox="1">
              <a:spLocks noChangeArrowheads="1"/>
            </p:cNvSpPr>
            <p:nvPr/>
          </p:nvSpPr>
          <p:spPr bwMode="auto">
            <a:xfrm>
              <a:off x="1031" y="3696"/>
              <a:ext cx="4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 b="1">
                  <a:solidFill>
                    <a:srgbClr val="FFCC00"/>
                  </a:solidFill>
                </a:rPr>
                <a:t>Mixing</a:t>
              </a:r>
              <a:endParaRPr lang="en-US" sz="1200" b="1">
                <a:solidFill>
                  <a:srgbClr val="FFCC00"/>
                </a:solidFill>
              </a:endParaRPr>
            </a:p>
          </p:txBody>
        </p:sp>
        <p:sp>
          <p:nvSpPr>
            <p:cNvPr id="58" name="AutoShape 211"/>
            <p:cNvSpPr>
              <a:spLocks noChangeArrowheads="1"/>
            </p:cNvSpPr>
            <p:nvPr/>
          </p:nvSpPr>
          <p:spPr bwMode="auto">
            <a:xfrm>
              <a:off x="4608" y="576"/>
              <a:ext cx="129" cy="1254"/>
            </a:xfrm>
            <a:prstGeom prst="upArrow">
              <a:avLst>
                <a:gd name="adj1" fmla="val 50000"/>
                <a:gd name="adj2" fmla="val 243023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9" name="Text Box 212"/>
            <p:cNvSpPr txBox="1">
              <a:spLocks noChangeArrowheads="1"/>
            </p:cNvSpPr>
            <p:nvPr/>
          </p:nvSpPr>
          <p:spPr bwMode="auto">
            <a:xfrm>
              <a:off x="4368" y="1920"/>
              <a:ext cx="7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FFCC00"/>
                  </a:solidFill>
                </a:rPr>
                <a:t>In-cloud</a:t>
              </a:r>
            </a:p>
            <a:p>
              <a:r>
                <a:rPr lang="sv-SE" sz="1400" b="1">
                  <a:solidFill>
                    <a:srgbClr val="FFCC00"/>
                  </a:solidFill>
                </a:rPr>
                <a:t>processing</a:t>
              </a:r>
              <a:endParaRPr lang="en-US">
                <a:solidFill>
                  <a:srgbClr val="FFCC00"/>
                </a:solidFill>
                <a:latin typeface="Corbel" pitchFamily="34" charset="0"/>
              </a:endParaRPr>
            </a:p>
          </p:txBody>
        </p:sp>
        <p:sp>
          <p:nvSpPr>
            <p:cNvPr id="60" name="Text Box 214"/>
            <p:cNvSpPr txBox="1">
              <a:spLocks noChangeArrowheads="1"/>
            </p:cNvSpPr>
            <p:nvPr/>
          </p:nvSpPr>
          <p:spPr bwMode="auto">
            <a:xfrm rot="-5400000">
              <a:off x="4139" y="2869"/>
              <a:ext cx="1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FFCC00"/>
                  </a:solidFill>
                </a:rPr>
                <a:t>Scavenging and rain-out</a:t>
              </a:r>
              <a:endParaRPr lang="en-US" sz="1400" b="1">
                <a:solidFill>
                  <a:srgbClr val="FFCC00"/>
                </a:solidFill>
              </a:endParaRPr>
            </a:p>
          </p:txBody>
        </p:sp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1248" y="3888"/>
              <a:ext cx="192" cy="192"/>
            </a:xfrm>
            <a:custGeom>
              <a:avLst/>
              <a:gdLst>
                <a:gd name="T0" fmla="*/ 0 w 662"/>
                <a:gd name="T1" fmla="*/ 4 h 582"/>
                <a:gd name="T2" fmla="*/ 1 w 662"/>
                <a:gd name="T3" fmla="*/ 5 h 582"/>
                <a:gd name="T4" fmla="*/ 1 w 662"/>
                <a:gd name="T5" fmla="*/ 5 h 582"/>
                <a:gd name="T6" fmla="*/ 1 w 662"/>
                <a:gd name="T7" fmla="*/ 6 h 582"/>
                <a:gd name="T8" fmla="*/ 2 w 662"/>
                <a:gd name="T9" fmla="*/ 6 h 582"/>
                <a:gd name="T10" fmla="*/ 2 w 662"/>
                <a:gd name="T11" fmla="*/ 6 h 582"/>
                <a:gd name="T12" fmla="*/ 3 w 662"/>
                <a:gd name="T13" fmla="*/ 6 h 582"/>
                <a:gd name="T14" fmla="*/ 3 w 662"/>
                <a:gd name="T15" fmla="*/ 6 h 582"/>
                <a:gd name="T16" fmla="*/ 3 w 662"/>
                <a:gd name="T17" fmla="*/ 6 h 582"/>
                <a:gd name="T18" fmla="*/ 4 w 662"/>
                <a:gd name="T19" fmla="*/ 5 h 582"/>
                <a:gd name="T20" fmla="*/ 4 w 662"/>
                <a:gd name="T21" fmla="*/ 5 h 582"/>
                <a:gd name="T22" fmla="*/ 4 w 662"/>
                <a:gd name="T23" fmla="*/ 4 h 582"/>
                <a:gd name="T24" fmla="*/ 4 w 662"/>
                <a:gd name="T25" fmla="*/ 4 h 582"/>
                <a:gd name="T26" fmla="*/ 4 w 662"/>
                <a:gd name="T27" fmla="*/ 3 h 582"/>
                <a:gd name="T28" fmla="*/ 4 w 662"/>
                <a:gd name="T29" fmla="*/ 2 h 582"/>
                <a:gd name="T30" fmla="*/ 4 w 662"/>
                <a:gd name="T31" fmla="*/ 2 h 582"/>
                <a:gd name="T32" fmla="*/ 3 w 662"/>
                <a:gd name="T33" fmla="*/ 1 h 582"/>
                <a:gd name="T34" fmla="*/ 3 w 662"/>
                <a:gd name="T35" fmla="*/ 1 h 582"/>
                <a:gd name="T36" fmla="*/ 3 w 662"/>
                <a:gd name="T37" fmla="*/ 1 h 582"/>
                <a:gd name="T38" fmla="*/ 2 w 662"/>
                <a:gd name="T39" fmla="*/ 1 h 582"/>
                <a:gd name="T40" fmla="*/ 2 w 662"/>
                <a:gd name="T41" fmla="*/ 1 h 582"/>
                <a:gd name="T42" fmla="*/ 2 w 662"/>
                <a:gd name="T43" fmla="*/ 1 h 582"/>
                <a:gd name="T44" fmla="*/ 1 w 662"/>
                <a:gd name="T45" fmla="*/ 1 h 582"/>
                <a:gd name="T46" fmla="*/ 1 w 662"/>
                <a:gd name="T47" fmla="*/ 1 h 582"/>
                <a:gd name="T48" fmla="*/ 1 w 662"/>
                <a:gd name="T49" fmla="*/ 1 h 582"/>
                <a:gd name="T50" fmla="*/ 1 w 662"/>
                <a:gd name="T51" fmla="*/ 2 h 582"/>
                <a:gd name="T52" fmla="*/ 1 w 662"/>
                <a:gd name="T53" fmla="*/ 1 h 582"/>
                <a:gd name="T54" fmla="*/ 1 w 662"/>
                <a:gd name="T55" fmla="*/ 1 h 582"/>
                <a:gd name="T56" fmla="*/ 1 w 662"/>
                <a:gd name="T57" fmla="*/ 0 h 582"/>
                <a:gd name="T58" fmla="*/ 1 w 662"/>
                <a:gd name="T59" fmla="*/ 0 h 582"/>
                <a:gd name="T60" fmla="*/ 2 w 662"/>
                <a:gd name="T61" fmla="*/ 0 h 582"/>
                <a:gd name="T62" fmla="*/ 2 w 662"/>
                <a:gd name="T63" fmla="*/ 0 h 582"/>
                <a:gd name="T64" fmla="*/ 2 w 662"/>
                <a:gd name="T65" fmla="*/ 0 h 582"/>
                <a:gd name="T66" fmla="*/ 3 w 662"/>
                <a:gd name="T67" fmla="*/ 0 h 582"/>
                <a:gd name="T68" fmla="*/ 3 w 662"/>
                <a:gd name="T69" fmla="*/ 0 h 582"/>
                <a:gd name="T70" fmla="*/ 4 w 662"/>
                <a:gd name="T71" fmla="*/ 1 h 582"/>
                <a:gd name="T72" fmla="*/ 4 w 662"/>
                <a:gd name="T73" fmla="*/ 2 h 582"/>
                <a:gd name="T74" fmla="*/ 5 w 662"/>
                <a:gd name="T75" fmla="*/ 2 h 582"/>
                <a:gd name="T76" fmla="*/ 5 w 662"/>
                <a:gd name="T77" fmla="*/ 3 h 582"/>
                <a:gd name="T78" fmla="*/ 5 w 662"/>
                <a:gd name="T79" fmla="*/ 4 h 582"/>
                <a:gd name="T80" fmla="*/ 4 w 662"/>
                <a:gd name="T81" fmla="*/ 5 h 582"/>
                <a:gd name="T82" fmla="*/ 4 w 662"/>
                <a:gd name="T83" fmla="*/ 5 h 582"/>
                <a:gd name="T84" fmla="*/ 4 w 662"/>
                <a:gd name="T85" fmla="*/ 6 h 582"/>
                <a:gd name="T86" fmla="*/ 3 w 662"/>
                <a:gd name="T87" fmla="*/ 7 h 582"/>
                <a:gd name="T88" fmla="*/ 3 w 662"/>
                <a:gd name="T89" fmla="*/ 7 h 582"/>
                <a:gd name="T90" fmla="*/ 2 w 662"/>
                <a:gd name="T91" fmla="*/ 7 h 582"/>
                <a:gd name="T92" fmla="*/ 2 w 662"/>
                <a:gd name="T93" fmla="*/ 7 h 582"/>
                <a:gd name="T94" fmla="*/ 1 w 662"/>
                <a:gd name="T95" fmla="*/ 6 h 582"/>
                <a:gd name="T96" fmla="*/ 1 w 662"/>
                <a:gd name="T97" fmla="*/ 6 h 582"/>
                <a:gd name="T98" fmla="*/ 0 w 662"/>
                <a:gd name="T99" fmla="*/ 5 h 582"/>
                <a:gd name="T100" fmla="*/ 0 w 662"/>
                <a:gd name="T101" fmla="*/ 5 h 582"/>
                <a:gd name="T102" fmla="*/ 0 w 662"/>
                <a:gd name="T103" fmla="*/ 4 h 5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582"/>
                <a:gd name="T158" fmla="*/ 662 w 662"/>
                <a:gd name="T159" fmla="*/ 582 h 5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582">
                  <a:moveTo>
                    <a:pt x="48" y="291"/>
                  </a:moveTo>
                  <a:lnTo>
                    <a:pt x="48" y="303"/>
                  </a:lnTo>
                  <a:lnTo>
                    <a:pt x="49" y="316"/>
                  </a:lnTo>
                  <a:lnTo>
                    <a:pt x="52" y="329"/>
                  </a:lnTo>
                  <a:lnTo>
                    <a:pt x="54" y="341"/>
                  </a:lnTo>
                  <a:lnTo>
                    <a:pt x="57" y="353"/>
                  </a:lnTo>
                  <a:lnTo>
                    <a:pt x="62" y="365"/>
                  </a:lnTo>
                  <a:lnTo>
                    <a:pt x="66" y="376"/>
                  </a:lnTo>
                  <a:lnTo>
                    <a:pt x="70" y="387"/>
                  </a:lnTo>
                  <a:lnTo>
                    <a:pt x="76" y="398"/>
                  </a:lnTo>
                  <a:lnTo>
                    <a:pt x="82" y="409"/>
                  </a:lnTo>
                  <a:lnTo>
                    <a:pt x="89" y="419"/>
                  </a:lnTo>
                  <a:lnTo>
                    <a:pt x="97" y="429"/>
                  </a:lnTo>
                  <a:lnTo>
                    <a:pt x="105" y="439"/>
                  </a:lnTo>
                  <a:lnTo>
                    <a:pt x="113" y="448"/>
                  </a:lnTo>
                  <a:lnTo>
                    <a:pt x="122" y="458"/>
                  </a:lnTo>
                  <a:lnTo>
                    <a:pt x="131" y="467"/>
                  </a:lnTo>
                  <a:lnTo>
                    <a:pt x="141" y="475"/>
                  </a:lnTo>
                  <a:lnTo>
                    <a:pt x="151" y="483"/>
                  </a:lnTo>
                  <a:lnTo>
                    <a:pt x="162" y="490"/>
                  </a:lnTo>
                  <a:lnTo>
                    <a:pt x="173" y="497"/>
                  </a:lnTo>
                  <a:lnTo>
                    <a:pt x="184" y="504"/>
                  </a:lnTo>
                  <a:lnTo>
                    <a:pt x="196" y="509"/>
                  </a:lnTo>
                  <a:lnTo>
                    <a:pt x="208" y="515"/>
                  </a:lnTo>
                  <a:lnTo>
                    <a:pt x="221" y="520"/>
                  </a:lnTo>
                  <a:lnTo>
                    <a:pt x="233" y="525"/>
                  </a:lnTo>
                  <a:lnTo>
                    <a:pt x="247" y="528"/>
                  </a:lnTo>
                  <a:lnTo>
                    <a:pt x="260" y="531"/>
                  </a:lnTo>
                  <a:lnTo>
                    <a:pt x="274" y="535"/>
                  </a:lnTo>
                  <a:lnTo>
                    <a:pt x="287" y="537"/>
                  </a:lnTo>
                  <a:lnTo>
                    <a:pt x="302" y="538"/>
                  </a:lnTo>
                  <a:lnTo>
                    <a:pt x="316" y="539"/>
                  </a:lnTo>
                  <a:lnTo>
                    <a:pt x="330" y="539"/>
                  </a:lnTo>
                  <a:lnTo>
                    <a:pt x="345" y="539"/>
                  </a:lnTo>
                  <a:lnTo>
                    <a:pt x="359" y="538"/>
                  </a:lnTo>
                  <a:lnTo>
                    <a:pt x="373" y="537"/>
                  </a:lnTo>
                  <a:lnTo>
                    <a:pt x="388" y="535"/>
                  </a:lnTo>
                  <a:lnTo>
                    <a:pt x="401" y="531"/>
                  </a:lnTo>
                  <a:lnTo>
                    <a:pt x="414" y="528"/>
                  </a:lnTo>
                  <a:lnTo>
                    <a:pt x="427" y="525"/>
                  </a:lnTo>
                  <a:lnTo>
                    <a:pt x="441" y="520"/>
                  </a:lnTo>
                  <a:lnTo>
                    <a:pt x="453" y="515"/>
                  </a:lnTo>
                  <a:lnTo>
                    <a:pt x="465" y="509"/>
                  </a:lnTo>
                  <a:lnTo>
                    <a:pt x="477" y="504"/>
                  </a:lnTo>
                  <a:lnTo>
                    <a:pt x="488" y="497"/>
                  </a:lnTo>
                  <a:lnTo>
                    <a:pt x="500" y="490"/>
                  </a:lnTo>
                  <a:lnTo>
                    <a:pt x="510" y="483"/>
                  </a:lnTo>
                  <a:lnTo>
                    <a:pt x="521" y="475"/>
                  </a:lnTo>
                  <a:lnTo>
                    <a:pt x="530" y="467"/>
                  </a:lnTo>
                  <a:lnTo>
                    <a:pt x="540" y="458"/>
                  </a:lnTo>
                  <a:lnTo>
                    <a:pt x="549" y="448"/>
                  </a:lnTo>
                  <a:lnTo>
                    <a:pt x="557" y="439"/>
                  </a:lnTo>
                  <a:lnTo>
                    <a:pt x="565" y="429"/>
                  </a:lnTo>
                  <a:lnTo>
                    <a:pt x="572" y="419"/>
                  </a:lnTo>
                  <a:lnTo>
                    <a:pt x="580" y="409"/>
                  </a:lnTo>
                  <a:lnTo>
                    <a:pt x="585" y="398"/>
                  </a:lnTo>
                  <a:lnTo>
                    <a:pt x="591" y="387"/>
                  </a:lnTo>
                  <a:lnTo>
                    <a:pt x="596" y="376"/>
                  </a:lnTo>
                  <a:lnTo>
                    <a:pt x="600" y="365"/>
                  </a:lnTo>
                  <a:lnTo>
                    <a:pt x="605" y="353"/>
                  </a:lnTo>
                  <a:lnTo>
                    <a:pt x="607" y="341"/>
                  </a:lnTo>
                  <a:lnTo>
                    <a:pt x="610" y="329"/>
                  </a:lnTo>
                  <a:lnTo>
                    <a:pt x="611" y="316"/>
                  </a:lnTo>
                  <a:lnTo>
                    <a:pt x="613" y="303"/>
                  </a:lnTo>
                  <a:lnTo>
                    <a:pt x="614" y="291"/>
                  </a:lnTo>
                  <a:lnTo>
                    <a:pt x="613" y="278"/>
                  </a:lnTo>
                  <a:lnTo>
                    <a:pt x="611" y="266"/>
                  </a:lnTo>
                  <a:lnTo>
                    <a:pt x="610" y="253"/>
                  </a:lnTo>
                  <a:lnTo>
                    <a:pt x="607" y="241"/>
                  </a:lnTo>
                  <a:lnTo>
                    <a:pt x="605" y="229"/>
                  </a:lnTo>
                  <a:lnTo>
                    <a:pt x="600" y="217"/>
                  </a:lnTo>
                  <a:lnTo>
                    <a:pt x="596" y="206"/>
                  </a:lnTo>
                  <a:lnTo>
                    <a:pt x="591" y="195"/>
                  </a:lnTo>
                  <a:lnTo>
                    <a:pt x="585" y="184"/>
                  </a:lnTo>
                  <a:lnTo>
                    <a:pt x="580" y="173"/>
                  </a:lnTo>
                  <a:lnTo>
                    <a:pt x="572" y="163"/>
                  </a:lnTo>
                  <a:lnTo>
                    <a:pt x="565" y="153"/>
                  </a:lnTo>
                  <a:lnTo>
                    <a:pt x="557" y="143"/>
                  </a:lnTo>
                  <a:lnTo>
                    <a:pt x="549" y="133"/>
                  </a:lnTo>
                  <a:lnTo>
                    <a:pt x="540" y="124"/>
                  </a:lnTo>
                  <a:lnTo>
                    <a:pt x="530" y="115"/>
                  </a:lnTo>
                  <a:lnTo>
                    <a:pt x="521" y="107"/>
                  </a:lnTo>
                  <a:lnTo>
                    <a:pt x="510" y="99"/>
                  </a:lnTo>
                  <a:lnTo>
                    <a:pt x="500" y="92"/>
                  </a:lnTo>
                  <a:lnTo>
                    <a:pt x="488" y="85"/>
                  </a:lnTo>
                  <a:lnTo>
                    <a:pt x="477" y="78"/>
                  </a:lnTo>
                  <a:lnTo>
                    <a:pt x="465" y="73"/>
                  </a:lnTo>
                  <a:lnTo>
                    <a:pt x="453" y="67"/>
                  </a:lnTo>
                  <a:lnTo>
                    <a:pt x="441" y="62"/>
                  </a:lnTo>
                  <a:lnTo>
                    <a:pt x="427" y="57"/>
                  </a:lnTo>
                  <a:lnTo>
                    <a:pt x="414" y="54"/>
                  </a:lnTo>
                  <a:lnTo>
                    <a:pt x="401" y="51"/>
                  </a:lnTo>
                  <a:lnTo>
                    <a:pt x="388" y="47"/>
                  </a:lnTo>
                  <a:lnTo>
                    <a:pt x="373" y="45"/>
                  </a:lnTo>
                  <a:lnTo>
                    <a:pt x="359" y="44"/>
                  </a:lnTo>
                  <a:lnTo>
                    <a:pt x="345" y="43"/>
                  </a:lnTo>
                  <a:lnTo>
                    <a:pt x="330" y="43"/>
                  </a:lnTo>
                  <a:lnTo>
                    <a:pt x="324" y="43"/>
                  </a:lnTo>
                  <a:lnTo>
                    <a:pt x="317" y="43"/>
                  </a:lnTo>
                  <a:lnTo>
                    <a:pt x="310" y="43"/>
                  </a:lnTo>
                  <a:lnTo>
                    <a:pt x="303" y="44"/>
                  </a:lnTo>
                  <a:lnTo>
                    <a:pt x="296" y="44"/>
                  </a:lnTo>
                  <a:lnTo>
                    <a:pt x="290" y="45"/>
                  </a:lnTo>
                  <a:lnTo>
                    <a:pt x="282" y="46"/>
                  </a:lnTo>
                  <a:lnTo>
                    <a:pt x="275" y="47"/>
                  </a:lnTo>
                  <a:lnTo>
                    <a:pt x="269" y="49"/>
                  </a:lnTo>
                  <a:lnTo>
                    <a:pt x="262" y="50"/>
                  </a:lnTo>
                  <a:lnTo>
                    <a:pt x="256" y="51"/>
                  </a:lnTo>
                  <a:lnTo>
                    <a:pt x="250" y="53"/>
                  </a:lnTo>
                  <a:lnTo>
                    <a:pt x="243" y="55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25" y="61"/>
                  </a:lnTo>
                  <a:lnTo>
                    <a:pt x="218" y="63"/>
                  </a:lnTo>
                  <a:lnTo>
                    <a:pt x="213" y="65"/>
                  </a:lnTo>
                  <a:lnTo>
                    <a:pt x="206" y="67"/>
                  </a:lnTo>
                  <a:lnTo>
                    <a:pt x="200" y="71"/>
                  </a:lnTo>
                  <a:lnTo>
                    <a:pt x="195" y="73"/>
                  </a:lnTo>
                  <a:lnTo>
                    <a:pt x="188" y="75"/>
                  </a:lnTo>
                  <a:lnTo>
                    <a:pt x="184" y="78"/>
                  </a:lnTo>
                  <a:lnTo>
                    <a:pt x="177" y="82"/>
                  </a:lnTo>
                  <a:lnTo>
                    <a:pt x="172" y="85"/>
                  </a:lnTo>
                  <a:lnTo>
                    <a:pt x="167" y="88"/>
                  </a:lnTo>
                  <a:lnTo>
                    <a:pt x="162" y="91"/>
                  </a:lnTo>
                  <a:lnTo>
                    <a:pt x="156" y="94"/>
                  </a:lnTo>
                  <a:lnTo>
                    <a:pt x="152" y="98"/>
                  </a:lnTo>
                  <a:lnTo>
                    <a:pt x="146" y="102"/>
                  </a:lnTo>
                  <a:lnTo>
                    <a:pt x="142" y="105"/>
                  </a:lnTo>
                  <a:lnTo>
                    <a:pt x="138" y="108"/>
                  </a:lnTo>
                  <a:lnTo>
                    <a:pt x="193" y="143"/>
                  </a:lnTo>
                  <a:lnTo>
                    <a:pt x="28" y="187"/>
                  </a:lnTo>
                  <a:lnTo>
                    <a:pt x="74" y="1"/>
                  </a:lnTo>
                  <a:lnTo>
                    <a:pt x="106" y="75"/>
                  </a:lnTo>
                  <a:lnTo>
                    <a:pt x="111" y="72"/>
                  </a:lnTo>
                  <a:lnTo>
                    <a:pt x="117" y="67"/>
                  </a:lnTo>
                  <a:lnTo>
                    <a:pt x="123" y="63"/>
                  </a:lnTo>
                  <a:lnTo>
                    <a:pt x="129" y="60"/>
                  </a:lnTo>
                  <a:lnTo>
                    <a:pt x="134" y="55"/>
                  </a:lnTo>
                  <a:lnTo>
                    <a:pt x="141" y="52"/>
                  </a:lnTo>
                  <a:lnTo>
                    <a:pt x="147" y="47"/>
                  </a:lnTo>
                  <a:lnTo>
                    <a:pt x="153" y="44"/>
                  </a:lnTo>
                  <a:lnTo>
                    <a:pt x="160" y="41"/>
                  </a:lnTo>
                  <a:lnTo>
                    <a:pt x="166" y="37"/>
                  </a:lnTo>
                  <a:lnTo>
                    <a:pt x="173" y="34"/>
                  </a:lnTo>
                  <a:lnTo>
                    <a:pt x="179" y="31"/>
                  </a:lnTo>
                  <a:lnTo>
                    <a:pt x="186" y="29"/>
                  </a:lnTo>
                  <a:lnTo>
                    <a:pt x="194" y="25"/>
                  </a:lnTo>
                  <a:lnTo>
                    <a:pt x="200" y="23"/>
                  </a:lnTo>
                  <a:lnTo>
                    <a:pt x="208" y="21"/>
                  </a:lnTo>
                  <a:lnTo>
                    <a:pt x="215" y="18"/>
                  </a:lnTo>
                  <a:lnTo>
                    <a:pt x="222" y="15"/>
                  </a:lnTo>
                  <a:lnTo>
                    <a:pt x="229" y="13"/>
                  </a:lnTo>
                  <a:lnTo>
                    <a:pt x="237" y="12"/>
                  </a:lnTo>
                  <a:lnTo>
                    <a:pt x="244" y="10"/>
                  </a:lnTo>
                  <a:lnTo>
                    <a:pt x="252" y="8"/>
                  </a:lnTo>
                  <a:lnTo>
                    <a:pt x="260" y="6"/>
                  </a:lnTo>
                  <a:lnTo>
                    <a:pt x="268" y="5"/>
                  </a:lnTo>
                  <a:lnTo>
                    <a:pt x="275" y="4"/>
                  </a:lnTo>
                  <a:lnTo>
                    <a:pt x="283" y="3"/>
                  </a:lnTo>
                  <a:lnTo>
                    <a:pt x="291" y="2"/>
                  </a:lnTo>
                  <a:lnTo>
                    <a:pt x="298" y="1"/>
                  </a:lnTo>
                  <a:lnTo>
                    <a:pt x="306" y="1"/>
                  </a:lnTo>
                  <a:lnTo>
                    <a:pt x="315" y="0"/>
                  </a:lnTo>
                  <a:lnTo>
                    <a:pt x="323" y="0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5" y="1"/>
                  </a:lnTo>
                  <a:lnTo>
                    <a:pt x="381" y="3"/>
                  </a:lnTo>
                  <a:lnTo>
                    <a:pt x="398" y="5"/>
                  </a:lnTo>
                  <a:lnTo>
                    <a:pt x="413" y="9"/>
                  </a:lnTo>
                  <a:lnTo>
                    <a:pt x="430" y="13"/>
                  </a:lnTo>
                  <a:lnTo>
                    <a:pt x="444" y="18"/>
                  </a:lnTo>
                  <a:lnTo>
                    <a:pt x="459" y="23"/>
                  </a:lnTo>
                  <a:lnTo>
                    <a:pt x="474" y="29"/>
                  </a:lnTo>
                  <a:lnTo>
                    <a:pt x="488" y="35"/>
                  </a:lnTo>
                  <a:lnTo>
                    <a:pt x="502" y="42"/>
                  </a:lnTo>
                  <a:lnTo>
                    <a:pt x="516" y="50"/>
                  </a:lnTo>
                  <a:lnTo>
                    <a:pt x="529" y="57"/>
                  </a:lnTo>
                  <a:lnTo>
                    <a:pt x="541" y="66"/>
                  </a:lnTo>
                  <a:lnTo>
                    <a:pt x="553" y="75"/>
                  </a:lnTo>
                  <a:lnTo>
                    <a:pt x="565" y="85"/>
                  </a:lnTo>
                  <a:lnTo>
                    <a:pt x="576" y="95"/>
                  </a:lnTo>
                  <a:lnTo>
                    <a:pt x="586" y="106"/>
                  </a:lnTo>
                  <a:lnTo>
                    <a:pt x="596" y="117"/>
                  </a:lnTo>
                  <a:lnTo>
                    <a:pt x="605" y="128"/>
                  </a:lnTo>
                  <a:lnTo>
                    <a:pt x="614" y="140"/>
                  </a:lnTo>
                  <a:lnTo>
                    <a:pt x="621" y="153"/>
                  </a:lnTo>
                  <a:lnTo>
                    <a:pt x="629" y="165"/>
                  </a:lnTo>
                  <a:lnTo>
                    <a:pt x="636" y="178"/>
                  </a:lnTo>
                  <a:lnTo>
                    <a:pt x="641" y="191"/>
                  </a:lnTo>
                  <a:lnTo>
                    <a:pt x="647" y="205"/>
                  </a:lnTo>
                  <a:lnTo>
                    <a:pt x="651" y="218"/>
                  </a:lnTo>
                  <a:lnTo>
                    <a:pt x="656" y="232"/>
                  </a:lnTo>
                  <a:lnTo>
                    <a:pt x="658" y="247"/>
                  </a:lnTo>
                  <a:lnTo>
                    <a:pt x="660" y="261"/>
                  </a:lnTo>
                  <a:lnTo>
                    <a:pt x="661" y="276"/>
                  </a:lnTo>
                  <a:lnTo>
                    <a:pt x="662" y="291"/>
                  </a:lnTo>
                  <a:lnTo>
                    <a:pt x="661" y="306"/>
                  </a:lnTo>
                  <a:lnTo>
                    <a:pt x="660" y="321"/>
                  </a:lnTo>
                  <a:lnTo>
                    <a:pt x="658" y="335"/>
                  </a:lnTo>
                  <a:lnTo>
                    <a:pt x="656" y="350"/>
                  </a:lnTo>
                  <a:lnTo>
                    <a:pt x="651" y="364"/>
                  </a:lnTo>
                  <a:lnTo>
                    <a:pt x="647" y="377"/>
                  </a:lnTo>
                  <a:lnTo>
                    <a:pt x="641" y="391"/>
                  </a:lnTo>
                  <a:lnTo>
                    <a:pt x="636" y="404"/>
                  </a:lnTo>
                  <a:lnTo>
                    <a:pt x="629" y="417"/>
                  </a:lnTo>
                  <a:lnTo>
                    <a:pt x="621" y="429"/>
                  </a:lnTo>
                  <a:lnTo>
                    <a:pt x="614" y="442"/>
                  </a:lnTo>
                  <a:lnTo>
                    <a:pt x="605" y="454"/>
                  </a:lnTo>
                  <a:lnTo>
                    <a:pt x="596" y="465"/>
                  </a:lnTo>
                  <a:lnTo>
                    <a:pt x="586" y="476"/>
                  </a:lnTo>
                  <a:lnTo>
                    <a:pt x="576" y="487"/>
                  </a:lnTo>
                  <a:lnTo>
                    <a:pt x="565" y="497"/>
                  </a:lnTo>
                  <a:lnTo>
                    <a:pt x="553" y="507"/>
                  </a:lnTo>
                  <a:lnTo>
                    <a:pt x="541" y="516"/>
                  </a:lnTo>
                  <a:lnTo>
                    <a:pt x="529" y="525"/>
                  </a:lnTo>
                  <a:lnTo>
                    <a:pt x="516" y="532"/>
                  </a:lnTo>
                  <a:lnTo>
                    <a:pt x="502" y="540"/>
                  </a:lnTo>
                  <a:lnTo>
                    <a:pt x="488" y="547"/>
                  </a:lnTo>
                  <a:lnTo>
                    <a:pt x="474" y="553"/>
                  </a:lnTo>
                  <a:lnTo>
                    <a:pt x="459" y="559"/>
                  </a:lnTo>
                  <a:lnTo>
                    <a:pt x="444" y="564"/>
                  </a:lnTo>
                  <a:lnTo>
                    <a:pt x="430" y="569"/>
                  </a:lnTo>
                  <a:lnTo>
                    <a:pt x="413" y="573"/>
                  </a:lnTo>
                  <a:lnTo>
                    <a:pt x="398" y="577"/>
                  </a:lnTo>
                  <a:lnTo>
                    <a:pt x="381" y="579"/>
                  </a:lnTo>
                  <a:lnTo>
                    <a:pt x="365" y="581"/>
                  </a:lnTo>
                  <a:lnTo>
                    <a:pt x="348" y="582"/>
                  </a:lnTo>
                  <a:lnTo>
                    <a:pt x="330" y="582"/>
                  </a:lnTo>
                  <a:lnTo>
                    <a:pt x="314" y="582"/>
                  </a:lnTo>
                  <a:lnTo>
                    <a:pt x="297" y="581"/>
                  </a:lnTo>
                  <a:lnTo>
                    <a:pt x="281" y="579"/>
                  </a:lnTo>
                  <a:lnTo>
                    <a:pt x="264" y="577"/>
                  </a:lnTo>
                  <a:lnTo>
                    <a:pt x="248" y="573"/>
                  </a:lnTo>
                  <a:lnTo>
                    <a:pt x="232" y="569"/>
                  </a:lnTo>
                  <a:lnTo>
                    <a:pt x="217" y="564"/>
                  </a:lnTo>
                  <a:lnTo>
                    <a:pt x="203" y="559"/>
                  </a:lnTo>
                  <a:lnTo>
                    <a:pt x="187" y="553"/>
                  </a:lnTo>
                  <a:lnTo>
                    <a:pt x="173" y="547"/>
                  </a:lnTo>
                  <a:lnTo>
                    <a:pt x="160" y="540"/>
                  </a:lnTo>
                  <a:lnTo>
                    <a:pt x="145" y="532"/>
                  </a:lnTo>
                  <a:lnTo>
                    <a:pt x="133" y="525"/>
                  </a:lnTo>
                  <a:lnTo>
                    <a:pt x="120" y="516"/>
                  </a:lnTo>
                  <a:lnTo>
                    <a:pt x="108" y="507"/>
                  </a:lnTo>
                  <a:lnTo>
                    <a:pt x="97" y="497"/>
                  </a:lnTo>
                  <a:lnTo>
                    <a:pt x="86" y="487"/>
                  </a:lnTo>
                  <a:lnTo>
                    <a:pt x="76" y="476"/>
                  </a:lnTo>
                  <a:lnTo>
                    <a:pt x="66" y="465"/>
                  </a:lnTo>
                  <a:lnTo>
                    <a:pt x="56" y="454"/>
                  </a:lnTo>
                  <a:lnTo>
                    <a:pt x="47" y="442"/>
                  </a:lnTo>
                  <a:lnTo>
                    <a:pt x="39" y="429"/>
                  </a:lnTo>
                  <a:lnTo>
                    <a:pt x="32" y="417"/>
                  </a:lnTo>
                  <a:lnTo>
                    <a:pt x="25" y="404"/>
                  </a:lnTo>
                  <a:lnTo>
                    <a:pt x="20" y="391"/>
                  </a:lnTo>
                  <a:lnTo>
                    <a:pt x="14" y="377"/>
                  </a:lnTo>
                  <a:lnTo>
                    <a:pt x="10" y="364"/>
                  </a:lnTo>
                  <a:lnTo>
                    <a:pt x="6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0" y="306"/>
                  </a:lnTo>
                  <a:lnTo>
                    <a:pt x="0" y="291"/>
                  </a:lnTo>
                  <a:lnTo>
                    <a:pt x="48" y="291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2" name="Freeform 233"/>
            <p:cNvSpPr>
              <a:spLocks/>
            </p:cNvSpPr>
            <p:nvPr/>
          </p:nvSpPr>
          <p:spPr bwMode="auto">
            <a:xfrm>
              <a:off x="1008" y="3888"/>
              <a:ext cx="192" cy="192"/>
            </a:xfrm>
            <a:custGeom>
              <a:avLst/>
              <a:gdLst>
                <a:gd name="T0" fmla="*/ 0 w 3604"/>
                <a:gd name="T1" fmla="*/ 0 h 3157"/>
                <a:gd name="T2" fmla="*/ 0 w 3604"/>
                <a:gd name="T3" fmla="*/ 0 h 3157"/>
                <a:gd name="T4" fmla="*/ 0 w 3604"/>
                <a:gd name="T5" fmla="*/ 0 h 3157"/>
                <a:gd name="T6" fmla="*/ 0 w 3604"/>
                <a:gd name="T7" fmla="*/ 0 h 3157"/>
                <a:gd name="T8" fmla="*/ 0 w 3604"/>
                <a:gd name="T9" fmla="*/ 0 h 3157"/>
                <a:gd name="T10" fmla="*/ 0 w 3604"/>
                <a:gd name="T11" fmla="*/ 0 h 3157"/>
                <a:gd name="T12" fmla="*/ 0 w 3604"/>
                <a:gd name="T13" fmla="*/ 0 h 3157"/>
                <a:gd name="T14" fmla="*/ 0 w 3604"/>
                <a:gd name="T15" fmla="*/ 0 h 3157"/>
                <a:gd name="T16" fmla="*/ 0 w 3604"/>
                <a:gd name="T17" fmla="*/ 0 h 3157"/>
                <a:gd name="T18" fmla="*/ 0 w 3604"/>
                <a:gd name="T19" fmla="*/ 0 h 3157"/>
                <a:gd name="T20" fmla="*/ 0 w 3604"/>
                <a:gd name="T21" fmla="*/ 0 h 3157"/>
                <a:gd name="T22" fmla="*/ 0 w 3604"/>
                <a:gd name="T23" fmla="*/ 0 h 3157"/>
                <a:gd name="T24" fmla="*/ 0 w 3604"/>
                <a:gd name="T25" fmla="*/ 0 h 3157"/>
                <a:gd name="T26" fmla="*/ 0 w 3604"/>
                <a:gd name="T27" fmla="*/ 0 h 3157"/>
                <a:gd name="T28" fmla="*/ 0 w 3604"/>
                <a:gd name="T29" fmla="*/ 0 h 3157"/>
                <a:gd name="T30" fmla="*/ 0 w 3604"/>
                <a:gd name="T31" fmla="*/ 0 h 3157"/>
                <a:gd name="T32" fmla="*/ 0 w 3604"/>
                <a:gd name="T33" fmla="*/ 0 h 3157"/>
                <a:gd name="T34" fmla="*/ 0 w 3604"/>
                <a:gd name="T35" fmla="*/ 0 h 3157"/>
                <a:gd name="T36" fmla="*/ 0 w 3604"/>
                <a:gd name="T37" fmla="*/ 0 h 3157"/>
                <a:gd name="T38" fmla="*/ 0 w 3604"/>
                <a:gd name="T39" fmla="*/ 0 h 3157"/>
                <a:gd name="T40" fmla="*/ 0 w 3604"/>
                <a:gd name="T41" fmla="*/ 0 h 3157"/>
                <a:gd name="T42" fmla="*/ 0 w 3604"/>
                <a:gd name="T43" fmla="*/ 0 h 3157"/>
                <a:gd name="T44" fmla="*/ 0 w 3604"/>
                <a:gd name="T45" fmla="*/ 0 h 3157"/>
                <a:gd name="T46" fmla="*/ 0 w 3604"/>
                <a:gd name="T47" fmla="*/ 0 h 3157"/>
                <a:gd name="T48" fmla="*/ 0 w 3604"/>
                <a:gd name="T49" fmla="*/ 0 h 3157"/>
                <a:gd name="T50" fmla="*/ 0 w 3604"/>
                <a:gd name="T51" fmla="*/ 0 h 3157"/>
                <a:gd name="T52" fmla="*/ 0 w 3604"/>
                <a:gd name="T53" fmla="*/ 0 h 3157"/>
                <a:gd name="T54" fmla="*/ 0 w 3604"/>
                <a:gd name="T55" fmla="*/ 0 h 3157"/>
                <a:gd name="T56" fmla="*/ 0 w 3604"/>
                <a:gd name="T57" fmla="*/ 0 h 3157"/>
                <a:gd name="T58" fmla="*/ 0 w 3604"/>
                <a:gd name="T59" fmla="*/ 0 h 3157"/>
                <a:gd name="T60" fmla="*/ 0 w 3604"/>
                <a:gd name="T61" fmla="*/ 0 h 3157"/>
                <a:gd name="T62" fmla="*/ 0 w 3604"/>
                <a:gd name="T63" fmla="*/ 0 h 3157"/>
                <a:gd name="T64" fmla="*/ 0 w 3604"/>
                <a:gd name="T65" fmla="*/ 0 h 3157"/>
                <a:gd name="T66" fmla="*/ 0 w 3604"/>
                <a:gd name="T67" fmla="*/ 0 h 3157"/>
                <a:gd name="T68" fmla="*/ 0 w 3604"/>
                <a:gd name="T69" fmla="*/ 0 h 3157"/>
                <a:gd name="T70" fmla="*/ 0 w 3604"/>
                <a:gd name="T71" fmla="*/ 0 h 3157"/>
                <a:gd name="T72" fmla="*/ 0 w 3604"/>
                <a:gd name="T73" fmla="*/ 0 h 3157"/>
                <a:gd name="T74" fmla="*/ 0 w 3604"/>
                <a:gd name="T75" fmla="*/ 0 h 3157"/>
                <a:gd name="T76" fmla="*/ 0 w 3604"/>
                <a:gd name="T77" fmla="*/ 0 h 3157"/>
                <a:gd name="T78" fmla="*/ 0 w 3604"/>
                <a:gd name="T79" fmla="*/ 0 h 3157"/>
                <a:gd name="T80" fmla="*/ 0 w 3604"/>
                <a:gd name="T81" fmla="*/ 0 h 3157"/>
                <a:gd name="T82" fmla="*/ 0 w 3604"/>
                <a:gd name="T83" fmla="*/ 0 h 3157"/>
                <a:gd name="T84" fmla="*/ 0 w 3604"/>
                <a:gd name="T85" fmla="*/ 0 h 3157"/>
                <a:gd name="T86" fmla="*/ 0 w 3604"/>
                <a:gd name="T87" fmla="*/ 0 h 3157"/>
                <a:gd name="T88" fmla="*/ 0 w 3604"/>
                <a:gd name="T89" fmla="*/ 0 h 3157"/>
                <a:gd name="T90" fmla="*/ 0 w 3604"/>
                <a:gd name="T91" fmla="*/ 0 h 3157"/>
                <a:gd name="T92" fmla="*/ 0 w 3604"/>
                <a:gd name="T93" fmla="*/ 0 h 3157"/>
                <a:gd name="T94" fmla="*/ 0 w 3604"/>
                <a:gd name="T95" fmla="*/ 0 h 3157"/>
                <a:gd name="T96" fmla="*/ 0 w 3604"/>
                <a:gd name="T97" fmla="*/ 0 h 3157"/>
                <a:gd name="T98" fmla="*/ 0 w 3604"/>
                <a:gd name="T99" fmla="*/ 0 h 3157"/>
                <a:gd name="T100" fmla="*/ 0 w 3604"/>
                <a:gd name="T101" fmla="*/ 0 h 3157"/>
                <a:gd name="T102" fmla="*/ 0 w 3604"/>
                <a:gd name="T103" fmla="*/ 0 h 3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04"/>
                <a:gd name="T157" fmla="*/ 0 h 3157"/>
                <a:gd name="T158" fmla="*/ 3604 w 3604"/>
                <a:gd name="T159" fmla="*/ 3157 h 3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04" h="3157">
                  <a:moveTo>
                    <a:pt x="3340" y="1579"/>
                  </a:moveTo>
                  <a:lnTo>
                    <a:pt x="3334" y="1645"/>
                  </a:lnTo>
                  <a:lnTo>
                    <a:pt x="3328" y="1717"/>
                  </a:lnTo>
                  <a:lnTo>
                    <a:pt x="3322" y="1783"/>
                  </a:lnTo>
                  <a:lnTo>
                    <a:pt x="3304" y="1849"/>
                  </a:lnTo>
                  <a:lnTo>
                    <a:pt x="3292" y="1915"/>
                  </a:lnTo>
                  <a:lnTo>
                    <a:pt x="3268" y="1981"/>
                  </a:lnTo>
                  <a:lnTo>
                    <a:pt x="3244" y="2041"/>
                  </a:lnTo>
                  <a:lnTo>
                    <a:pt x="3214" y="2101"/>
                  </a:lnTo>
                  <a:lnTo>
                    <a:pt x="3184" y="2161"/>
                  </a:lnTo>
                  <a:lnTo>
                    <a:pt x="3154" y="2221"/>
                  </a:lnTo>
                  <a:lnTo>
                    <a:pt x="3112" y="2275"/>
                  </a:lnTo>
                  <a:lnTo>
                    <a:pt x="3076" y="2329"/>
                  </a:lnTo>
                  <a:lnTo>
                    <a:pt x="3034" y="2383"/>
                  </a:lnTo>
                  <a:lnTo>
                    <a:pt x="2986" y="2431"/>
                  </a:lnTo>
                  <a:lnTo>
                    <a:pt x="2938" y="2485"/>
                  </a:lnTo>
                  <a:lnTo>
                    <a:pt x="2884" y="2533"/>
                  </a:lnTo>
                  <a:lnTo>
                    <a:pt x="2836" y="2575"/>
                  </a:lnTo>
                  <a:lnTo>
                    <a:pt x="2776" y="2617"/>
                  </a:lnTo>
                  <a:lnTo>
                    <a:pt x="2723" y="2659"/>
                  </a:lnTo>
                  <a:lnTo>
                    <a:pt x="2657" y="2695"/>
                  </a:lnTo>
                  <a:lnTo>
                    <a:pt x="2597" y="2731"/>
                  </a:lnTo>
                  <a:lnTo>
                    <a:pt x="2531" y="2761"/>
                  </a:lnTo>
                  <a:lnTo>
                    <a:pt x="2465" y="2791"/>
                  </a:lnTo>
                  <a:lnTo>
                    <a:pt x="2399" y="2821"/>
                  </a:lnTo>
                  <a:lnTo>
                    <a:pt x="2327" y="2845"/>
                  </a:lnTo>
                  <a:lnTo>
                    <a:pt x="2255" y="2863"/>
                  </a:lnTo>
                  <a:lnTo>
                    <a:pt x="2183" y="2881"/>
                  </a:lnTo>
                  <a:lnTo>
                    <a:pt x="2111" y="2899"/>
                  </a:lnTo>
                  <a:lnTo>
                    <a:pt x="2033" y="2911"/>
                  </a:lnTo>
                  <a:lnTo>
                    <a:pt x="1955" y="2917"/>
                  </a:lnTo>
                  <a:lnTo>
                    <a:pt x="1877" y="2923"/>
                  </a:lnTo>
                  <a:lnTo>
                    <a:pt x="1799" y="2923"/>
                  </a:lnTo>
                  <a:lnTo>
                    <a:pt x="1721" y="2923"/>
                  </a:lnTo>
                  <a:lnTo>
                    <a:pt x="1643" y="2917"/>
                  </a:lnTo>
                  <a:lnTo>
                    <a:pt x="1565" y="2911"/>
                  </a:lnTo>
                  <a:lnTo>
                    <a:pt x="1493" y="2899"/>
                  </a:lnTo>
                  <a:lnTo>
                    <a:pt x="1415" y="2881"/>
                  </a:lnTo>
                  <a:lnTo>
                    <a:pt x="1343" y="2863"/>
                  </a:lnTo>
                  <a:lnTo>
                    <a:pt x="1271" y="2845"/>
                  </a:lnTo>
                  <a:lnTo>
                    <a:pt x="1205" y="2821"/>
                  </a:lnTo>
                  <a:lnTo>
                    <a:pt x="1133" y="2791"/>
                  </a:lnTo>
                  <a:lnTo>
                    <a:pt x="1067" y="2761"/>
                  </a:lnTo>
                  <a:lnTo>
                    <a:pt x="1001" y="2731"/>
                  </a:lnTo>
                  <a:lnTo>
                    <a:pt x="941" y="2695"/>
                  </a:lnTo>
                  <a:lnTo>
                    <a:pt x="881" y="2659"/>
                  </a:lnTo>
                  <a:lnTo>
                    <a:pt x="822" y="2617"/>
                  </a:lnTo>
                  <a:lnTo>
                    <a:pt x="768" y="2575"/>
                  </a:lnTo>
                  <a:lnTo>
                    <a:pt x="714" y="2533"/>
                  </a:lnTo>
                  <a:lnTo>
                    <a:pt x="666" y="2485"/>
                  </a:lnTo>
                  <a:lnTo>
                    <a:pt x="618" y="2431"/>
                  </a:lnTo>
                  <a:lnTo>
                    <a:pt x="570" y="2383"/>
                  </a:lnTo>
                  <a:lnTo>
                    <a:pt x="528" y="2329"/>
                  </a:lnTo>
                  <a:lnTo>
                    <a:pt x="486" y="2275"/>
                  </a:lnTo>
                  <a:lnTo>
                    <a:pt x="450" y="2221"/>
                  </a:lnTo>
                  <a:lnTo>
                    <a:pt x="414" y="2161"/>
                  </a:lnTo>
                  <a:lnTo>
                    <a:pt x="384" y="2101"/>
                  </a:lnTo>
                  <a:lnTo>
                    <a:pt x="360" y="2041"/>
                  </a:lnTo>
                  <a:lnTo>
                    <a:pt x="336" y="1981"/>
                  </a:lnTo>
                  <a:lnTo>
                    <a:pt x="312" y="1915"/>
                  </a:lnTo>
                  <a:lnTo>
                    <a:pt x="294" y="1849"/>
                  </a:lnTo>
                  <a:lnTo>
                    <a:pt x="282" y="1783"/>
                  </a:lnTo>
                  <a:lnTo>
                    <a:pt x="270" y="1717"/>
                  </a:lnTo>
                  <a:lnTo>
                    <a:pt x="264" y="1645"/>
                  </a:lnTo>
                  <a:lnTo>
                    <a:pt x="264" y="1579"/>
                  </a:lnTo>
                  <a:lnTo>
                    <a:pt x="264" y="1506"/>
                  </a:lnTo>
                  <a:lnTo>
                    <a:pt x="270" y="1440"/>
                  </a:lnTo>
                  <a:lnTo>
                    <a:pt x="282" y="1374"/>
                  </a:lnTo>
                  <a:lnTo>
                    <a:pt x="294" y="1308"/>
                  </a:lnTo>
                  <a:lnTo>
                    <a:pt x="312" y="1242"/>
                  </a:lnTo>
                  <a:lnTo>
                    <a:pt x="336" y="1176"/>
                  </a:lnTo>
                  <a:lnTo>
                    <a:pt x="360" y="1116"/>
                  </a:lnTo>
                  <a:lnTo>
                    <a:pt x="384" y="1056"/>
                  </a:lnTo>
                  <a:lnTo>
                    <a:pt x="414" y="996"/>
                  </a:lnTo>
                  <a:lnTo>
                    <a:pt x="450" y="936"/>
                  </a:lnTo>
                  <a:lnTo>
                    <a:pt x="486" y="882"/>
                  </a:lnTo>
                  <a:lnTo>
                    <a:pt x="528" y="828"/>
                  </a:lnTo>
                  <a:lnTo>
                    <a:pt x="570" y="774"/>
                  </a:lnTo>
                  <a:lnTo>
                    <a:pt x="618" y="720"/>
                  </a:lnTo>
                  <a:lnTo>
                    <a:pt x="666" y="672"/>
                  </a:lnTo>
                  <a:lnTo>
                    <a:pt x="714" y="624"/>
                  </a:lnTo>
                  <a:lnTo>
                    <a:pt x="768" y="582"/>
                  </a:lnTo>
                  <a:lnTo>
                    <a:pt x="822" y="540"/>
                  </a:lnTo>
                  <a:lnTo>
                    <a:pt x="881" y="498"/>
                  </a:lnTo>
                  <a:lnTo>
                    <a:pt x="941" y="462"/>
                  </a:lnTo>
                  <a:lnTo>
                    <a:pt x="1001" y="426"/>
                  </a:lnTo>
                  <a:lnTo>
                    <a:pt x="1067" y="396"/>
                  </a:lnTo>
                  <a:lnTo>
                    <a:pt x="1133" y="366"/>
                  </a:lnTo>
                  <a:lnTo>
                    <a:pt x="1205" y="336"/>
                  </a:lnTo>
                  <a:lnTo>
                    <a:pt x="1271" y="312"/>
                  </a:lnTo>
                  <a:lnTo>
                    <a:pt x="1343" y="294"/>
                  </a:lnTo>
                  <a:lnTo>
                    <a:pt x="1415" y="276"/>
                  </a:lnTo>
                  <a:lnTo>
                    <a:pt x="1493" y="258"/>
                  </a:lnTo>
                  <a:lnTo>
                    <a:pt x="1565" y="246"/>
                  </a:lnTo>
                  <a:lnTo>
                    <a:pt x="1643" y="240"/>
                  </a:lnTo>
                  <a:lnTo>
                    <a:pt x="1721" y="234"/>
                  </a:lnTo>
                  <a:lnTo>
                    <a:pt x="1799" y="234"/>
                  </a:lnTo>
                  <a:lnTo>
                    <a:pt x="1841" y="234"/>
                  </a:lnTo>
                  <a:lnTo>
                    <a:pt x="1877" y="234"/>
                  </a:lnTo>
                  <a:lnTo>
                    <a:pt x="1913" y="234"/>
                  </a:lnTo>
                  <a:lnTo>
                    <a:pt x="1955" y="240"/>
                  </a:lnTo>
                  <a:lnTo>
                    <a:pt x="1991" y="240"/>
                  </a:lnTo>
                  <a:lnTo>
                    <a:pt x="2027" y="246"/>
                  </a:lnTo>
                  <a:lnTo>
                    <a:pt x="2063" y="252"/>
                  </a:lnTo>
                  <a:lnTo>
                    <a:pt x="2099" y="258"/>
                  </a:lnTo>
                  <a:lnTo>
                    <a:pt x="2135" y="264"/>
                  </a:lnTo>
                  <a:lnTo>
                    <a:pt x="2171" y="270"/>
                  </a:lnTo>
                  <a:lnTo>
                    <a:pt x="2207" y="276"/>
                  </a:lnTo>
                  <a:lnTo>
                    <a:pt x="2243" y="288"/>
                  </a:lnTo>
                  <a:lnTo>
                    <a:pt x="2279" y="300"/>
                  </a:lnTo>
                  <a:lnTo>
                    <a:pt x="2315" y="306"/>
                  </a:lnTo>
                  <a:lnTo>
                    <a:pt x="2345" y="318"/>
                  </a:lnTo>
                  <a:lnTo>
                    <a:pt x="2381" y="330"/>
                  </a:lnTo>
                  <a:lnTo>
                    <a:pt x="2411" y="342"/>
                  </a:lnTo>
                  <a:lnTo>
                    <a:pt x="2447" y="354"/>
                  </a:lnTo>
                  <a:lnTo>
                    <a:pt x="2477" y="366"/>
                  </a:lnTo>
                  <a:lnTo>
                    <a:pt x="2513" y="384"/>
                  </a:lnTo>
                  <a:lnTo>
                    <a:pt x="2543" y="396"/>
                  </a:lnTo>
                  <a:lnTo>
                    <a:pt x="2573" y="408"/>
                  </a:lnTo>
                  <a:lnTo>
                    <a:pt x="2603" y="426"/>
                  </a:lnTo>
                  <a:lnTo>
                    <a:pt x="2633" y="444"/>
                  </a:lnTo>
                  <a:lnTo>
                    <a:pt x="2663" y="462"/>
                  </a:lnTo>
                  <a:lnTo>
                    <a:pt x="2693" y="480"/>
                  </a:lnTo>
                  <a:lnTo>
                    <a:pt x="2723" y="492"/>
                  </a:lnTo>
                  <a:lnTo>
                    <a:pt x="2746" y="510"/>
                  </a:lnTo>
                  <a:lnTo>
                    <a:pt x="2776" y="534"/>
                  </a:lnTo>
                  <a:lnTo>
                    <a:pt x="2800" y="552"/>
                  </a:lnTo>
                  <a:lnTo>
                    <a:pt x="2830" y="570"/>
                  </a:lnTo>
                  <a:lnTo>
                    <a:pt x="2854" y="588"/>
                  </a:lnTo>
                  <a:lnTo>
                    <a:pt x="2555" y="774"/>
                  </a:lnTo>
                  <a:lnTo>
                    <a:pt x="3448" y="1014"/>
                  </a:lnTo>
                  <a:lnTo>
                    <a:pt x="3196" y="6"/>
                  </a:lnTo>
                  <a:lnTo>
                    <a:pt x="3028" y="408"/>
                  </a:lnTo>
                  <a:lnTo>
                    <a:pt x="2992" y="390"/>
                  </a:lnTo>
                  <a:lnTo>
                    <a:pt x="2962" y="366"/>
                  </a:lnTo>
                  <a:lnTo>
                    <a:pt x="2932" y="342"/>
                  </a:lnTo>
                  <a:lnTo>
                    <a:pt x="2902" y="324"/>
                  </a:lnTo>
                  <a:lnTo>
                    <a:pt x="2866" y="300"/>
                  </a:lnTo>
                  <a:lnTo>
                    <a:pt x="2836" y="282"/>
                  </a:lnTo>
                  <a:lnTo>
                    <a:pt x="2800" y="258"/>
                  </a:lnTo>
                  <a:lnTo>
                    <a:pt x="2764" y="240"/>
                  </a:lnTo>
                  <a:lnTo>
                    <a:pt x="2728" y="222"/>
                  </a:lnTo>
                  <a:lnTo>
                    <a:pt x="2693" y="204"/>
                  </a:lnTo>
                  <a:lnTo>
                    <a:pt x="2657" y="186"/>
                  </a:lnTo>
                  <a:lnTo>
                    <a:pt x="2621" y="168"/>
                  </a:lnTo>
                  <a:lnTo>
                    <a:pt x="2585" y="156"/>
                  </a:lnTo>
                  <a:lnTo>
                    <a:pt x="2549" y="138"/>
                  </a:lnTo>
                  <a:lnTo>
                    <a:pt x="2507" y="126"/>
                  </a:lnTo>
                  <a:lnTo>
                    <a:pt x="2471" y="114"/>
                  </a:lnTo>
                  <a:lnTo>
                    <a:pt x="2429" y="96"/>
                  </a:lnTo>
                  <a:lnTo>
                    <a:pt x="2393" y="84"/>
                  </a:lnTo>
                  <a:lnTo>
                    <a:pt x="2351" y="72"/>
                  </a:lnTo>
                  <a:lnTo>
                    <a:pt x="2309" y="66"/>
                  </a:lnTo>
                  <a:lnTo>
                    <a:pt x="2273" y="54"/>
                  </a:lnTo>
                  <a:lnTo>
                    <a:pt x="2231" y="42"/>
                  </a:lnTo>
                  <a:lnTo>
                    <a:pt x="2189" y="36"/>
                  </a:lnTo>
                  <a:lnTo>
                    <a:pt x="2147" y="30"/>
                  </a:lnTo>
                  <a:lnTo>
                    <a:pt x="2105" y="24"/>
                  </a:lnTo>
                  <a:lnTo>
                    <a:pt x="2063" y="18"/>
                  </a:lnTo>
                  <a:lnTo>
                    <a:pt x="2021" y="12"/>
                  </a:lnTo>
                  <a:lnTo>
                    <a:pt x="1979" y="6"/>
                  </a:lnTo>
                  <a:lnTo>
                    <a:pt x="1931" y="6"/>
                  </a:lnTo>
                  <a:lnTo>
                    <a:pt x="1889" y="0"/>
                  </a:lnTo>
                  <a:lnTo>
                    <a:pt x="1847" y="0"/>
                  </a:lnTo>
                  <a:lnTo>
                    <a:pt x="1799" y="0"/>
                  </a:lnTo>
                  <a:lnTo>
                    <a:pt x="1709" y="0"/>
                  </a:lnTo>
                  <a:lnTo>
                    <a:pt x="1619" y="6"/>
                  </a:lnTo>
                  <a:lnTo>
                    <a:pt x="1529" y="18"/>
                  </a:lnTo>
                  <a:lnTo>
                    <a:pt x="1439" y="30"/>
                  </a:lnTo>
                  <a:lnTo>
                    <a:pt x="1349" y="48"/>
                  </a:lnTo>
                  <a:lnTo>
                    <a:pt x="1265" y="72"/>
                  </a:lnTo>
                  <a:lnTo>
                    <a:pt x="1181" y="96"/>
                  </a:lnTo>
                  <a:lnTo>
                    <a:pt x="1103" y="126"/>
                  </a:lnTo>
                  <a:lnTo>
                    <a:pt x="1019" y="156"/>
                  </a:lnTo>
                  <a:lnTo>
                    <a:pt x="941" y="192"/>
                  </a:lnTo>
                  <a:lnTo>
                    <a:pt x="870" y="228"/>
                  </a:lnTo>
                  <a:lnTo>
                    <a:pt x="792" y="270"/>
                  </a:lnTo>
                  <a:lnTo>
                    <a:pt x="726" y="312"/>
                  </a:lnTo>
                  <a:lnTo>
                    <a:pt x="654" y="360"/>
                  </a:lnTo>
                  <a:lnTo>
                    <a:pt x="588" y="408"/>
                  </a:lnTo>
                  <a:lnTo>
                    <a:pt x="528" y="462"/>
                  </a:lnTo>
                  <a:lnTo>
                    <a:pt x="468" y="516"/>
                  </a:lnTo>
                  <a:lnTo>
                    <a:pt x="414" y="576"/>
                  </a:lnTo>
                  <a:lnTo>
                    <a:pt x="360" y="636"/>
                  </a:lnTo>
                  <a:lnTo>
                    <a:pt x="306" y="696"/>
                  </a:lnTo>
                  <a:lnTo>
                    <a:pt x="258" y="762"/>
                  </a:lnTo>
                  <a:lnTo>
                    <a:pt x="216" y="828"/>
                  </a:lnTo>
                  <a:lnTo>
                    <a:pt x="174" y="894"/>
                  </a:lnTo>
                  <a:lnTo>
                    <a:pt x="138" y="966"/>
                  </a:lnTo>
                  <a:lnTo>
                    <a:pt x="108" y="1038"/>
                  </a:lnTo>
                  <a:lnTo>
                    <a:pt x="78" y="1110"/>
                  </a:lnTo>
                  <a:lnTo>
                    <a:pt x="54" y="1182"/>
                  </a:lnTo>
                  <a:lnTo>
                    <a:pt x="36" y="1260"/>
                  </a:lnTo>
                  <a:lnTo>
                    <a:pt x="18" y="1338"/>
                  </a:lnTo>
                  <a:lnTo>
                    <a:pt x="6" y="1416"/>
                  </a:lnTo>
                  <a:lnTo>
                    <a:pt x="0" y="1494"/>
                  </a:lnTo>
                  <a:lnTo>
                    <a:pt x="0" y="1579"/>
                  </a:lnTo>
                  <a:lnTo>
                    <a:pt x="0" y="1663"/>
                  </a:lnTo>
                  <a:lnTo>
                    <a:pt x="6" y="1741"/>
                  </a:lnTo>
                  <a:lnTo>
                    <a:pt x="18" y="1819"/>
                  </a:lnTo>
                  <a:lnTo>
                    <a:pt x="36" y="1897"/>
                  </a:lnTo>
                  <a:lnTo>
                    <a:pt x="54" y="1975"/>
                  </a:lnTo>
                  <a:lnTo>
                    <a:pt x="78" y="2047"/>
                  </a:lnTo>
                  <a:lnTo>
                    <a:pt x="108" y="2119"/>
                  </a:lnTo>
                  <a:lnTo>
                    <a:pt x="138" y="2191"/>
                  </a:lnTo>
                  <a:lnTo>
                    <a:pt x="174" y="2263"/>
                  </a:lnTo>
                  <a:lnTo>
                    <a:pt x="216" y="2329"/>
                  </a:lnTo>
                  <a:lnTo>
                    <a:pt x="258" y="2395"/>
                  </a:lnTo>
                  <a:lnTo>
                    <a:pt x="306" y="2461"/>
                  </a:lnTo>
                  <a:lnTo>
                    <a:pt x="360" y="2521"/>
                  </a:lnTo>
                  <a:lnTo>
                    <a:pt x="414" y="2581"/>
                  </a:lnTo>
                  <a:lnTo>
                    <a:pt x="468" y="2641"/>
                  </a:lnTo>
                  <a:lnTo>
                    <a:pt x="528" y="2695"/>
                  </a:lnTo>
                  <a:lnTo>
                    <a:pt x="588" y="2749"/>
                  </a:lnTo>
                  <a:lnTo>
                    <a:pt x="654" y="2797"/>
                  </a:lnTo>
                  <a:lnTo>
                    <a:pt x="726" y="2845"/>
                  </a:lnTo>
                  <a:lnTo>
                    <a:pt x="792" y="2887"/>
                  </a:lnTo>
                  <a:lnTo>
                    <a:pt x="870" y="2929"/>
                  </a:lnTo>
                  <a:lnTo>
                    <a:pt x="941" y="2965"/>
                  </a:lnTo>
                  <a:lnTo>
                    <a:pt x="1019" y="3001"/>
                  </a:lnTo>
                  <a:lnTo>
                    <a:pt x="1103" y="3031"/>
                  </a:lnTo>
                  <a:lnTo>
                    <a:pt x="1181" y="3061"/>
                  </a:lnTo>
                  <a:lnTo>
                    <a:pt x="1265" y="3085"/>
                  </a:lnTo>
                  <a:lnTo>
                    <a:pt x="1349" y="3109"/>
                  </a:lnTo>
                  <a:lnTo>
                    <a:pt x="1439" y="3127"/>
                  </a:lnTo>
                  <a:lnTo>
                    <a:pt x="1529" y="3139"/>
                  </a:lnTo>
                  <a:lnTo>
                    <a:pt x="1619" y="3151"/>
                  </a:lnTo>
                  <a:lnTo>
                    <a:pt x="1709" y="3157"/>
                  </a:lnTo>
                  <a:lnTo>
                    <a:pt x="1799" y="3157"/>
                  </a:lnTo>
                  <a:lnTo>
                    <a:pt x="1895" y="3157"/>
                  </a:lnTo>
                  <a:lnTo>
                    <a:pt x="1985" y="3151"/>
                  </a:lnTo>
                  <a:lnTo>
                    <a:pt x="2075" y="3139"/>
                  </a:lnTo>
                  <a:lnTo>
                    <a:pt x="2165" y="3127"/>
                  </a:lnTo>
                  <a:lnTo>
                    <a:pt x="2249" y="3109"/>
                  </a:lnTo>
                  <a:lnTo>
                    <a:pt x="2339" y="3085"/>
                  </a:lnTo>
                  <a:lnTo>
                    <a:pt x="2417" y="3061"/>
                  </a:lnTo>
                  <a:lnTo>
                    <a:pt x="2501" y="3031"/>
                  </a:lnTo>
                  <a:lnTo>
                    <a:pt x="2579" y="3001"/>
                  </a:lnTo>
                  <a:lnTo>
                    <a:pt x="2657" y="2965"/>
                  </a:lnTo>
                  <a:lnTo>
                    <a:pt x="2734" y="2929"/>
                  </a:lnTo>
                  <a:lnTo>
                    <a:pt x="2806" y="2887"/>
                  </a:lnTo>
                  <a:lnTo>
                    <a:pt x="2878" y="2845"/>
                  </a:lnTo>
                  <a:lnTo>
                    <a:pt x="2944" y="2797"/>
                  </a:lnTo>
                  <a:lnTo>
                    <a:pt x="3010" y="2749"/>
                  </a:lnTo>
                  <a:lnTo>
                    <a:pt x="3076" y="2695"/>
                  </a:lnTo>
                  <a:lnTo>
                    <a:pt x="3136" y="2641"/>
                  </a:lnTo>
                  <a:lnTo>
                    <a:pt x="3190" y="2581"/>
                  </a:lnTo>
                  <a:lnTo>
                    <a:pt x="3244" y="2521"/>
                  </a:lnTo>
                  <a:lnTo>
                    <a:pt x="3292" y="2461"/>
                  </a:lnTo>
                  <a:lnTo>
                    <a:pt x="3340" y="2395"/>
                  </a:lnTo>
                  <a:lnTo>
                    <a:pt x="3382" y="2329"/>
                  </a:lnTo>
                  <a:lnTo>
                    <a:pt x="3424" y="2263"/>
                  </a:lnTo>
                  <a:lnTo>
                    <a:pt x="3460" y="2191"/>
                  </a:lnTo>
                  <a:lnTo>
                    <a:pt x="3490" y="2119"/>
                  </a:lnTo>
                  <a:lnTo>
                    <a:pt x="3520" y="2047"/>
                  </a:lnTo>
                  <a:lnTo>
                    <a:pt x="3544" y="1975"/>
                  </a:lnTo>
                  <a:lnTo>
                    <a:pt x="3568" y="1897"/>
                  </a:lnTo>
                  <a:lnTo>
                    <a:pt x="3580" y="1819"/>
                  </a:lnTo>
                  <a:lnTo>
                    <a:pt x="3592" y="1741"/>
                  </a:lnTo>
                  <a:lnTo>
                    <a:pt x="3598" y="1663"/>
                  </a:lnTo>
                  <a:lnTo>
                    <a:pt x="3604" y="1579"/>
                  </a:lnTo>
                  <a:lnTo>
                    <a:pt x="3340" y="157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3" name="Freeform 241"/>
            <p:cNvSpPr>
              <a:spLocks/>
            </p:cNvSpPr>
            <p:nvPr/>
          </p:nvSpPr>
          <p:spPr bwMode="auto">
            <a:xfrm>
              <a:off x="1632" y="2928"/>
              <a:ext cx="789" cy="681"/>
            </a:xfrm>
            <a:custGeom>
              <a:avLst/>
              <a:gdLst>
                <a:gd name="T0" fmla="*/ 199 w 789"/>
                <a:gd name="T1" fmla="*/ 161 h 681"/>
                <a:gd name="T2" fmla="*/ 107 w 789"/>
                <a:gd name="T3" fmla="*/ 165 h 681"/>
                <a:gd name="T4" fmla="*/ 75 w 789"/>
                <a:gd name="T5" fmla="*/ 138 h 681"/>
                <a:gd name="T6" fmla="*/ 42 w 789"/>
                <a:gd name="T7" fmla="*/ 110 h 681"/>
                <a:gd name="T8" fmla="*/ 70 w 789"/>
                <a:gd name="T9" fmla="*/ 55 h 681"/>
                <a:gd name="T10" fmla="*/ 139 w 789"/>
                <a:gd name="T11" fmla="*/ 23 h 681"/>
                <a:gd name="T12" fmla="*/ 204 w 789"/>
                <a:gd name="T13" fmla="*/ 9 h 681"/>
                <a:gd name="T14" fmla="*/ 259 w 789"/>
                <a:gd name="T15" fmla="*/ 13 h 681"/>
                <a:gd name="T16" fmla="*/ 346 w 789"/>
                <a:gd name="T17" fmla="*/ 13 h 681"/>
                <a:gd name="T18" fmla="*/ 406 w 789"/>
                <a:gd name="T19" fmla="*/ 73 h 681"/>
                <a:gd name="T20" fmla="*/ 457 w 789"/>
                <a:gd name="T21" fmla="*/ 82 h 681"/>
                <a:gd name="T22" fmla="*/ 508 w 789"/>
                <a:gd name="T23" fmla="*/ 106 h 681"/>
                <a:gd name="T24" fmla="*/ 595 w 789"/>
                <a:gd name="T25" fmla="*/ 115 h 681"/>
                <a:gd name="T26" fmla="*/ 660 w 789"/>
                <a:gd name="T27" fmla="*/ 115 h 681"/>
                <a:gd name="T28" fmla="*/ 692 w 789"/>
                <a:gd name="T29" fmla="*/ 124 h 681"/>
                <a:gd name="T30" fmla="*/ 761 w 789"/>
                <a:gd name="T31" fmla="*/ 129 h 681"/>
                <a:gd name="T32" fmla="*/ 789 w 789"/>
                <a:gd name="T33" fmla="*/ 147 h 681"/>
                <a:gd name="T34" fmla="*/ 743 w 789"/>
                <a:gd name="T35" fmla="*/ 179 h 681"/>
                <a:gd name="T36" fmla="*/ 637 w 789"/>
                <a:gd name="T37" fmla="*/ 184 h 681"/>
                <a:gd name="T38" fmla="*/ 582 w 789"/>
                <a:gd name="T39" fmla="*/ 165 h 681"/>
                <a:gd name="T40" fmla="*/ 535 w 789"/>
                <a:gd name="T41" fmla="*/ 147 h 681"/>
                <a:gd name="T42" fmla="*/ 494 w 789"/>
                <a:gd name="T43" fmla="*/ 165 h 681"/>
                <a:gd name="T44" fmla="*/ 434 w 789"/>
                <a:gd name="T45" fmla="*/ 161 h 681"/>
                <a:gd name="T46" fmla="*/ 420 w 789"/>
                <a:gd name="T47" fmla="*/ 188 h 681"/>
                <a:gd name="T48" fmla="*/ 406 w 789"/>
                <a:gd name="T49" fmla="*/ 248 h 681"/>
                <a:gd name="T50" fmla="*/ 388 w 789"/>
                <a:gd name="T51" fmla="*/ 294 h 681"/>
                <a:gd name="T52" fmla="*/ 346 w 789"/>
                <a:gd name="T53" fmla="*/ 308 h 681"/>
                <a:gd name="T54" fmla="*/ 360 w 789"/>
                <a:gd name="T55" fmla="*/ 364 h 681"/>
                <a:gd name="T56" fmla="*/ 365 w 789"/>
                <a:gd name="T57" fmla="*/ 437 h 681"/>
                <a:gd name="T58" fmla="*/ 443 w 789"/>
                <a:gd name="T59" fmla="*/ 465 h 681"/>
                <a:gd name="T60" fmla="*/ 439 w 789"/>
                <a:gd name="T61" fmla="*/ 529 h 681"/>
                <a:gd name="T62" fmla="*/ 448 w 789"/>
                <a:gd name="T63" fmla="*/ 585 h 681"/>
                <a:gd name="T64" fmla="*/ 370 w 789"/>
                <a:gd name="T65" fmla="*/ 640 h 681"/>
                <a:gd name="T66" fmla="*/ 287 w 789"/>
                <a:gd name="T67" fmla="*/ 635 h 681"/>
                <a:gd name="T68" fmla="*/ 254 w 789"/>
                <a:gd name="T69" fmla="*/ 631 h 681"/>
                <a:gd name="T70" fmla="*/ 199 w 789"/>
                <a:gd name="T71" fmla="*/ 640 h 681"/>
                <a:gd name="T72" fmla="*/ 148 w 789"/>
                <a:gd name="T73" fmla="*/ 635 h 681"/>
                <a:gd name="T74" fmla="*/ 29 w 789"/>
                <a:gd name="T75" fmla="*/ 599 h 681"/>
                <a:gd name="T76" fmla="*/ 47 w 789"/>
                <a:gd name="T77" fmla="*/ 506 h 681"/>
                <a:gd name="T78" fmla="*/ 10 w 789"/>
                <a:gd name="T79" fmla="*/ 474 h 681"/>
                <a:gd name="T80" fmla="*/ 84 w 789"/>
                <a:gd name="T81" fmla="*/ 428 h 681"/>
                <a:gd name="T82" fmla="*/ 65 w 789"/>
                <a:gd name="T83" fmla="*/ 354 h 681"/>
                <a:gd name="T84" fmla="*/ 98 w 789"/>
                <a:gd name="T85" fmla="*/ 299 h 681"/>
                <a:gd name="T86" fmla="*/ 65 w 789"/>
                <a:gd name="T87" fmla="*/ 271 h 681"/>
                <a:gd name="T88" fmla="*/ 52 w 789"/>
                <a:gd name="T89" fmla="*/ 239 h 681"/>
                <a:gd name="T90" fmla="*/ 139 w 789"/>
                <a:gd name="T91" fmla="*/ 179 h 681"/>
                <a:gd name="T92" fmla="*/ 199 w 789"/>
                <a:gd name="T93" fmla="*/ 161 h 6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9"/>
                <a:gd name="T142" fmla="*/ 0 h 681"/>
                <a:gd name="T143" fmla="*/ 789 w 789"/>
                <a:gd name="T144" fmla="*/ 681 h 6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9" h="681">
                  <a:moveTo>
                    <a:pt x="199" y="161"/>
                  </a:moveTo>
                  <a:cubicBezTo>
                    <a:pt x="182" y="162"/>
                    <a:pt x="130" y="173"/>
                    <a:pt x="107" y="165"/>
                  </a:cubicBezTo>
                  <a:cubicBezTo>
                    <a:pt x="97" y="150"/>
                    <a:pt x="92" y="143"/>
                    <a:pt x="75" y="138"/>
                  </a:cubicBezTo>
                  <a:cubicBezTo>
                    <a:pt x="64" y="128"/>
                    <a:pt x="55" y="118"/>
                    <a:pt x="42" y="110"/>
                  </a:cubicBezTo>
                  <a:cubicBezTo>
                    <a:pt x="35" y="85"/>
                    <a:pt x="44" y="62"/>
                    <a:pt x="70" y="55"/>
                  </a:cubicBezTo>
                  <a:cubicBezTo>
                    <a:pt x="102" y="35"/>
                    <a:pt x="95" y="28"/>
                    <a:pt x="139" y="23"/>
                  </a:cubicBezTo>
                  <a:cubicBezTo>
                    <a:pt x="161" y="15"/>
                    <a:pt x="180" y="12"/>
                    <a:pt x="204" y="9"/>
                  </a:cubicBezTo>
                  <a:cubicBezTo>
                    <a:pt x="226" y="3"/>
                    <a:pt x="236" y="9"/>
                    <a:pt x="259" y="13"/>
                  </a:cubicBezTo>
                  <a:cubicBezTo>
                    <a:pt x="321" y="4"/>
                    <a:pt x="305" y="0"/>
                    <a:pt x="346" y="13"/>
                  </a:cubicBezTo>
                  <a:cubicBezTo>
                    <a:pt x="357" y="44"/>
                    <a:pt x="376" y="64"/>
                    <a:pt x="406" y="73"/>
                  </a:cubicBezTo>
                  <a:cubicBezTo>
                    <a:pt x="425" y="90"/>
                    <a:pt x="430" y="87"/>
                    <a:pt x="457" y="82"/>
                  </a:cubicBezTo>
                  <a:cubicBezTo>
                    <a:pt x="482" y="87"/>
                    <a:pt x="491" y="88"/>
                    <a:pt x="508" y="106"/>
                  </a:cubicBezTo>
                  <a:cubicBezTo>
                    <a:pt x="538" y="98"/>
                    <a:pt x="567" y="104"/>
                    <a:pt x="595" y="115"/>
                  </a:cubicBezTo>
                  <a:cubicBezTo>
                    <a:pt x="631" y="110"/>
                    <a:pt x="624" y="107"/>
                    <a:pt x="660" y="115"/>
                  </a:cubicBezTo>
                  <a:cubicBezTo>
                    <a:pt x="671" y="117"/>
                    <a:pt x="692" y="124"/>
                    <a:pt x="692" y="124"/>
                  </a:cubicBezTo>
                  <a:cubicBezTo>
                    <a:pt x="715" y="119"/>
                    <a:pt x="739" y="117"/>
                    <a:pt x="761" y="129"/>
                  </a:cubicBezTo>
                  <a:cubicBezTo>
                    <a:pt x="771" y="134"/>
                    <a:pt x="789" y="147"/>
                    <a:pt x="789" y="147"/>
                  </a:cubicBezTo>
                  <a:cubicBezTo>
                    <a:pt x="782" y="180"/>
                    <a:pt x="776" y="174"/>
                    <a:pt x="743" y="179"/>
                  </a:cubicBezTo>
                  <a:cubicBezTo>
                    <a:pt x="707" y="173"/>
                    <a:pt x="672" y="174"/>
                    <a:pt x="637" y="184"/>
                  </a:cubicBezTo>
                  <a:cubicBezTo>
                    <a:pt x="618" y="177"/>
                    <a:pt x="602" y="169"/>
                    <a:pt x="582" y="165"/>
                  </a:cubicBezTo>
                  <a:cubicBezTo>
                    <a:pt x="567" y="155"/>
                    <a:pt x="552" y="153"/>
                    <a:pt x="535" y="147"/>
                  </a:cubicBezTo>
                  <a:cubicBezTo>
                    <a:pt x="520" y="153"/>
                    <a:pt x="509" y="161"/>
                    <a:pt x="494" y="165"/>
                  </a:cubicBezTo>
                  <a:cubicBezTo>
                    <a:pt x="453" y="153"/>
                    <a:pt x="473" y="154"/>
                    <a:pt x="434" y="161"/>
                  </a:cubicBezTo>
                  <a:cubicBezTo>
                    <a:pt x="431" y="171"/>
                    <a:pt x="422" y="178"/>
                    <a:pt x="420" y="188"/>
                  </a:cubicBezTo>
                  <a:cubicBezTo>
                    <a:pt x="407" y="251"/>
                    <a:pt x="431" y="226"/>
                    <a:pt x="406" y="248"/>
                  </a:cubicBezTo>
                  <a:cubicBezTo>
                    <a:pt x="403" y="259"/>
                    <a:pt x="398" y="287"/>
                    <a:pt x="388" y="294"/>
                  </a:cubicBezTo>
                  <a:cubicBezTo>
                    <a:pt x="383" y="298"/>
                    <a:pt x="356" y="305"/>
                    <a:pt x="346" y="308"/>
                  </a:cubicBezTo>
                  <a:cubicBezTo>
                    <a:pt x="340" y="328"/>
                    <a:pt x="354" y="344"/>
                    <a:pt x="360" y="364"/>
                  </a:cubicBezTo>
                  <a:cubicBezTo>
                    <a:pt x="362" y="388"/>
                    <a:pt x="361" y="413"/>
                    <a:pt x="365" y="437"/>
                  </a:cubicBezTo>
                  <a:cubicBezTo>
                    <a:pt x="367" y="451"/>
                    <a:pt x="427" y="459"/>
                    <a:pt x="443" y="465"/>
                  </a:cubicBezTo>
                  <a:cubicBezTo>
                    <a:pt x="450" y="485"/>
                    <a:pt x="441" y="507"/>
                    <a:pt x="439" y="529"/>
                  </a:cubicBezTo>
                  <a:cubicBezTo>
                    <a:pt x="441" y="548"/>
                    <a:pt x="448" y="566"/>
                    <a:pt x="448" y="585"/>
                  </a:cubicBezTo>
                  <a:cubicBezTo>
                    <a:pt x="448" y="623"/>
                    <a:pt x="398" y="629"/>
                    <a:pt x="370" y="640"/>
                  </a:cubicBezTo>
                  <a:cubicBezTo>
                    <a:pt x="355" y="681"/>
                    <a:pt x="313" y="645"/>
                    <a:pt x="287" y="635"/>
                  </a:cubicBezTo>
                  <a:cubicBezTo>
                    <a:pt x="279" y="615"/>
                    <a:pt x="272" y="625"/>
                    <a:pt x="254" y="631"/>
                  </a:cubicBezTo>
                  <a:cubicBezTo>
                    <a:pt x="246" y="675"/>
                    <a:pt x="229" y="659"/>
                    <a:pt x="199" y="640"/>
                  </a:cubicBezTo>
                  <a:cubicBezTo>
                    <a:pt x="184" y="617"/>
                    <a:pt x="171" y="628"/>
                    <a:pt x="148" y="635"/>
                  </a:cubicBezTo>
                  <a:cubicBezTo>
                    <a:pt x="66" y="630"/>
                    <a:pt x="82" y="636"/>
                    <a:pt x="29" y="599"/>
                  </a:cubicBezTo>
                  <a:cubicBezTo>
                    <a:pt x="2" y="562"/>
                    <a:pt x="0" y="523"/>
                    <a:pt x="47" y="506"/>
                  </a:cubicBezTo>
                  <a:cubicBezTo>
                    <a:pt x="36" y="490"/>
                    <a:pt x="24" y="488"/>
                    <a:pt x="10" y="474"/>
                  </a:cubicBezTo>
                  <a:cubicBezTo>
                    <a:pt x="34" y="437"/>
                    <a:pt x="40" y="435"/>
                    <a:pt x="84" y="428"/>
                  </a:cubicBezTo>
                  <a:cubicBezTo>
                    <a:pt x="92" y="399"/>
                    <a:pt x="74" y="380"/>
                    <a:pt x="65" y="354"/>
                  </a:cubicBezTo>
                  <a:cubicBezTo>
                    <a:pt x="70" y="332"/>
                    <a:pt x="76" y="307"/>
                    <a:pt x="98" y="299"/>
                  </a:cubicBezTo>
                  <a:cubicBezTo>
                    <a:pt x="91" y="280"/>
                    <a:pt x="83" y="278"/>
                    <a:pt x="65" y="271"/>
                  </a:cubicBezTo>
                  <a:cubicBezTo>
                    <a:pt x="56" y="259"/>
                    <a:pt x="52" y="256"/>
                    <a:pt x="52" y="239"/>
                  </a:cubicBezTo>
                  <a:cubicBezTo>
                    <a:pt x="52" y="176"/>
                    <a:pt x="85" y="184"/>
                    <a:pt x="139" y="179"/>
                  </a:cubicBezTo>
                  <a:cubicBezTo>
                    <a:pt x="159" y="173"/>
                    <a:pt x="179" y="167"/>
                    <a:pt x="199" y="161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4" name="AutoShape 190"/>
            <p:cNvSpPr>
              <a:spLocks noChangeArrowheads="1"/>
            </p:cNvSpPr>
            <p:nvPr/>
          </p:nvSpPr>
          <p:spPr bwMode="auto">
            <a:xfrm>
              <a:off x="1872" y="3216"/>
              <a:ext cx="256" cy="114"/>
            </a:xfrm>
            <a:prstGeom prst="leftRightArrow">
              <a:avLst>
                <a:gd name="adj1" fmla="val 50000"/>
                <a:gd name="adj2" fmla="val 44912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5" name="AutoShape 192"/>
            <p:cNvSpPr>
              <a:spLocks noChangeArrowheads="1"/>
            </p:cNvSpPr>
            <p:nvPr/>
          </p:nvSpPr>
          <p:spPr bwMode="auto">
            <a:xfrm>
              <a:off x="1868" y="3504"/>
              <a:ext cx="100" cy="192"/>
            </a:xfrm>
            <a:prstGeom prst="upArrow">
              <a:avLst>
                <a:gd name="adj1" fmla="val 50000"/>
                <a:gd name="adj2" fmla="val 48000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6" name="AutoShape 193"/>
            <p:cNvSpPr>
              <a:spLocks noChangeArrowheads="1"/>
            </p:cNvSpPr>
            <p:nvPr/>
          </p:nvSpPr>
          <p:spPr bwMode="auto">
            <a:xfrm>
              <a:off x="1728" y="350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7" name="AutoShape 191"/>
            <p:cNvSpPr>
              <a:spLocks noChangeArrowheads="1"/>
            </p:cNvSpPr>
            <p:nvPr/>
          </p:nvSpPr>
          <p:spPr bwMode="auto">
            <a:xfrm>
              <a:off x="2256" y="3024"/>
              <a:ext cx="253" cy="88"/>
            </a:xfrm>
            <a:prstGeom prst="rightArrow">
              <a:avLst>
                <a:gd name="adj1" fmla="val 50000"/>
                <a:gd name="adj2" fmla="val 71875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8" name="AutoShape 215"/>
            <p:cNvSpPr>
              <a:spLocks noChangeArrowheads="1"/>
            </p:cNvSpPr>
            <p:nvPr/>
          </p:nvSpPr>
          <p:spPr bwMode="auto">
            <a:xfrm>
              <a:off x="3168" y="288"/>
              <a:ext cx="600" cy="133"/>
            </a:xfrm>
            <a:prstGeom prst="leftArrow">
              <a:avLst>
                <a:gd name="adj1" fmla="val 50000"/>
                <a:gd name="adj2" fmla="val 112782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69" name="AutoShape 216"/>
            <p:cNvSpPr>
              <a:spLocks noChangeArrowheads="1"/>
            </p:cNvSpPr>
            <p:nvPr/>
          </p:nvSpPr>
          <p:spPr bwMode="auto">
            <a:xfrm>
              <a:off x="3744" y="2112"/>
              <a:ext cx="556" cy="143"/>
            </a:xfrm>
            <a:prstGeom prst="leftRightArrow">
              <a:avLst>
                <a:gd name="adj1" fmla="val 50000"/>
                <a:gd name="adj2" fmla="val 77762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70" name="AutoShape 217"/>
            <p:cNvSpPr>
              <a:spLocks noChangeArrowheads="1"/>
            </p:cNvSpPr>
            <p:nvPr/>
          </p:nvSpPr>
          <p:spPr bwMode="auto">
            <a:xfrm>
              <a:off x="4272" y="3456"/>
              <a:ext cx="171" cy="465"/>
            </a:xfrm>
            <a:prstGeom prst="upArrow">
              <a:avLst>
                <a:gd name="adj1" fmla="val 50000"/>
                <a:gd name="adj2" fmla="val 67982"/>
              </a:avLst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71" name="AutoShape 213"/>
            <p:cNvSpPr>
              <a:spLocks noChangeArrowheads="1"/>
            </p:cNvSpPr>
            <p:nvPr/>
          </p:nvSpPr>
          <p:spPr bwMode="auto">
            <a:xfrm>
              <a:off x="4512" y="2544"/>
              <a:ext cx="172" cy="1397"/>
            </a:xfrm>
            <a:prstGeom prst="downArrow">
              <a:avLst>
                <a:gd name="adj1" fmla="val 50000"/>
                <a:gd name="adj2" fmla="val 203052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3" name="textruta 5"/>
          <p:cNvSpPr txBox="1"/>
          <p:nvPr/>
        </p:nvSpPr>
        <p:spPr>
          <a:xfrm>
            <a:off x="166574" y="4273151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rain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forest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net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sink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aerosol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particles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cleanest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considering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the total aerosol population.  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ruta 6"/>
          <p:cNvSpPr txBox="1"/>
          <p:nvPr/>
        </p:nvSpPr>
        <p:spPr>
          <a:xfrm>
            <a:off x="166574" y="4916582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means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aerosol emission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seems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to be small in terms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concentrations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. It is hard to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explain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downward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particle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fluxes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particles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forming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atmosphere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943350" lvl="8" indent="-285750">
              <a:buFontTx/>
              <a:buChar char="-"/>
            </a:pP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16" y="2944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879" y="5624468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Ahlm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ACP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 18"/>
          <p:cNvGrpSpPr/>
          <p:nvPr/>
        </p:nvGrpSpPr>
        <p:grpSpPr>
          <a:xfrm>
            <a:off x="4444688" y="773676"/>
            <a:ext cx="4508760" cy="3145532"/>
            <a:chOff x="4492397" y="2128082"/>
            <a:chExt cx="5336305" cy="3658372"/>
          </a:xfrm>
        </p:grpSpPr>
        <p:pic>
          <p:nvPicPr>
            <p:cNvPr id="8" name="Bildobjekt 9" descr="vdwd.t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2397" y="2357430"/>
              <a:ext cx="4580197" cy="3429024"/>
            </a:xfrm>
            <a:prstGeom prst="rect">
              <a:avLst/>
            </a:prstGeom>
          </p:spPr>
        </p:pic>
        <p:sp>
          <p:nvSpPr>
            <p:cNvPr id="9" name="textruta 11"/>
            <p:cNvSpPr txBox="1"/>
            <p:nvPr/>
          </p:nvSpPr>
          <p:spPr>
            <a:xfrm>
              <a:off x="5094856" y="2128082"/>
              <a:ext cx="4733846" cy="42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mtClean="0">
                  <a:latin typeface="Arial" pitchFamily="34" charset="0"/>
                  <a:cs typeface="Arial" pitchFamily="34" charset="0"/>
                </a:rPr>
                <a:t>Particle deposition velocity</a:t>
              </a: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31"/>
          <p:cNvGrpSpPr/>
          <p:nvPr/>
        </p:nvGrpSpPr>
        <p:grpSpPr>
          <a:xfrm>
            <a:off x="166606" y="773676"/>
            <a:ext cx="4071934" cy="3143272"/>
            <a:chOff x="214314" y="500042"/>
            <a:chExt cx="4071934" cy="3143272"/>
          </a:xfrm>
        </p:grpSpPr>
        <p:grpSp>
          <p:nvGrpSpPr>
            <p:cNvPr id="11" name="Grupp 17"/>
            <p:cNvGrpSpPr/>
            <p:nvPr/>
          </p:nvGrpSpPr>
          <p:grpSpPr>
            <a:xfrm>
              <a:off x="214314" y="500042"/>
              <a:ext cx="4071934" cy="3143272"/>
              <a:chOff x="71438" y="2119962"/>
              <a:chExt cx="4572000" cy="3646230"/>
            </a:xfrm>
          </p:grpSpPr>
          <p:pic>
            <p:nvPicPr>
              <p:cNvPr id="17" name="Bildobjekt 8" descr="fluxwd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438" y="2343305"/>
                <a:ext cx="4572000" cy="3422887"/>
              </a:xfrm>
              <a:prstGeom prst="rect">
                <a:avLst/>
              </a:prstGeom>
            </p:spPr>
          </p:pic>
          <p:sp>
            <p:nvSpPr>
              <p:cNvPr id="18" name="textruta 10"/>
              <p:cNvSpPr txBox="1"/>
              <p:nvPr/>
            </p:nvSpPr>
            <p:spPr>
              <a:xfrm>
                <a:off x="1500166" y="2119962"/>
                <a:ext cx="2571768" cy="42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mtClean="0">
                    <a:latin typeface="Arial" pitchFamily="34" charset="0"/>
                    <a:cs typeface="Arial" pitchFamily="34" charset="0"/>
                  </a:rPr>
                  <a:t>Particle flux</a:t>
                </a:r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 30"/>
            <p:cNvGrpSpPr/>
            <p:nvPr/>
          </p:nvGrpSpPr>
          <p:grpSpPr>
            <a:xfrm>
              <a:off x="785786" y="1057381"/>
              <a:ext cx="2928958" cy="2138669"/>
              <a:chOff x="785786" y="1057381"/>
              <a:chExt cx="2928958" cy="2138669"/>
            </a:xfrm>
          </p:grpSpPr>
          <p:cxnSp>
            <p:nvCxnSpPr>
              <p:cNvPr id="13" name="Rak pil 18"/>
              <p:cNvCxnSpPr/>
              <p:nvPr/>
            </p:nvCxnSpPr>
            <p:spPr>
              <a:xfrm rot="5400000">
                <a:off x="2172386" y="1458014"/>
                <a:ext cx="584388" cy="3829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21"/>
              <p:cNvCxnSpPr/>
              <p:nvPr/>
            </p:nvCxnSpPr>
            <p:spPr>
              <a:xfrm flipV="1">
                <a:off x="1461529" y="2571744"/>
                <a:ext cx="500066" cy="3571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ruta 25"/>
              <p:cNvSpPr txBox="1"/>
              <p:nvPr/>
            </p:nvSpPr>
            <p:spPr>
              <a:xfrm>
                <a:off x="2214546" y="1057381"/>
                <a:ext cx="1500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smtClean="0">
                    <a:latin typeface="Arial" pitchFamily="34" charset="0"/>
                    <a:cs typeface="Arial" pitchFamily="34" charset="0"/>
                  </a:rPr>
                  <a:t>wet season</a:t>
                </a:r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26"/>
              <p:cNvSpPr txBox="1"/>
              <p:nvPr/>
            </p:nvSpPr>
            <p:spPr>
              <a:xfrm>
                <a:off x="785786" y="2857496"/>
                <a:ext cx="1500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smtClean="0">
                    <a:latin typeface="Arial" pitchFamily="34" charset="0"/>
                    <a:cs typeface="Arial" pitchFamily="34" charset="0"/>
                  </a:rPr>
                  <a:t>dry season</a:t>
                </a:r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9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pic>
        <p:nvPicPr>
          <p:cNvPr id="6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" y="1511299"/>
            <a:ext cx="7440613" cy="43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263" y="349250"/>
            <a:ext cx="77393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endParaRPr lang="en-US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Erratic occurrence of fresh Aitken mode aerosol over the Amazon tropical rainforest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Courtessy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E.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Swietlicki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1" y="1570230"/>
            <a:ext cx="7063754" cy="43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263" y="349250"/>
            <a:ext cx="4541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endParaRPr lang="en-US" dirty="0" smtClean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Diurnal cycle of fresh Aitken mode over Amazon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Courtessy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E.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Swietlicki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J.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Rissler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F2%20out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07" y="956654"/>
            <a:ext cx="5020565" cy="50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5534107" y="1331969"/>
            <a:ext cx="3131376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Vertical aerosol distribution observed on 15 March at 15:50 LST over southern Suriname based on 1 Hz data (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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6-18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120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). The median aerosol size distribution from 3.4 km altitude is made of 16 one minute size distributions collected between 14:51 and 15:06 LST. The aerosol size distribution at 0.6 km altitude is made of 19 size distributions collected between 15:29 and 15:47 LST. The error bars represent lower and upper quartiles. The arrows mark the altitude where the aerosol size distributions were measured.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(Krejci, 2005)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907" y="143325"/>
            <a:ext cx="75615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Aitken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shallow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convective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247" y="206734"/>
            <a:ext cx="815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Aerosol size distribution cluster analysis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DMPS (April 2009 – May 2010)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30 000 size distributions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 clusters, special focus on size distributions with mode between 10 and 80 nm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28" y="1709531"/>
            <a:ext cx="4975242" cy="39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8" y="1126834"/>
            <a:ext cx="4620459" cy="4747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57"/>
            <a:ext cx="9144000" cy="805543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3123" y="134771"/>
            <a:ext cx="8889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sv-SE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47" y="227978"/>
            <a:ext cx="4235976" cy="2952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6303" y="3339835"/>
            <a:ext cx="371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NAIS (September 2011 April 2012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ZF2 Research site near Manaus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821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Krejci</dc:creator>
  <cp:lastModifiedBy>Paulo Artaxo</cp:lastModifiedBy>
  <cp:revision>18</cp:revision>
  <dcterms:created xsi:type="dcterms:W3CDTF">2013-06-10T14:41:49Z</dcterms:created>
  <dcterms:modified xsi:type="dcterms:W3CDTF">2013-08-26T18:35:35Z</dcterms:modified>
</cp:coreProperties>
</file>