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2404050" cy="32404050"/>
  <p:notesSz cx="6858000" cy="9144000"/>
  <p:defaultTextStyle>
    <a:defPPr>
      <a:defRPr lang="pt-BR"/>
    </a:defPPr>
    <a:lvl1pPr marL="0" algn="l" defTabSz="4441332" rtl="0" eaLnBrk="1" latinLnBrk="0" hangingPunct="1">
      <a:defRPr sz="8700" kern="1200">
        <a:solidFill>
          <a:schemeClr val="tx1"/>
        </a:solidFill>
        <a:latin typeface="+mn-lt"/>
        <a:ea typeface="+mn-ea"/>
        <a:cs typeface="+mn-cs"/>
      </a:defRPr>
    </a:lvl1pPr>
    <a:lvl2pPr marL="2220666" algn="l" defTabSz="4441332" rtl="0" eaLnBrk="1" latinLnBrk="0" hangingPunct="1">
      <a:defRPr sz="8700" kern="1200">
        <a:solidFill>
          <a:schemeClr val="tx1"/>
        </a:solidFill>
        <a:latin typeface="+mn-lt"/>
        <a:ea typeface="+mn-ea"/>
        <a:cs typeface="+mn-cs"/>
      </a:defRPr>
    </a:lvl2pPr>
    <a:lvl3pPr marL="4441332" algn="l" defTabSz="4441332" rtl="0" eaLnBrk="1" latinLnBrk="0" hangingPunct="1">
      <a:defRPr sz="8700" kern="1200">
        <a:solidFill>
          <a:schemeClr val="tx1"/>
        </a:solidFill>
        <a:latin typeface="+mn-lt"/>
        <a:ea typeface="+mn-ea"/>
        <a:cs typeface="+mn-cs"/>
      </a:defRPr>
    </a:lvl3pPr>
    <a:lvl4pPr marL="6661998" algn="l" defTabSz="4441332" rtl="0" eaLnBrk="1" latinLnBrk="0" hangingPunct="1">
      <a:defRPr sz="8700" kern="1200">
        <a:solidFill>
          <a:schemeClr val="tx1"/>
        </a:solidFill>
        <a:latin typeface="+mn-lt"/>
        <a:ea typeface="+mn-ea"/>
        <a:cs typeface="+mn-cs"/>
      </a:defRPr>
    </a:lvl4pPr>
    <a:lvl5pPr marL="8882664" algn="l" defTabSz="4441332" rtl="0" eaLnBrk="1" latinLnBrk="0" hangingPunct="1">
      <a:defRPr sz="8700" kern="1200">
        <a:solidFill>
          <a:schemeClr val="tx1"/>
        </a:solidFill>
        <a:latin typeface="+mn-lt"/>
        <a:ea typeface="+mn-ea"/>
        <a:cs typeface="+mn-cs"/>
      </a:defRPr>
    </a:lvl5pPr>
    <a:lvl6pPr marL="11103331" algn="l" defTabSz="4441332" rtl="0" eaLnBrk="1" latinLnBrk="0" hangingPunct="1">
      <a:defRPr sz="8700" kern="1200">
        <a:solidFill>
          <a:schemeClr val="tx1"/>
        </a:solidFill>
        <a:latin typeface="+mn-lt"/>
        <a:ea typeface="+mn-ea"/>
        <a:cs typeface="+mn-cs"/>
      </a:defRPr>
    </a:lvl6pPr>
    <a:lvl7pPr marL="13323997" algn="l" defTabSz="4441332" rtl="0" eaLnBrk="1" latinLnBrk="0" hangingPunct="1">
      <a:defRPr sz="8700" kern="1200">
        <a:solidFill>
          <a:schemeClr val="tx1"/>
        </a:solidFill>
        <a:latin typeface="+mn-lt"/>
        <a:ea typeface="+mn-ea"/>
        <a:cs typeface="+mn-cs"/>
      </a:defRPr>
    </a:lvl7pPr>
    <a:lvl8pPr marL="15544663" algn="l" defTabSz="4441332" rtl="0" eaLnBrk="1" latinLnBrk="0" hangingPunct="1">
      <a:defRPr sz="8700" kern="1200">
        <a:solidFill>
          <a:schemeClr val="tx1"/>
        </a:solidFill>
        <a:latin typeface="+mn-lt"/>
        <a:ea typeface="+mn-ea"/>
        <a:cs typeface="+mn-cs"/>
      </a:defRPr>
    </a:lvl8pPr>
    <a:lvl9pPr marL="17765329" algn="l" defTabSz="4441332" rtl="0" eaLnBrk="1" latinLnBrk="0" hangingPunct="1">
      <a:defRPr sz="87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rtaxo"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39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3894" autoAdjust="0"/>
    <p:restoredTop sz="94660"/>
  </p:normalViewPr>
  <p:slideViewPr>
    <p:cSldViewPr>
      <p:cViewPr>
        <p:scale>
          <a:sx n="30" d="100"/>
          <a:sy n="30" d="100"/>
        </p:scale>
        <p:origin x="-168" y="-72"/>
      </p:cViewPr>
      <p:guideLst>
        <p:guide orient="horz" pos="10206"/>
        <p:guide pos="1020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09-10T15:04:01.584" idx="1">
    <p:pos x="13950" y="318"/>
    <p:text>Andrea: O titulo não dá para ele. Precisa mudar o fundo para podermos ver o que está escrito....</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430304" y="10066261"/>
            <a:ext cx="27543443" cy="6945868"/>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4860608" y="18362295"/>
            <a:ext cx="22682835" cy="8281035"/>
          </a:xfrm>
        </p:spPr>
        <p:txBody>
          <a:bodyPr/>
          <a:lstStyle>
            <a:lvl1pPr marL="0" indent="0" algn="ctr">
              <a:buNone/>
              <a:defRPr>
                <a:solidFill>
                  <a:schemeClr val="tx1">
                    <a:tint val="75000"/>
                  </a:schemeClr>
                </a:solidFill>
              </a:defRPr>
            </a:lvl1pPr>
            <a:lvl2pPr marL="2220666" indent="0" algn="ctr">
              <a:buNone/>
              <a:defRPr>
                <a:solidFill>
                  <a:schemeClr val="tx1">
                    <a:tint val="75000"/>
                  </a:schemeClr>
                </a:solidFill>
              </a:defRPr>
            </a:lvl2pPr>
            <a:lvl3pPr marL="4441332" indent="0" algn="ctr">
              <a:buNone/>
              <a:defRPr>
                <a:solidFill>
                  <a:schemeClr val="tx1">
                    <a:tint val="75000"/>
                  </a:schemeClr>
                </a:solidFill>
              </a:defRPr>
            </a:lvl3pPr>
            <a:lvl4pPr marL="6661998" indent="0" algn="ctr">
              <a:buNone/>
              <a:defRPr>
                <a:solidFill>
                  <a:schemeClr val="tx1">
                    <a:tint val="75000"/>
                  </a:schemeClr>
                </a:solidFill>
              </a:defRPr>
            </a:lvl4pPr>
            <a:lvl5pPr marL="8882664" indent="0" algn="ctr">
              <a:buNone/>
              <a:defRPr>
                <a:solidFill>
                  <a:schemeClr val="tx1">
                    <a:tint val="75000"/>
                  </a:schemeClr>
                </a:solidFill>
              </a:defRPr>
            </a:lvl5pPr>
            <a:lvl6pPr marL="11103331" indent="0" algn="ctr">
              <a:buNone/>
              <a:defRPr>
                <a:solidFill>
                  <a:schemeClr val="tx1">
                    <a:tint val="75000"/>
                  </a:schemeClr>
                </a:solidFill>
              </a:defRPr>
            </a:lvl6pPr>
            <a:lvl7pPr marL="13323997" indent="0" algn="ctr">
              <a:buNone/>
              <a:defRPr>
                <a:solidFill>
                  <a:schemeClr val="tx1">
                    <a:tint val="75000"/>
                  </a:schemeClr>
                </a:solidFill>
              </a:defRPr>
            </a:lvl7pPr>
            <a:lvl8pPr marL="15544663" indent="0" algn="ctr">
              <a:buNone/>
              <a:defRPr>
                <a:solidFill>
                  <a:schemeClr val="tx1">
                    <a:tint val="75000"/>
                  </a:schemeClr>
                </a:solidFill>
              </a:defRPr>
            </a:lvl8pPr>
            <a:lvl9pPr marL="17765329"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971746" y="7785973"/>
            <a:ext cx="29163645" cy="165890734"/>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480810" y="7785973"/>
            <a:ext cx="86950868" cy="165890734"/>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2559697" y="20822605"/>
            <a:ext cx="27543443" cy="6435804"/>
          </a:xfrm>
        </p:spPr>
        <p:txBody>
          <a:bodyPr anchor="t"/>
          <a:lstStyle>
            <a:lvl1pPr algn="l">
              <a:defRPr sz="194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2559697" y="13734221"/>
            <a:ext cx="27543443" cy="7088384"/>
          </a:xfrm>
        </p:spPr>
        <p:txBody>
          <a:bodyPr anchor="b"/>
          <a:lstStyle>
            <a:lvl1pPr marL="0" indent="0">
              <a:buNone/>
              <a:defRPr sz="9700">
                <a:solidFill>
                  <a:schemeClr val="tx1">
                    <a:tint val="75000"/>
                  </a:schemeClr>
                </a:solidFill>
              </a:defRPr>
            </a:lvl1pPr>
            <a:lvl2pPr marL="2220666" indent="0">
              <a:buNone/>
              <a:defRPr sz="8700">
                <a:solidFill>
                  <a:schemeClr val="tx1">
                    <a:tint val="75000"/>
                  </a:schemeClr>
                </a:solidFill>
              </a:defRPr>
            </a:lvl2pPr>
            <a:lvl3pPr marL="4441332" indent="0">
              <a:buNone/>
              <a:defRPr sz="7800">
                <a:solidFill>
                  <a:schemeClr val="tx1">
                    <a:tint val="75000"/>
                  </a:schemeClr>
                </a:solidFill>
              </a:defRPr>
            </a:lvl3pPr>
            <a:lvl4pPr marL="6661998" indent="0">
              <a:buNone/>
              <a:defRPr sz="6800">
                <a:solidFill>
                  <a:schemeClr val="tx1">
                    <a:tint val="75000"/>
                  </a:schemeClr>
                </a:solidFill>
              </a:defRPr>
            </a:lvl4pPr>
            <a:lvl5pPr marL="8882664" indent="0">
              <a:buNone/>
              <a:defRPr sz="6800">
                <a:solidFill>
                  <a:schemeClr val="tx1">
                    <a:tint val="75000"/>
                  </a:schemeClr>
                </a:solidFill>
              </a:defRPr>
            </a:lvl5pPr>
            <a:lvl6pPr marL="11103331" indent="0">
              <a:buNone/>
              <a:defRPr sz="6800">
                <a:solidFill>
                  <a:schemeClr val="tx1">
                    <a:tint val="75000"/>
                  </a:schemeClr>
                </a:solidFill>
              </a:defRPr>
            </a:lvl6pPr>
            <a:lvl7pPr marL="13323997" indent="0">
              <a:buNone/>
              <a:defRPr sz="6800">
                <a:solidFill>
                  <a:schemeClr val="tx1">
                    <a:tint val="75000"/>
                  </a:schemeClr>
                </a:solidFill>
              </a:defRPr>
            </a:lvl7pPr>
            <a:lvl8pPr marL="15544663" indent="0">
              <a:buNone/>
              <a:defRPr sz="6800">
                <a:solidFill>
                  <a:schemeClr val="tx1">
                    <a:tint val="75000"/>
                  </a:schemeClr>
                </a:solidFill>
              </a:defRPr>
            </a:lvl8pPr>
            <a:lvl9pPr marL="17765329" indent="0">
              <a:buNone/>
              <a:defRPr sz="68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480810" y="45365672"/>
            <a:ext cx="58057256" cy="128311037"/>
          </a:xfrm>
        </p:spPr>
        <p:txBody>
          <a:bodyPr/>
          <a:lstStyle>
            <a:lvl1pPr>
              <a:defRPr sz="13600"/>
            </a:lvl1pPr>
            <a:lvl2pPr>
              <a:defRPr sz="11700"/>
            </a:lvl2pPr>
            <a:lvl3pPr>
              <a:defRPr sz="9700"/>
            </a:lvl3pPr>
            <a:lvl4pPr>
              <a:defRPr sz="8700"/>
            </a:lvl4pPr>
            <a:lvl5pPr>
              <a:defRPr sz="8700"/>
            </a:lvl5pPr>
            <a:lvl6pPr>
              <a:defRPr sz="8700"/>
            </a:lvl6pPr>
            <a:lvl7pPr>
              <a:defRPr sz="8700"/>
            </a:lvl7pPr>
            <a:lvl8pPr>
              <a:defRPr sz="8700"/>
            </a:lvl8pPr>
            <a:lvl9pPr>
              <a:defRPr sz="87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5078134" y="45365672"/>
            <a:ext cx="58057256" cy="128311037"/>
          </a:xfrm>
        </p:spPr>
        <p:txBody>
          <a:bodyPr/>
          <a:lstStyle>
            <a:lvl1pPr>
              <a:defRPr sz="13600"/>
            </a:lvl1pPr>
            <a:lvl2pPr>
              <a:defRPr sz="11700"/>
            </a:lvl2pPr>
            <a:lvl3pPr>
              <a:defRPr sz="9700"/>
            </a:lvl3pPr>
            <a:lvl4pPr>
              <a:defRPr sz="8700"/>
            </a:lvl4pPr>
            <a:lvl5pPr>
              <a:defRPr sz="8700"/>
            </a:lvl5pPr>
            <a:lvl6pPr>
              <a:defRPr sz="8700"/>
            </a:lvl6pPr>
            <a:lvl7pPr>
              <a:defRPr sz="8700"/>
            </a:lvl7pPr>
            <a:lvl8pPr>
              <a:defRPr sz="8700"/>
            </a:lvl8pPr>
            <a:lvl9pPr>
              <a:defRPr sz="87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1620203" y="1297665"/>
            <a:ext cx="29163645" cy="5400675"/>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620203" y="7253409"/>
            <a:ext cx="14317416" cy="3022875"/>
          </a:xfrm>
        </p:spPr>
        <p:txBody>
          <a:bodyPr anchor="b"/>
          <a:lstStyle>
            <a:lvl1pPr marL="0" indent="0">
              <a:buNone/>
              <a:defRPr sz="11700" b="1"/>
            </a:lvl1pPr>
            <a:lvl2pPr marL="2220666" indent="0">
              <a:buNone/>
              <a:defRPr sz="9700" b="1"/>
            </a:lvl2pPr>
            <a:lvl3pPr marL="4441332" indent="0">
              <a:buNone/>
              <a:defRPr sz="8700" b="1"/>
            </a:lvl3pPr>
            <a:lvl4pPr marL="6661998" indent="0">
              <a:buNone/>
              <a:defRPr sz="7800" b="1"/>
            </a:lvl4pPr>
            <a:lvl5pPr marL="8882664" indent="0">
              <a:buNone/>
              <a:defRPr sz="7800" b="1"/>
            </a:lvl5pPr>
            <a:lvl6pPr marL="11103331" indent="0">
              <a:buNone/>
              <a:defRPr sz="7800" b="1"/>
            </a:lvl6pPr>
            <a:lvl7pPr marL="13323997" indent="0">
              <a:buNone/>
              <a:defRPr sz="7800" b="1"/>
            </a:lvl7pPr>
            <a:lvl8pPr marL="15544663" indent="0">
              <a:buNone/>
              <a:defRPr sz="7800" b="1"/>
            </a:lvl8pPr>
            <a:lvl9pPr marL="17765329" indent="0">
              <a:buNone/>
              <a:defRPr sz="78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1620203" y="10276284"/>
            <a:ext cx="14317416" cy="18669836"/>
          </a:xfrm>
        </p:spPr>
        <p:txBody>
          <a:bodyPr/>
          <a:lstStyle>
            <a:lvl1pPr>
              <a:defRPr sz="11700"/>
            </a:lvl1pPr>
            <a:lvl2pPr>
              <a:defRPr sz="9700"/>
            </a:lvl2pPr>
            <a:lvl3pPr>
              <a:defRPr sz="8700"/>
            </a:lvl3pPr>
            <a:lvl4pPr>
              <a:defRPr sz="7800"/>
            </a:lvl4pPr>
            <a:lvl5pPr>
              <a:defRPr sz="7800"/>
            </a:lvl5pPr>
            <a:lvl6pPr>
              <a:defRPr sz="7800"/>
            </a:lvl6pPr>
            <a:lvl7pPr>
              <a:defRPr sz="7800"/>
            </a:lvl7pPr>
            <a:lvl8pPr>
              <a:defRPr sz="7800"/>
            </a:lvl8pPr>
            <a:lvl9pPr>
              <a:defRPr sz="7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16460809" y="7253409"/>
            <a:ext cx="14323040" cy="3022875"/>
          </a:xfrm>
        </p:spPr>
        <p:txBody>
          <a:bodyPr anchor="b"/>
          <a:lstStyle>
            <a:lvl1pPr marL="0" indent="0">
              <a:buNone/>
              <a:defRPr sz="11700" b="1"/>
            </a:lvl1pPr>
            <a:lvl2pPr marL="2220666" indent="0">
              <a:buNone/>
              <a:defRPr sz="9700" b="1"/>
            </a:lvl2pPr>
            <a:lvl3pPr marL="4441332" indent="0">
              <a:buNone/>
              <a:defRPr sz="8700" b="1"/>
            </a:lvl3pPr>
            <a:lvl4pPr marL="6661998" indent="0">
              <a:buNone/>
              <a:defRPr sz="7800" b="1"/>
            </a:lvl4pPr>
            <a:lvl5pPr marL="8882664" indent="0">
              <a:buNone/>
              <a:defRPr sz="7800" b="1"/>
            </a:lvl5pPr>
            <a:lvl6pPr marL="11103331" indent="0">
              <a:buNone/>
              <a:defRPr sz="7800" b="1"/>
            </a:lvl6pPr>
            <a:lvl7pPr marL="13323997" indent="0">
              <a:buNone/>
              <a:defRPr sz="7800" b="1"/>
            </a:lvl7pPr>
            <a:lvl8pPr marL="15544663" indent="0">
              <a:buNone/>
              <a:defRPr sz="7800" b="1"/>
            </a:lvl8pPr>
            <a:lvl9pPr marL="17765329" indent="0">
              <a:buNone/>
              <a:defRPr sz="78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16460809" y="10276284"/>
            <a:ext cx="14323040" cy="18669836"/>
          </a:xfrm>
        </p:spPr>
        <p:txBody>
          <a:bodyPr/>
          <a:lstStyle>
            <a:lvl1pPr>
              <a:defRPr sz="11700"/>
            </a:lvl1pPr>
            <a:lvl2pPr>
              <a:defRPr sz="9700"/>
            </a:lvl2pPr>
            <a:lvl3pPr>
              <a:defRPr sz="8700"/>
            </a:lvl3pPr>
            <a:lvl4pPr>
              <a:defRPr sz="7800"/>
            </a:lvl4pPr>
            <a:lvl5pPr>
              <a:defRPr sz="7800"/>
            </a:lvl5pPr>
            <a:lvl6pPr>
              <a:defRPr sz="7800"/>
            </a:lvl6pPr>
            <a:lvl7pPr>
              <a:defRPr sz="7800"/>
            </a:lvl7pPr>
            <a:lvl8pPr>
              <a:defRPr sz="7800"/>
            </a:lvl8pPr>
            <a:lvl9pPr>
              <a:defRPr sz="7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620205" y="1290161"/>
            <a:ext cx="10660709" cy="5490686"/>
          </a:xfrm>
        </p:spPr>
        <p:txBody>
          <a:bodyPr anchor="b"/>
          <a:lstStyle>
            <a:lvl1pPr algn="l">
              <a:defRPr sz="97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12669083" y="1290164"/>
            <a:ext cx="18114764" cy="27655959"/>
          </a:xfrm>
        </p:spPr>
        <p:txBody>
          <a:bodyPr/>
          <a:lstStyle>
            <a:lvl1pPr>
              <a:defRPr sz="15500"/>
            </a:lvl1pPr>
            <a:lvl2pPr>
              <a:defRPr sz="13600"/>
            </a:lvl2pPr>
            <a:lvl3pPr>
              <a:defRPr sz="11700"/>
            </a:lvl3pPr>
            <a:lvl4pPr>
              <a:defRPr sz="9700"/>
            </a:lvl4pPr>
            <a:lvl5pPr>
              <a:defRPr sz="9700"/>
            </a:lvl5pPr>
            <a:lvl6pPr>
              <a:defRPr sz="9700"/>
            </a:lvl6pPr>
            <a:lvl7pPr>
              <a:defRPr sz="9700"/>
            </a:lvl7pPr>
            <a:lvl8pPr>
              <a:defRPr sz="9700"/>
            </a:lvl8pPr>
            <a:lvl9pPr>
              <a:defRPr sz="97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1620205" y="6780850"/>
            <a:ext cx="10660709" cy="22165273"/>
          </a:xfrm>
        </p:spPr>
        <p:txBody>
          <a:bodyPr/>
          <a:lstStyle>
            <a:lvl1pPr marL="0" indent="0">
              <a:buNone/>
              <a:defRPr sz="6800"/>
            </a:lvl1pPr>
            <a:lvl2pPr marL="2220666" indent="0">
              <a:buNone/>
              <a:defRPr sz="5800"/>
            </a:lvl2pPr>
            <a:lvl3pPr marL="4441332" indent="0">
              <a:buNone/>
              <a:defRPr sz="4900"/>
            </a:lvl3pPr>
            <a:lvl4pPr marL="6661998" indent="0">
              <a:buNone/>
              <a:defRPr sz="4400"/>
            </a:lvl4pPr>
            <a:lvl5pPr marL="8882664" indent="0">
              <a:buNone/>
              <a:defRPr sz="4400"/>
            </a:lvl5pPr>
            <a:lvl6pPr marL="11103331" indent="0">
              <a:buNone/>
              <a:defRPr sz="4400"/>
            </a:lvl6pPr>
            <a:lvl7pPr marL="13323997" indent="0">
              <a:buNone/>
              <a:defRPr sz="4400"/>
            </a:lvl7pPr>
            <a:lvl8pPr marL="15544663" indent="0">
              <a:buNone/>
              <a:defRPr sz="4400"/>
            </a:lvl8pPr>
            <a:lvl9pPr marL="17765329" indent="0">
              <a:buNone/>
              <a:defRPr sz="44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351421" y="22682835"/>
            <a:ext cx="19442430" cy="2677837"/>
          </a:xfrm>
        </p:spPr>
        <p:txBody>
          <a:bodyPr anchor="b"/>
          <a:lstStyle>
            <a:lvl1pPr algn="l">
              <a:defRPr sz="97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6351421" y="2895362"/>
            <a:ext cx="19442430" cy="19442430"/>
          </a:xfrm>
        </p:spPr>
        <p:txBody>
          <a:bodyPr/>
          <a:lstStyle>
            <a:lvl1pPr marL="0" indent="0">
              <a:buNone/>
              <a:defRPr sz="15500"/>
            </a:lvl1pPr>
            <a:lvl2pPr marL="2220666" indent="0">
              <a:buNone/>
              <a:defRPr sz="13600"/>
            </a:lvl2pPr>
            <a:lvl3pPr marL="4441332" indent="0">
              <a:buNone/>
              <a:defRPr sz="11700"/>
            </a:lvl3pPr>
            <a:lvl4pPr marL="6661998" indent="0">
              <a:buNone/>
              <a:defRPr sz="9700"/>
            </a:lvl4pPr>
            <a:lvl5pPr marL="8882664" indent="0">
              <a:buNone/>
              <a:defRPr sz="9700"/>
            </a:lvl5pPr>
            <a:lvl6pPr marL="11103331" indent="0">
              <a:buNone/>
              <a:defRPr sz="9700"/>
            </a:lvl6pPr>
            <a:lvl7pPr marL="13323997" indent="0">
              <a:buNone/>
              <a:defRPr sz="9700"/>
            </a:lvl7pPr>
            <a:lvl8pPr marL="15544663" indent="0">
              <a:buNone/>
              <a:defRPr sz="9700"/>
            </a:lvl8pPr>
            <a:lvl9pPr marL="17765329" indent="0">
              <a:buNone/>
              <a:defRPr sz="9700"/>
            </a:lvl9pPr>
          </a:lstStyle>
          <a:p>
            <a:endParaRPr lang="pt-BR"/>
          </a:p>
        </p:txBody>
      </p:sp>
      <p:sp>
        <p:nvSpPr>
          <p:cNvPr id="4" name="Espaço Reservado para Texto 3"/>
          <p:cNvSpPr>
            <a:spLocks noGrp="1"/>
          </p:cNvSpPr>
          <p:nvPr>
            <p:ph type="body" sz="half" idx="2"/>
          </p:nvPr>
        </p:nvSpPr>
        <p:spPr>
          <a:xfrm>
            <a:off x="6351421" y="25360672"/>
            <a:ext cx="19442430" cy="3802973"/>
          </a:xfrm>
        </p:spPr>
        <p:txBody>
          <a:bodyPr/>
          <a:lstStyle>
            <a:lvl1pPr marL="0" indent="0">
              <a:buNone/>
              <a:defRPr sz="6800"/>
            </a:lvl1pPr>
            <a:lvl2pPr marL="2220666" indent="0">
              <a:buNone/>
              <a:defRPr sz="5800"/>
            </a:lvl2pPr>
            <a:lvl3pPr marL="4441332" indent="0">
              <a:buNone/>
              <a:defRPr sz="4900"/>
            </a:lvl3pPr>
            <a:lvl4pPr marL="6661998" indent="0">
              <a:buNone/>
              <a:defRPr sz="4400"/>
            </a:lvl4pPr>
            <a:lvl5pPr marL="8882664" indent="0">
              <a:buNone/>
              <a:defRPr sz="4400"/>
            </a:lvl5pPr>
            <a:lvl6pPr marL="11103331" indent="0">
              <a:buNone/>
              <a:defRPr sz="4400"/>
            </a:lvl6pPr>
            <a:lvl7pPr marL="13323997" indent="0">
              <a:buNone/>
              <a:defRPr sz="4400"/>
            </a:lvl7pPr>
            <a:lvl8pPr marL="15544663" indent="0">
              <a:buNone/>
              <a:defRPr sz="4400"/>
            </a:lvl8pPr>
            <a:lvl9pPr marL="17765329" indent="0">
              <a:buNone/>
              <a:defRPr sz="44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0A052E42-94FD-46BB-9B54-6E413341D41D}" type="datetimeFigureOut">
              <a:rPr lang="pt-BR" smtClean="0"/>
              <a:pPr/>
              <a:t>10/09/2013</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19014891-5382-4E43-A200-ADE34ECDAE2F}"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620203" y="1297665"/>
            <a:ext cx="29163645" cy="5400675"/>
          </a:xfrm>
          <a:prstGeom prst="rect">
            <a:avLst/>
          </a:prstGeom>
        </p:spPr>
        <p:txBody>
          <a:bodyPr vert="horz" lIns="444133" tIns="222067" rIns="444133" bIns="222067"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1620203" y="7560947"/>
            <a:ext cx="29163645" cy="21385175"/>
          </a:xfrm>
          <a:prstGeom prst="rect">
            <a:avLst/>
          </a:prstGeom>
        </p:spPr>
        <p:txBody>
          <a:bodyPr vert="horz" lIns="444133" tIns="222067" rIns="444133" bIns="222067"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1620203" y="30033756"/>
            <a:ext cx="7560945" cy="1725216"/>
          </a:xfrm>
          <a:prstGeom prst="rect">
            <a:avLst/>
          </a:prstGeom>
        </p:spPr>
        <p:txBody>
          <a:bodyPr vert="horz" lIns="444133" tIns="222067" rIns="444133" bIns="222067" rtlCol="0" anchor="ctr"/>
          <a:lstStyle>
            <a:lvl1pPr algn="l">
              <a:defRPr sz="5800">
                <a:solidFill>
                  <a:schemeClr val="tx1">
                    <a:tint val="75000"/>
                  </a:schemeClr>
                </a:solidFill>
              </a:defRPr>
            </a:lvl1pPr>
          </a:lstStyle>
          <a:p>
            <a:fld id="{0A052E42-94FD-46BB-9B54-6E413341D41D}" type="datetimeFigureOut">
              <a:rPr lang="pt-BR" smtClean="0"/>
              <a:pPr/>
              <a:t>10/09/2013</a:t>
            </a:fld>
            <a:endParaRPr lang="pt-BR"/>
          </a:p>
        </p:txBody>
      </p:sp>
      <p:sp>
        <p:nvSpPr>
          <p:cNvPr id="5" name="Espaço Reservado para Rodapé 4"/>
          <p:cNvSpPr>
            <a:spLocks noGrp="1"/>
          </p:cNvSpPr>
          <p:nvPr>
            <p:ph type="ftr" sz="quarter" idx="3"/>
          </p:nvPr>
        </p:nvSpPr>
        <p:spPr>
          <a:xfrm>
            <a:off x="11071384" y="30033756"/>
            <a:ext cx="10261283" cy="1725216"/>
          </a:xfrm>
          <a:prstGeom prst="rect">
            <a:avLst/>
          </a:prstGeom>
        </p:spPr>
        <p:txBody>
          <a:bodyPr vert="horz" lIns="444133" tIns="222067" rIns="444133" bIns="222067" rtlCol="0" anchor="ctr"/>
          <a:lstStyle>
            <a:lvl1pPr algn="ctr">
              <a:defRPr sz="58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23222904" y="30033756"/>
            <a:ext cx="7560945" cy="1725216"/>
          </a:xfrm>
          <a:prstGeom prst="rect">
            <a:avLst/>
          </a:prstGeom>
        </p:spPr>
        <p:txBody>
          <a:bodyPr vert="horz" lIns="444133" tIns="222067" rIns="444133" bIns="222067" rtlCol="0" anchor="ctr"/>
          <a:lstStyle>
            <a:lvl1pPr algn="r">
              <a:defRPr sz="5800">
                <a:solidFill>
                  <a:schemeClr val="tx1">
                    <a:tint val="75000"/>
                  </a:schemeClr>
                </a:solidFill>
              </a:defRPr>
            </a:lvl1pPr>
          </a:lstStyle>
          <a:p>
            <a:fld id="{19014891-5382-4E43-A200-ADE34ECDAE2F}"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41332" rtl="0" eaLnBrk="1" latinLnBrk="0" hangingPunct="1">
        <a:spcBef>
          <a:spcPct val="0"/>
        </a:spcBef>
        <a:buNone/>
        <a:defRPr sz="21400" kern="1200">
          <a:solidFill>
            <a:schemeClr val="tx1"/>
          </a:solidFill>
          <a:latin typeface="+mj-lt"/>
          <a:ea typeface="+mj-ea"/>
          <a:cs typeface="+mj-cs"/>
        </a:defRPr>
      </a:lvl1pPr>
    </p:titleStyle>
    <p:bodyStyle>
      <a:lvl1pPr marL="1665500" indent="-1665500" algn="l" defTabSz="4441332" rtl="0" eaLnBrk="1" latinLnBrk="0" hangingPunct="1">
        <a:spcBef>
          <a:spcPct val="20000"/>
        </a:spcBef>
        <a:buFont typeface="Arial" pitchFamily="34" charset="0"/>
        <a:buChar char="•"/>
        <a:defRPr sz="15500" kern="1200">
          <a:solidFill>
            <a:schemeClr val="tx1"/>
          </a:solidFill>
          <a:latin typeface="+mn-lt"/>
          <a:ea typeface="+mn-ea"/>
          <a:cs typeface="+mn-cs"/>
        </a:defRPr>
      </a:lvl1pPr>
      <a:lvl2pPr marL="3608582" indent="-1387916" algn="l" defTabSz="4441332" rtl="0" eaLnBrk="1" latinLnBrk="0" hangingPunct="1">
        <a:spcBef>
          <a:spcPct val="20000"/>
        </a:spcBef>
        <a:buFont typeface="Arial" pitchFamily="34" charset="0"/>
        <a:buChar char="–"/>
        <a:defRPr sz="13600" kern="1200">
          <a:solidFill>
            <a:schemeClr val="tx1"/>
          </a:solidFill>
          <a:latin typeface="+mn-lt"/>
          <a:ea typeface="+mn-ea"/>
          <a:cs typeface="+mn-cs"/>
        </a:defRPr>
      </a:lvl2pPr>
      <a:lvl3pPr marL="5551665" indent="-1110333" algn="l" defTabSz="4441332" rtl="0" eaLnBrk="1" latinLnBrk="0" hangingPunct="1">
        <a:spcBef>
          <a:spcPct val="20000"/>
        </a:spcBef>
        <a:buFont typeface="Arial" pitchFamily="34" charset="0"/>
        <a:buChar char="•"/>
        <a:defRPr sz="11700" kern="1200">
          <a:solidFill>
            <a:schemeClr val="tx1"/>
          </a:solidFill>
          <a:latin typeface="+mn-lt"/>
          <a:ea typeface="+mn-ea"/>
          <a:cs typeface="+mn-cs"/>
        </a:defRPr>
      </a:lvl3pPr>
      <a:lvl4pPr marL="7772331" indent="-1110333" algn="l" defTabSz="4441332" rtl="0" eaLnBrk="1" latinLnBrk="0" hangingPunct="1">
        <a:spcBef>
          <a:spcPct val="20000"/>
        </a:spcBef>
        <a:buFont typeface="Arial" pitchFamily="34" charset="0"/>
        <a:buChar char="–"/>
        <a:defRPr sz="9700" kern="1200">
          <a:solidFill>
            <a:schemeClr val="tx1"/>
          </a:solidFill>
          <a:latin typeface="+mn-lt"/>
          <a:ea typeface="+mn-ea"/>
          <a:cs typeface="+mn-cs"/>
        </a:defRPr>
      </a:lvl4pPr>
      <a:lvl5pPr marL="9992998" indent="-1110333" algn="l" defTabSz="4441332" rtl="0" eaLnBrk="1" latinLnBrk="0" hangingPunct="1">
        <a:spcBef>
          <a:spcPct val="20000"/>
        </a:spcBef>
        <a:buFont typeface="Arial" pitchFamily="34" charset="0"/>
        <a:buChar char="»"/>
        <a:defRPr sz="9700" kern="1200">
          <a:solidFill>
            <a:schemeClr val="tx1"/>
          </a:solidFill>
          <a:latin typeface="+mn-lt"/>
          <a:ea typeface="+mn-ea"/>
          <a:cs typeface="+mn-cs"/>
        </a:defRPr>
      </a:lvl5pPr>
      <a:lvl6pPr marL="12213664" indent="-1110333" algn="l" defTabSz="4441332" rtl="0" eaLnBrk="1" latinLnBrk="0" hangingPunct="1">
        <a:spcBef>
          <a:spcPct val="20000"/>
        </a:spcBef>
        <a:buFont typeface="Arial" pitchFamily="34" charset="0"/>
        <a:buChar char="•"/>
        <a:defRPr sz="9700" kern="1200">
          <a:solidFill>
            <a:schemeClr val="tx1"/>
          </a:solidFill>
          <a:latin typeface="+mn-lt"/>
          <a:ea typeface="+mn-ea"/>
          <a:cs typeface="+mn-cs"/>
        </a:defRPr>
      </a:lvl6pPr>
      <a:lvl7pPr marL="14434330" indent="-1110333" algn="l" defTabSz="4441332" rtl="0" eaLnBrk="1" latinLnBrk="0" hangingPunct="1">
        <a:spcBef>
          <a:spcPct val="20000"/>
        </a:spcBef>
        <a:buFont typeface="Arial" pitchFamily="34" charset="0"/>
        <a:buChar char="•"/>
        <a:defRPr sz="9700" kern="1200">
          <a:solidFill>
            <a:schemeClr val="tx1"/>
          </a:solidFill>
          <a:latin typeface="+mn-lt"/>
          <a:ea typeface="+mn-ea"/>
          <a:cs typeface="+mn-cs"/>
        </a:defRPr>
      </a:lvl7pPr>
      <a:lvl8pPr marL="16654996" indent="-1110333" algn="l" defTabSz="4441332" rtl="0" eaLnBrk="1" latinLnBrk="0" hangingPunct="1">
        <a:spcBef>
          <a:spcPct val="20000"/>
        </a:spcBef>
        <a:buFont typeface="Arial" pitchFamily="34" charset="0"/>
        <a:buChar char="•"/>
        <a:defRPr sz="9700" kern="1200">
          <a:solidFill>
            <a:schemeClr val="tx1"/>
          </a:solidFill>
          <a:latin typeface="+mn-lt"/>
          <a:ea typeface="+mn-ea"/>
          <a:cs typeface="+mn-cs"/>
        </a:defRPr>
      </a:lvl8pPr>
      <a:lvl9pPr marL="18875662" indent="-1110333" algn="l" defTabSz="4441332" rtl="0" eaLnBrk="1" latinLnBrk="0" hangingPunct="1">
        <a:spcBef>
          <a:spcPct val="20000"/>
        </a:spcBef>
        <a:buFont typeface="Arial" pitchFamily="34" charset="0"/>
        <a:buChar char="•"/>
        <a:defRPr sz="9700" kern="1200">
          <a:solidFill>
            <a:schemeClr val="tx1"/>
          </a:solidFill>
          <a:latin typeface="+mn-lt"/>
          <a:ea typeface="+mn-ea"/>
          <a:cs typeface="+mn-cs"/>
        </a:defRPr>
      </a:lvl9pPr>
    </p:bodyStyle>
    <p:otherStyle>
      <a:defPPr>
        <a:defRPr lang="pt-BR"/>
      </a:defPPr>
      <a:lvl1pPr marL="0" algn="l" defTabSz="4441332" rtl="0" eaLnBrk="1" latinLnBrk="0" hangingPunct="1">
        <a:defRPr sz="8700" kern="1200">
          <a:solidFill>
            <a:schemeClr val="tx1"/>
          </a:solidFill>
          <a:latin typeface="+mn-lt"/>
          <a:ea typeface="+mn-ea"/>
          <a:cs typeface="+mn-cs"/>
        </a:defRPr>
      </a:lvl1pPr>
      <a:lvl2pPr marL="2220666" algn="l" defTabSz="4441332" rtl="0" eaLnBrk="1" latinLnBrk="0" hangingPunct="1">
        <a:defRPr sz="8700" kern="1200">
          <a:solidFill>
            <a:schemeClr val="tx1"/>
          </a:solidFill>
          <a:latin typeface="+mn-lt"/>
          <a:ea typeface="+mn-ea"/>
          <a:cs typeface="+mn-cs"/>
        </a:defRPr>
      </a:lvl2pPr>
      <a:lvl3pPr marL="4441332" algn="l" defTabSz="4441332" rtl="0" eaLnBrk="1" latinLnBrk="0" hangingPunct="1">
        <a:defRPr sz="8700" kern="1200">
          <a:solidFill>
            <a:schemeClr val="tx1"/>
          </a:solidFill>
          <a:latin typeface="+mn-lt"/>
          <a:ea typeface="+mn-ea"/>
          <a:cs typeface="+mn-cs"/>
        </a:defRPr>
      </a:lvl3pPr>
      <a:lvl4pPr marL="6661998" algn="l" defTabSz="4441332" rtl="0" eaLnBrk="1" latinLnBrk="0" hangingPunct="1">
        <a:defRPr sz="8700" kern="1200">
          <a:solidFill>
            <a:schemeClr val="tx1"/>
          </a:solidFill>
          <a:latin typeface="+mn-lt"/>
          <a:ea typeface="+mn-ea"/>
          <a:cs typeface="+mn-cs"/>
        </a:defRPr>
      </a:lvl4pPr>
      <a:lvl5pPr marL="8882664" algn="l" defTabSz="4441332" rtl="0" eaLnBrk="1" latinLnBrk="0" hangingPunct="1">
        <a:defRPr sz="8700" kern="1200">
          <a:solidFill>
            <a:schemeClr val="tx1"/>
          </a:solidFill>
          <a:latin typeface="+mn-lt"/>
          <a:ea typeface="+mn-ea"/>
          <a:cs typeface="+mn-cs"/>
        </a:defRPr>
      </a:lvl5pPr>
      <a:lvl6pPr marL="11103331" algn="l" defTabSz="4441332" rtl="0" eaLnBrk="1" latinLnBrk="0" hangingPunct="1">
        <a:defRPr sz="8700" kern="1200">
          <a:solidFill>
            <a:schemeClr val="tx1"/>
          </a:solidFill>
          <a:latin typeface="+mn-lt"/>
          <a:ea typeface="+mn-ea"/>
          <a:cs typeface="+mn-cs"/>
        </a:defRPr>
      </a:lvl6pPr>
      <a:lvl7pPr marL="13323997" algn="l" defTabSz="4441332" rtl="0" eaLnBrk="1" latinLnBrk="0" hangingPunct="1">
        <a:defRPr sz="8700" kern="1200">
          <a:solidFill>
            <a:schemeClr val="tx1"/>
          </a:solidFill>
          <a:latin typeface="+mn-lt"/>
          <a:ea typeface="+mn-ea"/>
          <a:cs typeface="+mn-cs"/>
        </a:defRPr>
      </a:lvl7pPr>
      <a:lvl8pPr marL="15544663" algn="l" defTabSz="4441332" rtl="0" eaLnBrk="1" latinLnBrk="0" hangingPunct="1">
        <a:defRPr sz="8700" kern="1200">
          <a:solidFill>
            <a:schemeClr val="tx1"/>
          </a:solidFill>
          <a:latin typeface="+mn-lt"/>
          <a:ea typeface="+mn-ea"/>
          <a:cs typeface="+mn-cs"/>
        </a:defRPr>
      </a:lvl8pPr>
      <a:lvl9pPr marL="17765329" algn="l" defTabSz="4441332"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10" Type="http://schemas.openxmlformats.org/officeDocument/2006/relationships/comments" Target="../comments/comment1.xml"/><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Box 24"/>
          <p:cNvSpPr txBox="1">
            <a:spLocks noChangeArrowheads="1"/>
          </p:cNvSpPr>
          <p:nvPr/>
        </p:nvSpPr>
        <p:spPr bwMode="auto">
          <a:xfrm>
            <a:off x="675084" y="13981748"/>
            <a:ext cx="15374540" cy="7200900"/>
          </a:xfrm>
          <a:prstGeom prst="rect">
            <a:avLst/>
          </a:prstGeom>
          <a:noFill/>
          <a:ln w="9525">
            <a:noFill/>
            <a:round/>
            <a:headEnd/>
            <a:tailEnd/>
          </a:ln>
          <a:effectLst/>
        </p:spPr>
        <p:txBody>
          <a:bodyPr lIns="179966" tIns="182880" rIns="179966" bIns="182880"/>
          <a:lstStyle/>
          <a:p>
            <a:pPr marL="179354" algn="just">
              <a:lnSpc>
                <a:spcPct val="93000"/>
              </a:lnSpc>
              <a:spcAft>
                <a:spcPts val="1200"/>
              </a:spcAft>
              <a:buClr>
                <a:srgbClr val="000000"/>
              </a:buClr>
              <a:buSzPct val="45000"/>
              <a:tabLst>
                <a:tab pos="538063" algn="l"/>
                <a:tab pos="723764" algn="l"/>
                <a:tab pos="1447529" algn="l"/>
                <a:tab pos="2171293" algn="l"/>
                <a:tab pos="2895058" algn="l"/>
                <a:tab pos="3618822" algn="l"/>
                <a:tab pos="4342586" algn="l"/>
                <a:tab pos="5066351" algn="l"/>
                <a:tab pos="5790115" algn="l"/>
                <a:tab pos="6513879" algn="l"/>
                <a:tab pos="7237644" algn="l"/>
                <a:tab pos="7961406" algn="l"/>
                <a:tab pos="8685170" algn="l"/>
                <a:tab pos="9408935" algn="l"/>
                <a:tab pos="10132699" algn="l"/>
                <a:tab pos="10856464" algn="l"/>
                <a:tab pos="11580228" algn="l"/>
                <a:tab pos="12303992" algn="l"/>
                <a:tab pos="13027757" algn="l"/>
                <a:tab pos="13751521" algn="l"/>
                <a:tab pos="14475285" algn="l"/>
              </a:tabLst>
              <a:defRPr/>
            </a:pPr>
            <a:r>
              <a:rPr lang="en-US" sz="4400" b="1" dirty="0" smtClean="0">
                <a:solidFill>
                  <a:schemeClr val="tx2">
                    <a:lumMod val="75000"/>
                  </a:schemeClr>
                </a:solidFill>
                <a:latin typeface="+mj-lt"/>
                <a:cs typeface="Times New Roman" pitchFamily="16" charset="0"/>
              </a:rPr>
              <a:t>2. Method</a:t>
            </a:r>
            <a:endParaRPr lang="en-US" sz="4400" b="1" dirty="0">
              <a:solidFill>
                <a:schemeClr val="tx2">
                  <a:lumMod val="75000"/>
                </a:schemeClr>
              </a:solidFill>
              <a:latin typeface="+mj-lt"/>
              <a:cs typeface="Times New Roman" pitchFamily="16" charset="0"/>
            </a:endParaRPr>
          </a:p>
          <a:p>
            <a:pPr indent="788988" algn="just"/>
            <a:r>
              <a:rPr lang="en-US" sz="3500" dirty="0" smtClean="0"/>
              <a:t> Aerosol physical and chemical properties were measured in two sites in Amazonia since January 2008. The clean site is at central Amazonia and is located in a pristine Amazonian forest site. A second sampling site is located in Porto Velho, </a:t>
            </a:r>
            <a:r>
              <a:rPr lang="en-US" sz="3500" dirty="0" err="1" smtClean="0"/>
              <a:t>Rondonia</a:t>
            </a:r>
            <a:r>
              <a:rPr lang="en-US" sz="3500" dirty="0" smtClean="0"/>
              <a:t>, an area strongly affected by land use change and biomass burning emissions. Long term measurements, are being carried out in these two sites, as part of the AEROCLIMA Project.  </a:t>
            </a:r>
          </a:p>
          <a:p>
            <a:pPr indent="850900" algn="just"/>
            <a:r>
              <a:rPr lang="en-US" sz="3500" dirty="0" smtClean="0"/>
              <a:t>In both sites Stacked Filter Units (SFU) are being used to collect aerosol particles in two size fractions: PM10 and PM2.5. </a:t>
            </a:r>
          </a:p>
          <a:p>
            <a:pPr indent="850900" algn="just"/>
            <a:r>
              <a:rPr lang="en-US" sz="3500" dirty="0" smtClean="0"/>
              <a:t>Gravimetric analysis, black carbon from reflectance analyze as well as trace elements are being measured in the filters. X-ray Fluorescence using a </a:t>
            </a:r>
            <a:r>
              <a:rPr lang="en-US" sz="3500" dirty="0" err="1" smtClean="0"/>
              <a:t>PanAnalytical</a:t>
            </a:r>
            <a:r>
              <a:rPr lang="en-US" sz="3500" dirty="0" smtClean="0"/>
              <a:t> EDXRF Epsilon 5 instrument allows the detection of up to 24 trace elements. The organic aerosol component is measurement from organic carbon (OC) and </a:t>
            </a:r>
            <a:r>
              <a:rPr lang="en-US" sz="3500" dirty="0" smtClean="0"/>
              <a:t>elemental </a:t>
            </a:r>
            <a:r>
              <a:rPr lang="en-US" sz="3500" dirty="0" smtClean="0"/>
              <a:t>carbon (EC) by thermal-optic method (Sunset Lab.) The receptor model PMF (Positive Matrix </a:t>
            </a:r>
            <a:r>
              <a:rPr lang="en-US" sz="3500" dirty="0" smtClean="0"/>
              <a:t>Factorization</a:t>
            </a:r>
            <a:r>
              <a:rPr lang="en-US" sz="3500" dirty="0"/>
              <a:t>) was used t</a:t>
            </a:r>
            <a:r>
              <a:rPr lang="en-US" sz="3500" dirty="0" smtClean="0"/>
              <a:t>o </a:t>
            </a:r>
            <a:r>
              <a:rPr lang="en-US" sz="3500" dirty="0"/>
              <a:t>quantify the absolute contribution of the sources of aerosols.</a:t>
            </a:r>
            <a:r>
              <a:rPr lang="pt-BR" sz="3500" dirty="0" smtClean="0"/>
              <a:t> </a:t>
            </a:r>
            <a:endParaRPr lang="en-US" sz="3500" dirty="0" smtClean="0">
              <a:cs typeface="Times New Roman" pitchFamily="16" charset="0"/>
            </a:endParaRPr>
          </a:p>
        </p:txBody>
      </p:sp>
      <p:sp>
        <p:nvSpPr>
          <p:cNvPr id="4" name="Text Box 1"/>
          <p:cNvSpPr txBox="1">
            <a:spLocks noChangeArrowheads="1"/>
          </p:cNvSpPr>
          <p:nvPr/>
        </p:nvSpPr>
        <p:spPr bwMode="auto">
          <a:xfrm>
            <a:off x="0" y="0"/>
            <a:ext cx="32404050" cy="4140517"/>
          </a:xfrm>
          <a:prstGeom prst="rect">
            <a:avLst/>
          </a:prstGeom>
          <a:blipFill>
            <a:blip r:embed="rId2" cstate="print"/>
            <a:stretch>
              <a:fillRect/>
            </a:stretch>
          </a:blipFill>
          <a:ln w="9525">
            <a:solidFill>
              <a:schemeClr val="accent1"/>
            </a:solidFill>
            <a:round/>
            <a:headEnd/>
            <a:tailEnd/>
          </a:ln>
          <a:effectLst/>
        </p:spPr>
        <p:txBody>
          <a:bodyPr lIns="411402" tIns="205881" rIns="411402" bIns="205881" anchor="ctr"/>
          <a:lstStyle/>
          <a:p>
            <a:pPr marL="693738" algn="ctr" defTabSz="0">
              <a:buClr>
                <a:srgbClr val="000000"/>
              </a:buClr>
              <a:buSzPct val="100000"/>
              <a:tabLst>
                <a:tab pos="455613" algn="l"/>
                <a:tab pos="504825"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3625" algn="l"/>
                <a:tab pos="10855325" algn="l"/>
                <a:tab pos="11579225" algn="l"/>
                <a:tab pos="12303125" algn="l"/>
                <a:tab pos="13027025" algn="l"/>
                <a:tab pos="13750925" algn="l"/>
                <a:tab pos="14474825" algn="l"/>
                <a:tab pos="15198725" algn="l"/>
                <a:tab pos="15922625" algn="l"/>
                <a:tab pos="16646525" algn="l"/>
              </a:tabLst>
              <a:defRPr/>
            </a:pPr>
            <a:endParaRPr lang="en-US" sz="8100" b="1" dirty="0">
              <a:solidFill>
                <a:schemeClr val="bg1"/>
              </a:solidFill>
              <a:cs typeface="Arial" pitchFamily="34" charset="0"/>
            </a:endParaRPr>
          </a:p>
        </p:txBody>
      </p:sp>
      <p:sp>
        <p:nvSpPr>
          <p:cNvPr id="5" name="Text Box 1"/>
          <p:cNvSpPr txBox="1">
            <a:spLocks noChangeArrowheads="1"/>
          </p:cNvSpPr>
          <p:nvPr/>
        </p:nvSpPr>
        <p:spPr bwMode="auto">
          <a:xfrm>
            <a:off x="23364825" y="480060"/>
            <a:ext cx="8634174" cy="3420428"/>
          </a:xfrm>
          <a:prstGeom prst="rect">
            <a:avLst/>
          </a:prstGeom>
          <a:solidFill>
            <a:schemeClr val="accent1">
              <a:lumMod val="20000"/>
              <a:lumOff val="80000"/>
              <a:alpha val="63000"/>
            </a:schemeClr>
          </a:solidFill>
          <a:ln w="9525">
            <a:solidFill>
              <a:schemeClr val="accent1"/>
            </a:solidFill>
            <a:round/>
            <a:headEnd/>
            <a:tailEnd/>
          </a:ln>
          <a:effectLst>
            <a:innerShdw blurRad="63500" dist="50800" dir="2700000">
              <a:schemeClr val="bg1">
                <a:alpha val="50000"/>
              </a:schemeClr>
            </a:innerShdw>
          </a:effectLst>
          <a:scene3d>
            <a:camera prst="orthographicFront"/>
            <a:lightRig rig="threePt" dir="t"/>
          </a:scene3d>
          <a:sp3d prstMaterial="plastic"/>
        </p:spPr>
        <p:txBody>
          <a:bodyPr lIns="411402" tIns="205881" rIns="411402" bIns="205881" anchor="ctr"/>
          <a:lstStyle/>
          <a:p>
            <a:pPr algn="ctr"/>
            <a:endParaRPr lang="pt-BR" sz="3200" b="1" dirty="0" smtClean="0"/>
          </a:p>
          <a:p>
            <a:pPr algn="ctr"/>
            <a:r>
              <a:rPr lang="pt-BR" sz="4400" b="1" dirty="0" smtClean="0"/>
              <a:t>Andréa Arana</a:t>
            </a:r>
            <a:r>
              <a:rPr lang="pt-BR" sz="4400" b="1" baseline="30000" dirty="0" smtClean="0"/>
              <a:t>1</a:t>
            </a:r>
            <a:r>
              <a:rPr lang="pt-BR" sz="4400" b="1" dirty="0"/>
              <a:t>, Paulo Artaxo</a:t>
            </a:r>
            <a:r>
              <a:rPr lang="pt-BR" sz="4400" b="1" baseline="30000" dirty="0"/>
              <a:t>2</a:t>
            </a:r>
            <a:r>
              <a:rPr lang="pt-BR" sz="4400" b="1" dirty="0"/>
              <a:t> </a:t>
            </a:r>
          </a:p>
          <a:p>
            <a:pPr algn="ctr"/>
            <a:r>
              <a:rPr lang="pt-BR" sz="3200" baseline="30000" dirty="0" smtClean="0"/>
              <a:t>1 </a:t>
            </a:r>
            <a:r>
              <a:rPr lang="pt-BR" sz="3200" dirty="0"/>
              <a:t>Instituto Nacional de Pesquisas da Amazônia - </a:t>
            </a:r>
            <a:r>
              <a:rPr lang="pt-BR" sz="3200" dirty="0" smtClean="0"/>
              <a:t>INPA, CEP 69060-001, </a:t>
            </a:r>
            <a:r>
              <a:rPr lang="pt-BR" sz="3200" dirty="0"/>
              <a:t>Manaus, AM, </a:t>
            </a:r>
            <a:r>
              <a:rPr lang="pt-BR" sz="3200" dirty="0" err="1" smtClean="0"/>
              <a:t>Brazil</a:t>
            </a:r>
            <a:r>
              <a:rPr lang="pt-BR" sz="3200" dirty="0" smtClean="0"/>
              <a:t>.</a:t>
            </a:r>
            <a:endParaRPr lang="pt-BR" sz="3200" dirty="0"/>
          </a:p>
          <a:p>
            <a:pPr algn="ctr"/>
            <a:r>
              <a:rPr lang="pt-BR" sz="3200" baseline="30000" dirty="0"/>
              <a:t>2 </a:t>
            </a:r>
            <a:r>
              <a:rPr lang="pt-BR" sz="3200" dirty="0"/>
              <a:t>Instituto de Física, </a:t>
            </a:r>
            <a:r>
              <a:rPr lang="pt-BR" sz="3200" dirty="0" smtClean="0"/>
              <a:t>Universidade </a:t>
            </a:r>
            <a:r>
              <a:rPr lang="pt-BR" sz="3200" dirty="0"/>
              <a:t>de São Paulo, CEP 05508-900, São Paulo, SP, </a:t>
            </a:r>
            <a:r>
              <a:rPr lang="pt-BR" sz="3200" dirty="0" err="1" smtClean="0"/>
              <a:t>Brazil</a:t>
            </a:r>
            <a:r>
              <a:rPr lang="pt-BR" sz="3200" dirty="0" smtClean="0"/>
              <a:t>.</a:t>
            </a:r>
          </a:p>
          <a:p>
            <a:pPr algn="ctr"/>
            <a:r>
              <a:rPr lang="pt-BR" sz="3200" b="1" i="1" dirty="0" smtClean="0">
                <a:latin typeface="Calibri" pitchFamily="32" charset="0"/>
              </a:rPr>
              <a:t>E-mail:  andreaarana@inpa.gov.br   </a:t>
            </a:r>
          </a:p>
          <a:p>
            <a:pPr algn="ctr"/>
            <a:r>
              <a:rPr lang="pt-BR" sz="3200" b="1" i="1" dirty="0" smtClean="0">
                <a:latin typeface="Calibri" pitchFamily="32" charset="0"/>
              </a:rPr>
              <a:t>               artaxo@ifusp.com.br</a:t>
            </a:r>
            <a:endParaRPr lang="en-US" sz="3200" b="1" i="1" dirty="0">
              <a:latin typeface="Calibri" pitchFamily="32" charset="0"/>
            </a:endParaRPr>
          </a:p>
          <a:p>
            <a:pPr>
              <a:buClr>
                <a:srgbClr val="000000"/>
              </a:buClr>
              <a:buSzPct val="100000"/>
              <a:tabLst>
                <a:tab pos="0" algn="l"/>
                <a:tab pos="457115" algn="l"/>
                <a:tab pos="914228" algn="l"/>
                <a:tab pos="1371343" algn="l"/>
                <a:tab pos="1828456" algn="l"/>
                <a:tab pos="2285571" algn="l"/>
                <a:tab pos="2742687" algn="l"/>
                <a:tab pos="3199800" algn="l"/>
                <a:tab pos="3656915" algn="l"/>
                <a:tab pos="4114028" algn="l"/>
                <a:tab pos="4571143" algn="l"/>
                <a:tab pos="5028258" algn="l"/>
                <a:tab pos="5485371" algn="l"/>
                <a:tab pos="5942486" algn="l"/>
                <a:tab pos="6399599" algn="l"/>
                <a:tab pos="6856714" algn="l"/>
                <a:tab pos="7313829" algn="l"/>
                <a:tab pos="7770942" algn="l"/>
                <a:tab pos="8228057" algn="l"/>
                <a:tab pos="8685170" algn="l"/>
                <a:tab pos="9142286" algn="l"/>
                <a:tab pos="9408935" algn="l"/>
                <a:tab pos="10132699" algn="l"/>
                <a:tab pos="10856464" algn="l"/>
                <a:tab pos="11580228" algn="l"/>
                <a:tab pos="12303992" algn="l"/>
                <a:tab pos="13027757" algn="l"/>
                <a:tab pos="13751521" algn="l"/>
                <a:tab pos="14475285" algn="l"/>
                <a:tab pos="15199050" algn="l"/>
                <a:tab pos="15922814" algn="l"/>
                <a:tab pos="16646579" algn="l"/>
              </a:tabLst>
              <a:defRPr/>
            </a:pPr>
            <a:r>
              <a:rPr lang="en-US" sz="2600" i="1" dirty="0">
                <a:latin typeface="Calibri" pitchFamily="32" charset="0"/>
              </a:rPr>
              <a:t>	</a:t>
            </a:r>
          </a:p>
        </p:txBody>
      </p:sp>
      <p:sp>
        <p:nvSpPr>
          <p:cNvPr id="22" name="CaixaDeTexto 21"/>
          <p:cNvSpPr txBox="1"/>
          <p:nvPr/>
        </p:nvSpPr>
        <p:spPr>
          <a:xfrm>
            <a:off x="675085" y="4320541"/>
            <a:ext cx="15374541" cy="3728970"/>
          </a:xfrm>
          <a:prstGeom prst="rect">
            <a:avLst/>
          </a:prstGeom>
          <a:noFill/>
          <a:ln>
            <a:noFill/>
          </a:ln>
        </p:spPr>
        <p:txBody>
          <a:bodyPr wrap="square" lIns="182880" tIns="182880" rIns="182880" bIns="182880" rtlCol="0">
            <a:spAutoFit/>
          </a:bodyPr>
          <a:lstStyle/>
          <a:p>
            <a:pPr marL="179354" algn="just">
              <a:lnSpc>
                <a:spcPct val="93000"/>
              </a:lnSpc>
              <a:spcAft>
                <a:spcPts val="1200"/>
              </a:spcAft>
              <a:buClr>
                <a:srgbClr val="000000"/>
              </a:buClr>
              <a:buSzPct val="45000"/>
              <a:tabLst>
                <a:tab pos="538063" algn="l"/>
                <a:tab pos="723764" algn="l"/>
                <a:tab pos="1447529" algn="l"/>
                <a:tab pos="2171293" algn="l"/>
                <a:tab pos="2895058" algn="l"/>
                <a:tab pos="3618822" algn="l"/>
                <a:tab pos="4342586" algn="l"/>
                <a:tab pos="5066351" algn="l"/>
                <a:tab pos="5790115" algn="l"/>
                <a:tab pos="6513879" algn="l"/>
                <a:tab pos="7237644" algn="l"/>
                <a:tab pos="7961406" algn="l"/>
                <a:tab pos="8685170" algn="l"/>
                <a:tab pos="9408935" algn="l"/>
                <a:tab pos="10132699" algn="l"/>
                <a:tab pos="10856464" algn="l"/>
                <a:tab pos="11580228" algn="l"/>
                <a:tab pos="12303992" algn="l"/>
                <a:tab pos="13027757" algn="l"/>
                <a:tab pos="13751521" algn="l"/>
                <a:tab pos="14475285" algn="l"/>
              </a:tabLst>
              <a:defRPr/>
            </a:pPr>
            <a:r>
              <a:rPr lang="en-US" sz="4400" b="1" dirty="0" smtClean="0">
                <a:solidFill>
                  <a:schemeClr val="tx2">
                    <a:lumMod val="75000"/>
                  </a:schemeClr>
                </a:solidFill>
                <a:cs typeface="Times New Roman" pitchFamily="16" charset="0"/>
              </a:rPr>
              <a:t>1.  Introduction</a:t>
            </a:r>
          </a:p>
          <a:p>
            <a:pPr indent="788988" algn="just">
              <a:lnSpc>
                <a:spcPct val="93000"/>
              </a:lnSpc>
              <a:spcAft>
                <a:spcPts val="1200"/>
              </a:spcAft>
              <a:buClr>
                <a:srgbClr val="000000"/>
              </a:buClr>
              <a:buSzPct val="45000"/>
              <a:tabLst>
                <a:tab pos="538063" algn="l"/>
                <a:tab pos="723764" algn="l"/>
                <a:tab pos="1447529" algn="l"/>
                <a:tab pos="2171293" algn="l"/>
                <a:tab pos="2895058" algn="l"/>
                <a:tab pos="3618822" algn="l"/>
                <a:tab pos="4342586" algn="l"/>
                <a:tab pos="5066351" algn="l"/>
                <a:tab pos="5790115" algn="l"/>
                <a:tab pos="6513879" algn="l"/>
                <a:tab pos="7237644" algn="l"/>
                <a:tab pos="7961406" algn="l"/>
                <a:tab pos="8685170" algn="l"/>
                <a:tab pos="9408935" algn="l"/>
                <a:tab pos="10132699" algn="l"/>
                <a:tab pos="10856464" algn="l"/>
                <a:tab pos="11580228" algn="l"/>
                <a:tab pos="12303992" algn="l"/>
                <a:tab pos="13027757" algn="l"/>
                <a:tab pos="13751521" algn="l"/>
                <a:tab pos="14475285" algn="l"/>
              </a:tabLst>
              <a:defRPr/>
            </a:pPr>
            <a:r>
              <a:rPr lang="en-US" sz="3600" dirty="0" smtClean="0"/>
              <a:t>Central Amazonia is one of the few continental sites in the world where we can still observe very little impact of anthropogenic pollution (Davidson et al., 2012). Aerosol particles and trace metals show very low concentrations, because the air masses have travelled about 2.000 Km over pristine rainforest before being measure at sites North of Manaus (Martin et al., 2011). </a:t>
            </a:r>
            <a:r>
              <a:rPr lang="en-GB" sz="3200" dirty="0" smtClean="0"/>
              <a:t>	</a:t>
            </a:r>
            <a:r>
              <a:rPr lang="en-GB" sz="3500" dirty="0" smtClean="0"/>
              <a:t>	</a:t>
            </a:r>
            <a:endParaRPr lang="en-GB" sz="3400" dirty="0"/>
          </a:p>
        </p:txBody>
      </p:sp>
      <p:sp>
        <p:nvSpPr>
          <p:cNvPr id="47" name="Text Box 24"/>
          <p:cNvSpPr txBox="1">
            <a:spLocks noChangeArrowheads="1"/>
          </p:cNvSpPr>
          <p:nvPr/>
        </p:nvSpPr>
        <p:spPr bwMode="auto">
          <a:xfrm>
            <a:off x="16049626" y="29706570"/>
            <a:ext cx="15925799" cy="2345055"/>
          </a:xfrm>
          <a:prstGeom prst="rect">
            <a:avLst/>
          </a:prstGeom>
          <a:noFill/>
          <a:ln w="9525">
            <a:noFill/>
            <a:round/>
            <a:headEnd/>
            <a:tailEnd/>
          </a:ln>
          <a:effectLst/>
        </p:spPr>
        <p:txBody>
          <a:bodyPr lIns="179966" tIns="182880" rIns="179966" bIns="182880"/>
          <a:lstStyle/>
          <a:p>
            <a:pPr marL="179354" algn="just">
              <a:lnSpc>
                <a:spcPct val="93000"/>
              </a:lnSpc>
              <a:buClr>
                <a:srgbClr val="000000"/>
              </a:buClr>
              <a:buSzPct val="45000"/>
              <a:tabLst>
                <a:tab pos="538063" algn="l"/>
                <a:tab pos="723764" algn="l"/>
                <a:tab pos="1447529" algn="l"/>
                <a:tab pos="2171293" algn="l"/>
                <a:tab pos="2895058" algn="l"/>
                <a:tab pos="3618822" algn="l"/>
                <a:tab pos="4342586" algn="l"/>
                <a:tab pos="5066351" algn="l"/>
                <a:tab pos="5790115" algn="l"/>
                <a:tab pos="6513879" algn="l"/>
                <a:tab pos="7237644" algn="l"/>
                <a:tab pos="7961406" algn="l"/>
                <a:tab pos="8685170" algn="l"/>
                <a:tab pos="9408935" algn="l"/>
                <a:tab pos="10132699" algn="l"/>
                <a:tab pos="10856464" algn="l"/>
                <a:tab pos="11580228" algn="l"/>
                <a:tab pos="12303992" algn="l"/>
                <a:tab pos="13027757" algn="l"/>
                <a:tab pos="13751521" algn="l"/>
                <a:tab pos="14475285" algn="l"/>
              </a:tabLst>
              <a:defRPr/>
            </a:pPr>
            <a:r>
              <a:rPr lang="en-US" sz="4400" b="1" dirty="0" smtClean="0">
                <a:solidFill>
                  <a:schemeClr val="tx2">
                    <a:lumMod val="75000"/>
                  </a:schemeClr>
                </a:solidFill>
                <a:latin typeface="+mj-lt"/>
                <a:cs typeface="Times New Roman" pitchFamily="16" charset="0"/>
              </a:rPr>
              <a:t>4. Acknowledgment </a:t>
            </a:r>
          </a:p>
          <a:p>
            <a:pPr marL="179354" algn="just">
              <a:lnSpc>
                <a:spcPct val="93000"/>
              </a:lnSpc>
              <a:buClr>
                <a:srgbClr val="000000"/>
              </a:buClr>
              <a:buSzPct val="45000"/>
              <a:tabLst>
                <a:tab pos="538063" algn="l"/>
                <a:tab pos="723764" algn="l"/>
                <a:tab pos="1447529" algn="l"/>
                <a:tab pos="2171293" algn="l"/>
                <a:tab pos="2895058" algn="l"/>
                <a:tab pos="3618822" algn="l"/>
                <a:tab pos="4342586" algn="l"/>
                <a:tab pos="5066351" algn="l"/>
                <a:tab pos="5790115" algn="l"/>
                <a:tab pos="6513879" algn="l"/>
                <a:tab pos="7237644" algn="l"/>
                <a:tab pos="7961406" algn="l"/>
                <a:tab pos="8685170" algn="l"/>
                <a:tab pos="9408935" algn="l"/>
                <a:tab pos="10132699" algn="l"/>
                <a:tab pos="10856464" algn="l"/>
                <a:tab pos="11580228" algn="l"/>
                <a:tab pos="12303992" algn="l"/>
                <a:tab pos="13027757" algn="l"/>
                <a:tab pos="13751521" algn="l"/>
                <a:tab pos="14475285" algn="l"/>
              </a:tabLst>
              <a:defRPr/>
            </a:pPr>
            <a:endParaRPr lang="en-US" sz="600" b="1" u="sng" dirty="0" smtClean="0">
              <a:solidFill>
                <a:schemeClr val="tx1"/>
              </a:solidFill>
              <a:latin typeface="+mn-lt"/>
              <a:cs typeface="Times New Roman" pitchFamily="16" charset="0"/>
            </a:endParaRPr>
          </a:p>
          <a:p>
            <a:pPr indent="647700" algn="just"/>
            <a:r>
              <a:rPr lang="en-GB" sz="3000" dirty="0" smtClean="0"/>
              <a:t>We acknowledge </a:t>
            </a:r>
            <a:r>
              <a:rPr lang="en-GB" sz="3000" dirty="0" err="1" smtClean="0"/>
              <a:t>Alcides</a:t>
            </a:r>
            <a:r>
              <a:rPr lang="en-GB" sz="3000" dirty="0" smtClean="0"/>
              <a:t> C. </a:t>
            </a:r>
            <a:r>
              <a:rPr lang="en-GB" sz="3000" dirty="0" err="1" smtClean="0"/>
              <a:t>Ribeiro</a:t>
            </a:r>
            <a:r>
              <a:rPr lang="en-GB" sz="3000" dirty="0" smtClean="0"/>
              <a:t>, Ana L. </a:t>
            </a:r>
            <a:r>
              <a:rPr lang="en-GB" sz="3000" dirty="0" err="1" smtClean="0"/>
              <a:t>Loureiro</a:t>
            </a:r>
            <a:r>
              <a:rPr lang="en-GB" sz="3000" dirty="0" smtClean="0"/>
              <a:t>,  Fernando </a:t>
            </a:r>
            <a:r>
              <a:rPr lang="en-GB" sz="3000" dirty="0" err="1" smtClean="0"/>
              <a:t>Morais</a:t>
            </a:r>
            <a:r>
              <a:rPr lang="en-GB" sz="3000" dirty="0" smtClean="0"/>
              <a:t> and </a:t>
            </a:r>
            <a:r>
              <a:rPr lang="en-GB" sz="3000" dirty="0" err="1" smtClean="0"/>
              <a:t>Livia</a:t>
            </a:r>
            <a:r>
              <a:rPr lang="en-GB" sz="3000" dirty="0" smtClean="0"/>
              <a:t> Oliveira for support during sample collection. We also thank </a:t>
            </a:r>
            <a:r>
              <a:rPr lang="en-US" sz="3000" dirty="0" smtClean="0"/>
              <a:t> FAPESP and </a:t>
            </a:r>
            <a:r>
              <a:rPr lang="en-US" sz="3000" dirty="0" err="1" smtClean="0"/>
              <a:t>CNPq</a:t>
            </a:r>
            <a:r>
              <a:rPr lang="en-US" sz="3000" dirty="0" smtClean="0"/>
              <a:t> and the LBA Central office for support. We thank INPA, CLIAMB, CAPES and FAPEAM for a scholarship support.</a:t>
            </a:r>
            <a:endParaRPr lang="pt-BR" sz="3000" dirty="0" smtClean="0"/>
          </a:p>
          <a:p>
            <a:pPr indent="647700" algn="just"/>
            <a:r>
              <a:rPr lang="en-GB" sz="3200" dirty="0" smtClean="0">
                <a:solidFill>
                  <a:schemeClr val="tx1"/>
                </a:solidFill>
                <a:latin typeface="+mn-lt"/>
              </a:rPr>
              <a:t>. </a:t>
            </a:r>
          </a:p>
          <a:p>
            <a:pPr algn="just"/>
            <a:endParaRPr lang="pt-BR" sz="3200" dirty="0">
              <a:solidFill>
                <a:schemeClr val="tx1"/>
              </a:solidFill>
              <a:latin typeface="+mn-lt"/>
            </a:endParaRPr>
          </a:p>
        </p:txBody>
      </p:sp>
      <p:sp>
        <p:nvSpPr>
          <p:cNvPr id="43" name="CaixaDeTexto 42"/>
          <p:cNvSpPr txBox="1"/>
          <p:nvPr/>
        </p:nvSpPr>
        <p:spPr>
          <a:xfrm>
            <a:off x="1190625" y="504825"/>
            <a:ext cx="20955000" cy="3785652"/>
          </a:xfrm>
          <a:prstGeom prst="rect">
            <a:avLst/>
          </a:prstGeom>
          <a:solidFill>
            <a:schemeClr val="bg1">
              <a:alpha val="25000"/>
            </a:schemeClr>
          </a:solidFill>
        </p:spPr>
        <p:txBody>
          <a:bodyPr wrap="square" rtlCol="0">
            <a:spAutoFit/>
          </a:bodyPr>
          <a:lstStyle/>
          <a:p>
            <a:pPr marL="693738" algn="ctr" defTabSz="0">
              <a:buClr>
                <a:srgbClr val="000000"/>
              </a:buClr>
              <a:buSzPct val="100000"/>
              <a:tabLst>
                <a:tab pos="455613" algn="l"/>
                <a:tab pos="504825"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3625" algn="l"/>
                <a:tab pos="10855325" algn="l"/>
                <a:tab pos="11579225" algn="l"/>
                <a:tab pos="12303125" algn="l"/>
                <a:tab pos="13027025" algn="l"/>
                <a:tab pos="13750925" algn="l"/>
                <a:tab pos="14474825" algn="l"/>
                <a:tab pos="15198725" algn="l"/>
                <a:tab pos="15922625" algn="l"/>
                <a:tab pos="16646525" algn="l"/>
              </a:tabLst>
              <a:defRPr/>
            </a:pPr>
            <a:r>
              <a:rPr lang="en-US" sz="8000" b="1" dirty="0" smtClean="0">
                <a:effectLst>
                  <a:outerShdw blurRad="38100" dist="38100" dir="2700000" algn="tl">
                    <a:srgbClr val="000000">
                      <a:alpha val="43137"/>
                    </a:srgbClr>
                  </a:outerShdw>
                </a:effectLst>
              </a:rPr>
              <a:t>Atmospheric Aerosol in </a:t>
            </a:r>
            <a:r>
              <a:rPr lang="en-US" sz="8000" b="1" dirty="0" err="1" smtClean="0">
                <a:effectLst>
                  <a:outerShdw blurRad="38100" dist="38100" dir="2700000" algn="tl">
                    <a:srgbClr val="000000">
                      <a:alpha val="43137"/>
                    </a:srgbClr>
                  </a:outerShdw>
                </a:effectLst>
              </a:rPr>
              <a:t>Amazônia</a:t>
            </a:r>
            <a:r>
              <a:rPr lang="en-US" sz="8000" b="1" dirty="0" smtClean="0">
                <a:effectLst>
                  <a:outerShdw blurRad="38100" dist="38100" dir="2700000" algn="tl">
                    <a:srgbClr val="000000">
                      <a:alpha val="43137"/>
                    </a:srgbClr>
                  </a:outerShdw>
                </a:effectLst>
              </a:rPr>
              <a:t>: </a:t>
            </a:r>
          </a:p>
          <a:p>
            <a:pPr marL="693738" algn="ctr" defTabSz="0">
              <a:buClr>
                <a:srgbClr val="000000"/>
              </a:buClr>
              <a:buSzPct val="100000"/>
              <a:tabLst>
                <a:tab pos="455613" algn="l"/>
                <a:tab pos="504825"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3625" algn="l"/>
                <a:tab pos="10855325" algn="l"/>
                <a:tab pos="11579225" algn="l"/>
                <a:tab pos="12303125" algn="l"/>
                <a:tab pos="13027025" algn="l"/>
                <a:tab pos="13750925" algn="l"/>
                <a:tab pos="14474825" algn="l"/>
                <a:tab pos="15198725" algn="l"/>
                <a:tab pos="15922625" algn="l"/>
                <a:tab pos="16646525" algn="l"/>
              </a:tabLst>
              <a:defRPr/>
            </a:pPr>
            <a:r>
              <a:rPr lang="en-US" sz="8000" b="1" dirty="0" smtClean="0">
                <a:effectLst>
                  <a:outerShdw blurRad="38100" dist="38100" dir="2700000" algn="tl">
                    <a:srgbClr val="000000">
                      <a:alpha val="43137"/>
                    </a:srgbClr>
                  </a:outerShdw>
                </a:effectLst>
              </a:rPr>
              <a:t>Organic and Inorganic Components in areas with different land uses.</a:t>
            </a:r>
            <a:endParaRPr lang="en-US" sz="8600" b="1" dirty="0">
              <a:effectLst>
                <a:outerShdw blurRad="38100" dist="38100" dir="2700000" algn="tl">
                  <a:srgbClr val="000000">
                    <a:alpha val="43137"/>
                  </a:srgbClr>
                </a:outerShdw>
              </a:effectLst>
              <a:cs typeface="Arial" pitchFamily="34" charset="0"/>
            </a:endParaRPr>
          </a:p>
        </p:txBody>
      </p:sp>
      <p:grpSp>
        <p:nvGrpSpPr>
          <p:cNvPr id="49" name="Grupo 48"/>
          <p:cNvGrpSpPr/>
          <p:nvPr/>
        </p:nvGrpSpPr>
        <p:grpSpPr>
          <a:xfrm>
            <a:off x="657463" y="7440930"/>
            <a:ext cx="15392162" cy="6540818"/>
            <a:chOff x="581025" y="10820400"/>
            <a:chExt cx="15163800" cy="6944725"/>
          </a:xfrm>
        </p:grpSpPr>
        <p:grpSp>
          <p:nvGrpSpPr>
            <p:cNvPr id="45" name="Grupo 44"/>
            <p:cNvGrpSpPr/>
            <p:nvPr/>
          </p:nvGrpSpPr>
          <p:grpSpPr>
            <a:xfrm>
              <a:off x="581025" y="10820400"/>
              <a:ext cx="15163800" cy="6944725"/>
              <a:chOff x="581025" y="10820400"/>
              <a:chExt cx="15163800" cy="6944725"/>
            </a:xfrm>
          </p:grpSpPr>
          <p:grpSp>
            <p:nvGrpSpPr>
              <p:cNvPr id="41" name="Grupo 40"/>
              <p:cNvGrpSpPr/>
              <p:nvPr/>
            </p:nvGrpSpPr>
            <p:grpSpPr>
              <a:xfrm>
                <a:off x="581025" y="10820400"/>
                <a:ext cx="15163799" cy="6944725"/>
                <a:chOff x="1257905" y="11082895"/>
                <a:chExt cx="16644312" cy="6371964"/>
              </a:xfrm>
            </p:grpSpPr>
            <p:pic>
              <p:nvPicPr>
                <p:cNvPr id="11" name="Picture 2"/>
                <p:cNvPicPr>
                  <a:picLocks noChangeAspect="1" noChangeArrowheads="1"/>
                </p:cNvPicPr>
                <p:nvPr/>
              </p:nvPicPr>
              <p:blipFill>
                <a:blip r:embed="rId3" cstate="print"/>
                <a:srcRect/>
                <a:stretch>
                  <a:fillRect/>
                </a:stretch>
              </p:blipFill>
              <p:spPr bwMode="auto">
                <a:xfrm>
                  <a:off x="1257905" y="11082895"/>
                  <a:ext cx="8946848" cy="6371964"/>
                </a:xfrm>
                <a:prstGeom prst="rect">
                  <a:avLst/>
                </a:prstGeom>
                <a:noFill/>
                <a:ln w="9525">
                  <a:noFill/>
                  <a:miter lim="800000"/>
                  <a:headEnd/>
                  <a:tailEnd/>
                </a:ln>
                <a:effectLst/>
              </p:spPr>
            </p:pic>
            <p:sp>
              <p:nvSpPr>
                <p:cNvPr id="12" name="CaixaDeTexto 11"/>
                <p:cNvSpPr txBox="1"/>
                <p:nvPr/>
              </p:nvSpPr>
              <p:spPr>
                <a:xfrm>
                  <a:off x="5188974" y="16046893"/>
                  <a:ext cx="12713243" cy="1349241"/>
                </a:xfrm>
                <a:prstGeom prst="rect">
                  <a:avLst/>
                </a:prstGeom>
                <a:noFill/>
              </p:spPr>
              <p:txBody>
                <a:bodyPr wrap="square" rtlCol="0">
                  <a:spAutoFit/>
                </a:bodyPr>
                <a:lstStyle/>
                <a:p>
                  <a:pPr algn="just"/>
                  <a:r>
                    <a:rPr lang="pt-BR" sz="2800" b="1" dirty="0" smtClean="0">
                      <a:solidFill>
                        <a:schemeClr val="tx1"/>
                      </a:solidFill>
                    </a:rPr>
                    <a:t>Figure 1</a:t>
                  </a:r>
                  <a:r>
                    <a:rPr lang="pt-BR" sz="2800" dirty="0" smtClean="0">
                      <a:solidFill>
                        <a:schemeClr val="tx1"/>
                      </a:solidFill>
                    </a:rPr>
                    <a:t> – </a:t>
                  </a:r>
                  <a:r>
                    <a:rPr lang="pt-BR" sz="2800" dirty="0" err="1" smtClean="0">
                      <a:solidFill>
                        <a:schemeClr val="tx1"/>
                      </a:solidFill>
                    </a:rPr>
                    <a:t>Study</a:t>
                  </a:r>
                  <a:r>
                    <a:rPr lang="pt-BR" sz="2800" dirty="0" smtClean="0">
                      <a:solidFill>
                        <a:schemeClr val="tx1"/>
                      </a:solidFill>
                    </a:rPr>
                    <a:t> </a:t>
                  </a:r>
                  <a:r>
                    <a:rPr lang="pt-BR" sz="2800" dirty="0" err="1" smtClean="0">
                      <a:solidFill>
                        <a:schemeClr val="tx1"/>
                      </a:solidFill>
                    </a:rPr>
                    <a:t>area</a:t>
                  </a:r>
                  <a:r>
                    <a:rPr lang="en-GB" sz="2800" dirty="0" smtClean="0"/>
                    <a:t>, remote region with little influence of anthropogenic activities ,Manaus (left) and area strongly affected by land use change and biomass burning, Porto Velho (right). </a:t>
                  </a:r>
                  <a:endParaRPr lang="pt-BR" sz="2800" dirty="0">
                    <a:solidFill>
                      <a:schemeClr val="tx1"/>
                    </a:solidFill>
                  </a:endParaRPr>
                </a:p>
              </p:txBody>
            </p:sp>
            <p:grpSp>
              <p:nvGrpSpPr>
                <p:cNvPr id="23" name="Grupo 22"/>
                <p:cNvGrpSpPr/>
                <p:nvPr/>
              </p:nvGrpSpPr>
              <p:grpSpPr>
                <a:xfrm>
                  <a:off x="11875854" y="12923734"/>
                  <a:ext cx="4553812" cy="2975400"/>
                  <a:chOff x="2741401" y="2535156"/>
                  <a:chExt cx="4173765" cy="2593016"/>
                </a:xfrm>
              </p:grpSpPr>
              <p:grpSp>
                <p:nvGrpSpPr>
                  <p:cNvPr id="24" name="Grupo 23"/>
                  <p:cNvGrpSpPr/>
                  <p:nvPr/>
                </p:nvGrpSpPr>
                <p:grpSpPr>
                  <a:xfrm>
                    <a:off x="2741401" y="2535156"/>
                    <a:ext cx="4173765" cy="2593016"/>
                    <a:chOff x="2714612" y="2071678"/>
                    <a:chExt cx="4071966" cy="2520682"/>
                  </a:xfrm>
                </p:grpSpPr>
                <p:sp>
                  <p:nvSpPr>
                    <p:cNvPr id="27" name="CaixaDeTexto 5"/>
                    <p:cNvSpPr txBox="1"/>
                    <p:nvPr/>
                  </p:nvSpPr>
                  <p:spPr>
                    <a:xfrm>
                      <a:off x="5000628" y="4357694"/>
                      <a:ext cx="1285884" cy="234666"/>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smtClean="0">
                          <a:solidFill>
                            <a:schemeClr val="bg1"/>
                          </a:solidFill>
                          <a:latin typeface="Times New Roman" pitchFamily="18" charset="0"/>
                          <a:cs typeface="Times New Roman" pitchFamily="18" charset="0"/>
                        </a:rPr>
                        <a:t>Rio Amazonas</a:t>
                      </a:r>
                      <a:endParaRPr lang="pt-BR" sz="1200" dirty="0">
                        <a:solidFill>
                          <a:schemeClr val="bg1"/>
                        </a:solidFill>
                        <a:latin typeface="Times New Roman" pitchFamily="18" charset="0"/>
                        <a:cs typeface="Times New Roman" pitchFamily="18" charset="0"/>
                      </a:endParaRPr>
                    </a:p>
                  </p:txBody>
                </p:sp>
                <p:sp>
                  <p:nvSpPr>
                    <p:cNvPr id="28" name="CaixaDeTexto 6"/>
                    <p:cNvSpPr txBox="1"/>
                    <p:nvPr/>
                  </p:nvSpPr>
                  <p:spPr>
                    <a:xfrm>
                      <a:off x="2714612" y="3429000"/>
                      <a:ext cx="1000132" cy="234666"/>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smtClean="0">
                          <a:solidFill>
                            <a:schemeClr val="bg1"/>
                          </a:solidFill>
                          <a:latin typeface="Times New Roman" pitchFamily="18" charset="0"/>
                          <a:cs typeface="Times New Roman" pitchFamily="18" charset="0"/>
                        </a:rPr>
                        <a:t>Rio Negro</a:t>
                      </a:r>
                      <a:endParaRPr lang="pt-BR" sz="1200" dirty="0">
                        <a:solidFill>
                          <a:schemeClr val="bg1"/>
                        </a:solidFill>
                        <a:latin typeface="Times New Roman" pitchFamily="18" charset="0"/>
                        <a:cs typeface="Times New Roman" pitchFamily="18" charset="0"/>
                      </a:endParaRPr>
                    </a:p>
                  </p:txBody>
                </p:sp>
                <p:sp>
                  <p:nvSpPr>
                    <p:cNvPr id="29" name="CaixaDeTexto 7"/>
                    <p:cNvSpPr txBox="1"/>
                    <p:nvPr/>
                  </p:nvSpPr>
                  <p:spPr>
                    <a:xfrm>
                      <a:off x="2928926" y="2643182"/>
                      <a:ext cx="1000132" cy="391111"/>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smtClean="0">
                          <a:solidFill>
                            <a:schemeClr val="bg1"/>
                          </a:solidFill>
                          <a:latin typeface="Times New Roman" pitchFamily="18" charset="0"/>
                          <a:cs typeface="Times New Roman" pitchFamily="18" charset="0"/>
                        </a:rPr>
                        <a:t>Presidente Figueiredo</a:t>
                      </a:r>
                      <a:endParaRPr lang="pt-BR" sz="1200" dirty="0">
                        <a:solidFill>
                          <a:schemeClr val="bg1"/>
                        </a:solidFill>
                        <a:latin typeface="Times New Roman" pitchFamily="18" charset="0"/>
                        <a:cs typeface="Times New Roman" pitchFamily="18" charset="0"/>
                      </a:endParaRPr>
                    </a:p>
                  </p:txBody>
                </p:sp>
                <p:sp>
                  <p:nvSpPr>
                    <p:cNvPr id="33" name="CaixaDeTexto 13"/>
                    <p:cNvSpPr txBox="1"/>
                    <p:nvPr/>
                  </p:nvSpPr>
                  <p:spPr>
                    <a:xfrm>
                      <a:off x="5429256" y="2071678"/>
                      <a:ext cx="1357322" cy="234666"/>
                    </a:xfrm>
                    <a:prstGeom prst="rect">
                      <a:avLst/>
                    </a:prstGeom>
                    <a:noFill/>
                  </p:spPr>
                  <p:txBody>
                    <a:bodyPr wrap="square" rtlCol="0">
                      <a:spAutoFit/>
                    </a:bodyPr>
                    <a:ls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pt-BR" sz="1200" dirty="0" smtClean="0">
                          <a:solidFill>
                            <a:schemeClr val="bg1"/>
                          </a:solidFill>
                          <a:latin typeface="Times New Roman" pitchFamily="18" charset="0"/>
                          <a:cs typeface="Times New Roman" pitchFamily="18" charset="0"/>
                        </a:rPr>
                        <a:t>Barragem</a:t>
                      </a:r>
                      <a:endParaRPr lang="pt-BR" sz="1200" dirty="0">
                        <a:solidFill>
                          <a:schemeClr val="bg1"/>
                        </a:solidFill>
                        <a:latin typeface="Times New Roman" pitchFamily="18" charset="0"/>
                        <a:cs typeface="Times New Roman" pitchFamily="18" charset="0"/>
                      </a:endParaRPr>
                    </a:p>
                  </p:txBody>
                </p:sp>
              </p:grpSp>
              <p:sp>
                <p:nvSpPr>
                  <p:cNvPr id="25" name="Elipse 9"/>
                  <p:cNvSpPr/>
                  <p:nvPr/>
                </p:nvSpPr>
                <p:spPr>
                  <a:xfrm>
                    <a:off x="3571868" y="3786190"/>
                    <a:ext cx="219672" cy="22046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pt-B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pt-BR"/>
                  </a:p>
                </p:txBody>
              </p:sp>
            </p:grpSp>
          </p:grpSp>
          <p:pic>
            <p:nvPicPr>
              <p:cNvPr id="44" name="Imagem 43"/>
              <p:cNvPicPr/>
              <p:nvPr/>
            </p:nvPicPr>
            <p:blipFill>
              <a:blip r:embed="rId4" cstate="print"/>
              <a:srcRect l="38457" t="24490" r="6428" b="5678"/>
              <a:stretch>
                <a:fillRect/>
              </a:stretch>
            </p:blipFill>
            <p:spPr bwMode="auto">
              <a:xfrm>
                <a:off x="8810625" y="10820400"/>
                <a:ext cx="6934200" cy="4953000"/>
              </a:xfrm>
              <a:prstGeom prst="rect">
                <a:avLst/>
              </a:prstGeom>
              <a:noFill/>
              <a:ln w="9525">
                <a:noFill/>
                <a:miter lim="800000"/>
                <a:headEnd/>
                <a:tailEnd/>
              </a:ln>
            </p:spPr>
          </p:pic>
        </p:grpSp>
        <p:sp>
          <p:nvSpPr>
            <p:cNvPr id="46" name="CaixaDeTexto 45"/>
            <p:cNvSpPr txBox="1"/>
            <p:nvPr/>
          </p:nvSpPr>
          <p:spPr>
            <a:xfrm>
              <a:off x="10868025" y="14249399"/>
              <a:ext cx="1447800" cy="424817"/>
            </a:xfrm>
            <a:prstGeom prst="rect">
              <a:avLst/>
            </a:prstGeom>
            <a:solidFill>
              <a:srgbClr val="2E3917">
                <a:alpha val="68000"/>
              </a:srgbClr>
            </a:solidFill>
          </p:spPr>
          <p:txBody>
            <a:bodyPr wrap="square" rtlCol="0">
              <a:spAutoFit/>
            </a:bodyPr>
            <a:lstStyle/>
            <a:p>
              <a:pPr algn="ctr"/>
              <a:r>
                <a:rPr lang="en-US" sz="2000" dirty="0" smtClean="0">
                  <a:solidFill>
                    <a:schemeClr val="bg1"/>
                  </a:solidFill>
                </a:rPr>
                <a:t>Porto Velho</a:t>
              </a:r>
              <a:endParaRPr lang="en-US" sz="2000" dirty="0">
                <a:solidFill>
                  <a:schemeClr val="bg1"/>
                </a:solidFill>
              </a:endParaRPr>
            </a:p>
          </p:txBody>
        </p:sp>
        <p:sp>
          <p:nvSpPr>
            <p:cNvPr id="48" name="CaixaDeTexto 47"/>
            <p:cNvSpPr txBox="1"/>
            <p:nvPr/>
          </p:nvSpPr>
          <p:spPr>
            <a:xfrm>
              <a:off x="12696825" y="11887200"/>
              <a:ext cx="1143000" cy="424817"/>
            </a:xfrm>
            <a:prstGeom prst="rect">
              <a:avLst/>
            </a:prstGeom>
            <a:solidFill>
              <a:srgbClr val="2E3917">
                <a:alpha val="68000"/>
              </a:srgbClr>
            </a:solidFill>
          </p:spPr>
          <p:txBody>
            <a:bodyPr wrap="square" rtlCol="0">
              <a:spAutoFit/>
            </a:bodyPr>
            <a:lstStyle/>
            <a:p>
              <a:pPr algn="ctr"/>
              <a:r>
                <a:rPr lang="en-US" sz="2000" dirty="0" smtClean="0">
                  <a:solidFill>
                    <a:schemeClr val="bg1"/>
                  </a:solidFill>
                </a:rPr>
                <a:t>Manaus</a:t>
              </a:r>
              <a:endParaRPr lang="en-US" sz="2000" dirty="0">
                <a:solidFill>
                  <a:schemeClr val="bg1"/>
                </a:solidFill>
              </a:endParaRPr>
            </a:p>
          </p:txBody>
        </p:sp>
      </p:grpSp>
      <p:sp>
        <p:nvSpPr>
          <p:cNvPr id="14" name="Text Box 24"/>
          <p:cNvSpPr txBox="1">
            <a:spLocks noChangeArrowheads="1"/>
          </p:cNvSpPr>
          <p:nvPr/>
        </p:nvSpPr>
        <p:spPr bwMode="auto">
          <a:xfrm>
            <a:off x="657464" y="22912809"/>
            <a:ext cx="15121573" cy="909216"/>
          </a:xfrm>
          <a:prstGeom prst="rect">
            <a:avLst/>
          </a:prstGeom>
          <a:noFill/>
          <a:ln w="9525">
            <a:noFill/>
            <a:round/>
            <a:headEnd/>
            <a:tailEnd/>
          </a:ln>
          <a:effectLst/>
        </p:spPr>
        <p:txBody>
          <a:bodyPr lIns="179966" tIns="182880" rIns="179966" bIns="182880"/>
          <a:lstStyle/>
          <a:p>
            <a:pPr marL="179354" algn="just">
              <a:lnSpc>
                <a:spcPct val="93000"/>
              </a:lnSpc>
              <a:buClr>
                <a:srgbClr val="000000"/>
              </a:buClr>
              <a:buSzPct val="45000"/>
              <a:tabLst>
                <a:tab pos="538063" algn="l"/>
                <a:tab pos="723764" algn="l"/>
                <a:tab pos="1447529" algn="l"/>
                <a:tab pos="2171293" algn="l"/>
                <a:tab pos="2895058" algn="l"/>
                <a:tab pos="3618822" algn="l"/>
                <a:tab pos="4342586" algn="l"/>
                <a:tab pos="5066351" algn="l"/>
                <a:tab pos="5790115" algn="l"/>
                <a:tab pos="6513879" algn="l"/>
                <a:tab pos="7237644" algn="l"/>
                <a:tab pos="7961406" algn="l"/>
                <a:tab pos="8685170" algn="l"/>
                <a:tab pos="9408935" algn="l"/>
                <a:tab pos="10132699" algn="l"/>
                <a:tab pos="10856464" algn="l"/>
                <a:tab pos="11580228" algn="l"/>
                <a:tab pos="12303992" algn="l"/>
                <a:tab pos="13027757" algn="l"/>
                <a:tab pos="13751521" algn="l"/>
                <a:tab pos="14475285" algn="l"/>
              </a:tabLst>
              <a:defRPr/>
            </a:pPr>
            <a:r>
              <a:rPr lang="en-US" sz="4400" b="1" dirty="0">
                <a:solidFill>
                  <a:schemeClr val="tx2">
                    <a:lumMod val="75000"/>
                  </a:schemeClr>
                </a:solidFill>
                <a:latin typeface="+mj-lt"/>
                <a:cs typeface="Times New Roman" pitchFamily="16" charset="0"/>
              </a:rPr>
              <a:t>3</a:t>
            </a:r>
            <a:r>
              <a:rPr lang="en-US" sz="4400" b="1" dirty="0" smtClean="0">
                <a:solidFill>
                  <a:schemeClr val="tx2">
                    <a:lumMod val="75000"/>
                  </a:schemeClr>
                </a:solidFill>
                <a:latin typeface="+mj-lt"/>
                <a:cs typeface="Times New Roman" pitchFamily="16" charset="0"/>
              </a:rPr>
              <a:t>. Results</a:t>
            </a:r>
            <a:endParaRPr lang="en-US" sz="4400" b="1" dirty="0">
              <a:solidFill>
                <a:schemeClr val="tx2">
                  <a:lumMod val="75000"/>
                </a:schemeClr>
              </a:solidFill>
              <a:latin typeface="+mj-lt"/>
              <a:cs typeface="Times New Roman" pitchFamily="16" charset="0"/>
            </a:endParaRPr>
          </a:p>
          <a:p>
            <a:pPr marL="179354" algn="just">
              <a:lnSpc>
                <a:spcPct val="93000"/>
              </a:lnSpc>
              <a:buClr>
                <a:srgbClr val="000000"/>
              </a:buClr>
              <a:buSzPct val="45000"/>
              <a:tabLst>
                <a:tab pos="538063" algn="l"/>
                <a:tab pos="723764" algn="l"/>
                <a:tab pos="1447529" algn="l"/>
                <a:tab pos="2171293" algn="l"/>
                <a:tab pos="2895058" algn="l"/>
                <a:tab pos="3618822" algn="l"/>
                <a:tab pos="4342586" algn="l"/>
                <a:tab pos="5066351" algn="l"/>
                <a:tab pos="5790115" algn="l"/>
                <a:tab pos="6513879" algn="l"/>
                <a:tab pos="7237644" algn="l"/>
                <a:tab pos="7961406" algn="l"/>
                <a:tab pos="8685170" algn="l"/>
                <a:tab pos="9408935" algn="l"/>
                <a:tab pos="10132699" algn="l"/>
                <a:tab pos="10856464" algn="l"/>
                <a:tab pos="11580228" algn="l"/>
                <a:tab pos="12303992" algn="l"/>
                <a:tab pos="13027757" algn="l"/>
                <a:tab pos="13751521" algn="l"/>
                <a:tab pos="14475285" algn="l"/>
              </a:tabLst>
              <a:defRPr/>
            </a:pPr>
            <a:endParaRPr lang="en-US" sz="1050" b="1" u="sng" dirty="0" smtClean="0">
              <a:solidFill>
                <a:schemeClr val="tx1"/>
              </a:solidFill>
              <a:latin typeface="+mn-lt"/>
              <a:cs typeface="Times New Roman" pitchFamily="16" charset="0"/>
            </a:endParaRPr>
          </a:p>
          <a:p>
            <a:pPr algn="just"/>
            <a:endParaRPr lang="pt-BR" sz="3200" dirty="0">
              <a:solidFill>
                <a:schemeClr val="tx1"/>
              </a:solidFill>
              <a:latin typeface="+mn-lt"/>
            </a:endParaRPr>
          </a:p>
        </p:txBody>
      </p:sp>
      <p:sp>
        <p:nvSpPr>
          <p:cNvPr id="54" name="Text Box 24"/>
          <p:cNvSpPr txBox="1">
            <a:spLocks noChangeArrowheads="1"/>
          </p:cNvSpPr>
          <p:nvPr/>
        </p:nvSpPr>
        <p:spPr bwMode="auto">
          <a:xfrm>
            <a:off x="10715625" y="24241125"/>
            <a:ext cx="4800600" cy="7124700"/>
          </a:xfrm>
          <a:prstGeom prst="rect">
            <a:avLst/>
          </a:prstGeom>
          <a:noFill/>
          <a:ln w="9525">
            <a:noFill/>
            <a:round/>
            <a:headEnd/>
            <a:tailEnd/>
          </a:ln>
          <a:effectLst/>
        </p:spPr>
        <p:txBody>
          <a:bodyPr lIns="179966" tIns="182880" rIns="179966" bIns="182880"/>
          <a:lstStyle/>
          <a:p>
            <a:pPr indent="63500" algn="just"/>
            <a:r>
              <a:rPr lang="en-US" sz="3000" b="1" dirty="0" smtClean="0"/>
              <a:t>Table 1 - </a:t>
            </a:r>
            <a:r>
              <a:rPr lang="en-US" sz="3000" dirty="0" smtClean="0"/>
              <a:t>Average concentrations in ng/m3 for trace elements in Rebio Cuieiras for wet and dry seasons. Fine mode fraction is represented by PM2.5 (particles less than 2,5 micrometers). The term “Coarse Mode” refers to particles with diameter 2.5&lt;</a:t>
            </a:r>
            <a:r>
              <a:rPr lang="en-US" sz="3000" dirty="0" err="1" smtClean="0"/>
              <a:t>dp</a:t>
            </a:r>
            <a:r>
              <a:rPr lang="en-US" sz="3000" dirty="0" smtClean="0"/>
              <a:t>&lt;10 micrometers. PM refers to the aerosol mass concentration and BC for the black carbon component.</a:t>
            </a:r>
            <a:endParaRPr lang="pt-BR" sz="3000" dirty="0">
              <a:solidFill>
                <a:schemeClr val="tx1"/>
              </a:solidFill>
              <a:latin typeface="+mn-lt"/>
            </a:endParaRPr>
          </a:p>
        </p:txBody>
      </p:sp>
      <p:pic>
        <p:nvPicPr>
          <p:cNvPr id="59" name="Imagem 58"/>
          <p:cNvPicPr/>
          <p:nvPr/>
        </p:nvPicPr>
        <p:blipFill rotWithShape="1">
          <a:blip r:embed="rId5" cstate="print"/>
          <a:srcRect l="2982" r="4225" b="3110"/>
          <a:stretch/>
        </p:blipFill>
        <p:spPr bwMode="auto">
          <a:xfrm>
            <a:off x="598885" y="23745825"/>
            <a:ext cx="10040540" cy="8610600"/>
          </a:xfrm>
          <a:prstGeom prst="rect">
            <a:avLst/>
          </a:prstGeom>
          <a:noFill/>
          <a:ln w="9525">
            <a:noFill/>
            <a:miter lim="800000"/>
            <a:headEnd/>
            <a:tailEnd/>
          </a:ln>
        </p:spPr>
      </p:pic>
      <p:pic>
        <p:nvPicPr>
          <p:cNvPr id="60" name="Imagem 59"/>
          <p:cNvPicPr/>
          <p:nvPr/>
        </p:nvPicPr>
        <p:blipFill>
          <a:blip r:embed="rId6" cstate="print"/>
          <a:srcRect b="4511"/>
          <a:stretch>
            <a:fillRect/>
          </a:stretch>
        </p:blipFill>
        <p:spPr bwMode="auto">
          <a:xfrm>
            <a:off x="16659225" y="4320540"/>
            <a:ext cx="10287000" cy="7922087"/>
          </a:xfrm>
          <a:prstGeom prst="rect">
            <a:avLst/>
          </a:prstGeom>
          <a:noFill/>
          <a:ln w="9525">
            <a:noFill/>
            <a:miter lim="800000"/>
            <a:headEnd/>
            <a:tailEnd/>
          </a:ln>
        </p:spPr>
      </p:pic>
      <p:sp>
        <p:nvSpPr>
          <p:cNvPr id="61" name="Text Box 24"/>
          <p:cNvSpPr txBox="1">
            <a:spLocks noChangeArrowheads="1"/>
          </p:cNvSpPr>
          <p:nvPr/>
        </p:nvSpPr>
        <p:spPr bwMode="auto">
          <a:xfrm>
            <a:off x="26946225" y="5229225"/>
            <a:ext cx="5029200" cy="6185535"/>
          </a:xfrm>
          <a:prstGeom prst="rect">
            <a:avLst/>
          </a:prstGeom>
          <a:noFill/>
          <a:ln w="9525">
            <a:noFill/>
            <a:round/>
            <a:headEnd/>
            <a:tailEnd/>
          </a:ln>
          <a:effectLst/>
        </p:spPr>
        <p:txBody>
          <a:bodyPr lIns="179966" tIns="182880" rIns="179966" bIns="182880"/>
          <a:lstStyle/>
          <a:p>
            <a:pPr indent="63500" algn="just"/>
            <a:r>
              <a:rPr lang="en-US" sz="3000" b="1" dirty="0" smtClean="0"/>
              <a:t>Table 2 - </a:t>
            </a:r>
            <a:r>
              <a:rPr lang="en-US" sz="3000" dirty="0" smtClean="0"/>
              <a:t>Average concentrations in </a:t>
            </a:r>
            <a:r>
              <a:rPr lang="en-US" sz="3000" dirty="0" err="1" smtClean="0"/>
              <a:t>ng</a:t>
            </a:r>
            <a:r>
              <a:rPr lang="en-US" sz="3000" dirty="0" smtClean="0"/>
              <a:t>/m3 for trace elements in Porto Velho for wet and dry seasons. Fine mode fraction is represented by PM2.5 (particles less than 2,5 micrometers). The term “Coarse Mode” refers to particles with diameter 2.5&lt;</a:t>
            </a:r>
            <a:r>
              <a:rPr lang="en-US" sz="3000" dirty="0" err="1" smtClean="0"/>
              <a:t>dp</a:t>
            </a:r>
            <a:r>
              <a:rPr lang="en-US" sz="3000" dirty="0" smtClean="0"/>
              <a:t>&lt;10 micrometers. PM refers to the aerosol mass concentration and BC for the black carbon component.</a:t>
            </a:r>
            <a:endParaRPr lang="pt-BR" sz="3000" dirty="0">
              <a:solidFill>
                <a:schemeClr val="tx1"/>
              </a:solidFill>
              <a:latin typeface="+mn-lt"/>
            </a:endParaRPr>
          </a:p>
        </p:txBody>
      </p:sp>
      <p:pic>
        <p:nvPicPr>
          <p:cNvPr id="73"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430625" y="12242627"/>
            <a:ext cx="15643222" cy="5339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432054" y="16922116"/>
            <a:ext cx="15640093" cy="5240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CaixaDeTexto 11"/>
          <p:cNvSpPr txBox="1"/>
          <p:nvPr/>
        </p:nvSpPr>
        <p:spPr>
          <a:xfrm>
            <a:off x="16659226" y="22202775"/>
            <a:ext cx="15316199" cy="1015663"/>
          </a:xfrm>
          <a:prstGeom prst="rect">
            <a:avLst/>
          </a:prstGeom>
          <a:noFill/>
        </p:spPr>
        <p:txBody>
          <a:bodyPr wrap="square" rtlCol="0">
            <a:spAutoFit/>
          </a:bodyPr>
          <a:lstStyle/>
          <a:p>
            <a:pPr algn="just"/>
            <a:r>
              <a:rPr lang="en-US" sz="3000" b="1" dirty="0" smtClean="0">
                <a:solidFill>
                  <a:schemeClr val="tx1"/>
                </a:solidFill>
              </a:rPr>
              <a:t>Figure 2</a:t>
            </a:r>
            <a:r>
              <a:rPr lang="en-US" sz="3000" dirty="0" smtClean="0">
                <a:solidFill>
                  <a:schemeClr val="tx1"/>
                </a:solidFill>
              </a:rPr>
              <a:t> – </a:t>
            </a:r>
            <a:r>
              <a:rPr lang="en-US" sz="3000" dirty="0" err="1" smtClean="0">
                <a:solidFill>
                  <a:schemeClr val="tx1"/>
                </a:solidFill>
              </a:rPr>
              <a:t>Terrmograms</a:t>
            </a:r>
            <a:r>
              <a:rPr lang="en-US" sz="3000" dirty="0" smtClean="0">
                <a:solidFill>
                  <a:schemeClr val="tx1"/>
                </a:solidFill>
              </a:rPr>
              <a:t> </a:t>
            </a:r>
            <a:r>
              <a:rPr lang="en-US" sz="3000" dirty="0" smtClean="0">
                <a:solidFill>
                  <a:schemeClr val="tx1"/>
                </a:solidFill>
              </a:rPr>
              <a:t>showing the types of carbon present in atmospheric aerosol in Porto Velho and Rebio Cuieiras.</a:t>
            </a:r>
            <a:endParaRPr lang="en-US" sz="3000" dirty="0">
              <a:solidFill>
                <a:schemeClr val="tx1"/>
              </a:solidFill>
            </a:endParaRPr>
          </a:p>
        </p:txBody>
      </p:sp>
      <p:grpSp>
        <p:nvGrpSpPr>
          <p:cNvPr id="2" name="Group 1"/>
          <p:cNvGrpSpPr/>
          <p:nvPr/>
        </p:nvGrpSpPr>
        <p:grpSpPr>
          <a:xfrm>
            <a:off x="15973425" y="23367416"/>
            <a:ext cx="16366136" cy="6398210"/>
            <a:chOff x="15973425" y="22851488"/>
            <a:chExt cx="16366136" cy="5794037"/>
          </a:xfrm>
        </p:grpSpPr>
        <p:pic>
          <p:nvPicPr>
            <p:cNvPr id="1026"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4903" t="5003" b="48812"/>
            <a:stretch/>
          </p:blipFill>
          <p:spPr bwMode="auto">
            <a:xfrm>
              <a:off x="15973425" y="22851489"/>
              <a:ext cx="8232620" cy="52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 name="Picture 2"/>
            <p:cNvPicPr>
              <a:picLocks noChangeAspect="1" noChangeArrowheads="1"/>
            </p:cNvPicPr>
            <p:nvPr/>
          </p:nvPicPr>
          <p:blipFill rotWithShape="1">
            <a:blip r:embed="rId9">
              <a:extLst>
                <a:ext uri="{28A0092B-C50C-407E-A947-70E740481C1C}">
                  <a14:useLocalDpi xmlns:a14="http://schemas.microsoft.com/office/drawing/2010/main" val="0"/>
                </a:ext>
              </a:extLst>
            </a:blip>
            <a:srcRect l="14174" t="51857" r="739" b="3004"/>
            <a:stretch/>
          </p:blipFill>
          <p:spPr bwMode="auto">
            <a:xfrm>
              <a:off x="24126825" y="22851488"/>
              <a:ext cx="8212736" cy="5232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3" name="CaixaDeTexto 11"/>
            <p:cNvSpPr txBox="1"/>
            <p:nvPr/>
          </p:nvSpPr>
          <p:spPr>
            <a:xfrm>
              <a:off x="16419515" y="28091527"/>
              <a:ext cx="15860710" cy="553998"/>
            </a:xfrm>
            <a:prstGeom prst="rect">
              <a:avLst/>
            </a:prstGeom>
            <a:noFill/>
          </p:spPr>
          <p:txBody>
            <a:bodyPr wrap="square" rtlCol="0">
              <a:spAutoFit/>
            </a:bodyPr>
            <a:lstStyle/>
            <a:p>
              <a:pPr algn="just"/>
              <a:r>
                <a:rPr lang="en-US" sz="3000" b="1" dirty="0" smtClean="0">
                  <a:solidFill>
                    <a:schemeClr val="tx1"/>
                  </a:solidFill>
                </a:rPr>
                <a:t>Figure 3</a:t>
              </a:r>
              <a:r>
                <a:rPr lang="en-US" sz="3000" dirty="0" smtClean="0">
                  <a:solidFill>
                    <a:schemeClr val="tx1"/>
                  </a:solidFill>
                </a:rPr>
                <a:t> – Aerosol components obtained by Positive Matrix </a:t>
              </a:r>
              <a:r>
                <a:rPr lang="en-US" sz="3000" dirty="0" err="1" smtClean="0">
                  <a:solidFill>
                    <a:schemeClr val="tx1"/>
                  </a:solidFill>
                </a:rPr>
                <a:t>Fatorization</a:t>
              </a:r>
              <a:r>
                <a:rPr lang="en-US" sz="3000" dirty="0" smtClean="0">
                  <a:solidFill>
                    <a:schemeClr val="tx1"/>
                  </a:solidFill>
                </a:rPr>
                <a:t> (PMF) in Rebio Cuieiras.</a:t>
              </a:r>
              <a:endParaRPr lang="en-US" sz="3000" dirty="0">
                <a:solidFill>
                  <a:schemeClr val="tx1"/>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1181</TotalTime>
  <Words>593</Words>
  <Application>Microsoft Office PowerPoint</Application>
  <PresentationFormat>Custom</PresentationFormat>
  <Paragraphs>31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Tema do Office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Andrea</dc:creator>
  <cp:lastModifiedBy>artaxo</cp:lastModifiedBy>
  <cp:revision>92</cp:revision>
  <dcterms:created xsi:type="dcterms:W3CDTF">2011-07-24T20:34:22Z</dcterms:created>
  <dcterms:modified xsi:type="dcterms:W3CDTF">2013-09-10T18:06:08Z</dcterms:modified>
</cp:coreProperties>
</file>