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7" r:id="rId3"/>
  </p:sldMasterIdLst>
  <p:notesMasterIdLst>
    <p:notesMasterId r:id="rId30"/>
  </p:notesMasterIdLst>
  <p:sldIdLst>
    <p:sldId id="373" r:id="rId4"/>
    <p:sldId id="568" r:id="rId5"/>
    <p:sldId id="593" r:id="rId6"/>
    <p:sldId id="693" r:id="rId7"/>
    <p:sldId id="556" r:id="rId8"/>
    <p:sldId id="559" r:id="rId9"/>
    <p:sldId id="610" r:id="rId10"/>
    <p:sldId id="631" r:id="rId11"/>
    <p:sldId id="685" r:id="rId12"/>
    <p:sldId id="707" r:id="rId13"/>
    <p:sldId id="695" r:id="rId14"/>
    <p:sldId id="603" r:id="rId15"/>
    <p:sldId id="694" r:id="rId16"/>
    <p:sldId id="636" r:id="rId17"/>
    <p:sldId id="632" r:id="rId18"/>
    <p:sldId id="708" r:id="rId19"/>
    <p:sldId id="706" r:id="rId20"/>
    <p:sldId id="625" r:id="rId21"/>
    <p:sldId id="638" r:id="rId22"/>
    <p:sldId id="639" r:id="rId23"/>
    <p:sldId id="594" r:id="rId24"/>
    <p:sldId id="600" r:id="rId25"/>
    <p:sldId id="562" r:id="rId26"/>
    <p:sldId id="577" r:id="rId27"/>
    <p:sldId id="599" r:id="rId28"/>
    <p:sldId id="422" r:id="rId29"/>
  </p:sldIdLst>
  <p:sldSz cx="9144000" cy="6858000" type="screen4x3"/>
  <p:notesSz cx="6858000" cy="9144000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38" autoAdjust="0"/>
    <p:restoredTop sz="92801" autoAdjust="0"/>
  </p:normalViewPr>
  <p:slideViewPr>
    <p:cSldViewPr>
      <p:cViewPr varScale="1">
        <p:scale>
          <a:sx n="78" d="100"/>
          <a:sy n="78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2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FA-SERVER\A_Paulo_Backup\Dropbox\Paulo\Deforestation%20in%20Amazonia%201977-2012%20Dec%2020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/>
            </a:pPr>
            <a:r>
              <a:rPr lang="en-US" sz="1800" b="1"/>
              <a:t>Deforestation in Amazonia 1977-2012 in km² per year</a:t>
            </a:r>
          </a:p>
        </c:rich>
      </c:tx>
      <c:layout>
        <c:manualLayout>
          <c:xMode val="edge"/>
          <c:yMode val="edge"/>
          <c:x val="0.15490119728184684"/>
          <c:y val="3.857177973952055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406260952049647"/>
          <c:y val="0.15077936414146273"/>
          <c:w val="0.85724898847504361"/>
          <c:h val="0.628385176201436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 w="12700">
              <a:solidFill>
                <a:srgbClr val="FF0000"/>
              </a:solidFill>
              <a:prstDash val="solid"/>
            </a:ln>
            <a:effectLst>
              <a:glow rad="12700">
                <a:schemeClr val="accent2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'Data 2012'!$A$6:$A$30</c:f>
              <c:strCache>
                <c:ptCount val="25"/>
                <c:pt idx="0">
                  <c:v>77/88*</c:v>
                </c:pt>
                <c:pt idx="1">
                  <c:v>88/89</c:v>
                </c:pt>
                <c:pt idx="2">
                  <c:v>89/90</c:v>
                </c:pt>
                <c:pt idx="3">
                  <c:v>90/91</c:v>
                </c:pt>
                <c:pt idx="4">
                  <c:v>91/92</c:v>
                </c:pt>
                <c:pt idx="5">
                  <c:v>92/93</c:v>
                </c:pt>
                <c:pt idx="6">
                  <c:v>92/94</c:v>
                </c:pt>
                <c:pt idx="7">
                  <c:v>94/95</c:v>
                </c:pt>
                <c:pt idx="8">
                  <c:v>95/96</c:v>
                </c:pt>
                <c:pt idx="9">
                  <c:v>96/97</c:v>
                </c:pt>
                <c:pt idx="10">
                  <c:v>97/98</c:v>
                </c:pt>
                <c:pt idx="11">
                  <c:v>98/99</c:v>
                </c:pt>
                <c:pt idx="12">
                  <c:v>99/00</c:v>
                </c:pt>
                <c:pt idx="13">
                  <c:v>00/01</c:v>
                </c:pt>
                <c:pt idx="14">
                  <c:v>01/02</c:v>
                </c:pt>
                <c:pt idx="15">
                  <c:v>02/03</c:v>
                </c:pt>
                <c:pt idx="16">
                  <c:v>03/04</c:v>
                </c:pt>
                <c:pt idx="17">
                  <c:v>04/05</c:v>
                </c:pt>
                <c:pt idx="18">
                  <c:v>05/06</c:v>
                </c:pt>
                <c:pt idx="19">
                  <c:v>06/07</c:v>
                </c:pt>
                <c:pt idx="20">
                  <c:v>07/08</c:v>
                </c:pt>
                <c:pt idx="21">
                  <c:v>08/09</c:v>
                </c:pt>
                <c:pt idx="22">
                  <c:v>09/10</c:v>
                </c:pt>
                <c:pt idx="23">
                  <c:v>10/11</c:v>
                </c:pt>
                <c:pt idx="24">
                  <c:v>11/12</c:v>
                </c:pt>
              </c:strCache>
            </c:strRef>
          </c:cat>
          <c:val>
            <c:numRef>
              <c:f>'Data 2012'!$B$6:$B$30</c:f>
              <c:numCache>
                <c:formatCode>0</c:formatCode>
                <c:ptCount val="25"/>
                <c:pt idx="0">
                  <c:v>21050</c:v>
                </c:pt>
                <c:pt idx="1">
                  <c:v>17770</c:v>
                </c:pt>
                <c:pt idx="2">
                  <c:v>13730</c:v>
                </c:pt>
                <c:pt idx="3">
                  <c:v>11130</c:v>
                </c:pt>
                <c:pt idx="4">
                  <c:v>13786</c:v>
                </c:pt>
                <c:pt idx="5">
                  <c:v>14896</c:v>
                </c:pt>
                <c:pt idx="6">
                  <c:v>14896</c:v>
                </c:pt>
                <c:pt idx="7">
                  <c:v>29059</c:v>
                </c:pt>
                <c:pt idx="8">
                  <c:v>18161</c:v>
                </c:pt>
                <c:pt idx="9">
                  <c:v>13227</c:v>
                </c:pt>
                <c:pt idx="10">
                  <c:v>17383</c:v>
                </c:pt>
                <c:pt idx="11">
                  <c:v>17259</c:v>
                </c:pt>
                <c:pt idx="12">
                  <c:v>18226</c:v>
                </c:pt>
                <c:pt idx="13">
                  <c:v>18165</c:v>
                </c:pt>
                <c:pt idx="14">
                  <c:v>21651</c:v>
                </c:pt>
                <c:pt idx="15">
                  <c:v>25396</c:v>
                </c:pt>
                <c:pt idx="16">
                  <c:v>27771</c:v>
                </c:pt>
                <c:pt idx="17">
                  <c:v>19014</c:v>
                </c:pt>
                <c:pt idx="18">
                  <c:v>14286</c:v>
                </c:pt>
                <c:pt idx="19">
                  <c:v>11651</c:v>
                </c:pt>
                <c:pt idx="20">
                  <c:v>12911</c:v>
                </c:pt>
                <c:pt idx="21">
                  <c:v>7464</c:v>
                </c:pt>
                <c:pt idx="22">
                  <c:v>7000</c:v>
                </c:pt>
                <c:pt idx="23">
                  <c:v>6418</c:v>
                </c:pt>
                <c:pt idx="24">
                  <c:v>4571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42298368"/>
        <c:axId val="89729280"/>
      </c:barChart>
      <c:catAx>
        <c:axId val="42298368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200" b="1"/>
            </a:pPr>
            <a:endParaRPr lang="en-US"/>
          </a:p>
        </c:txPr>
        <c:crossAx val="897292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972928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Desflorestation (km² per year)</a:t>
                </a:r>
              </a:p>
            </c:rich>
          </c:tx>
          <c:layout>
            <c:manualLayout>
              <c:xMode val="edge"/>
              <c:yMode val="edge"/>
              <c:x val="7.3979112206525944E-3"/>
              <c:y val="0.2079423316557968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/>
            </a:pPr>
            <a:endParaRPr lang="en-US"/>
          </a:p>
        </c:txPr>
        <c:crossAx val="42298368"/>
        <c:crosses val="autoZero"/>
        <c:crossBetween val="between"/>
      </c:valAx>
      <c:spPr>
        <a:noFill/>
        <a:ln w="381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5F09E-5702-4FED-86A0-A8AE2C306F6F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DBE3E-973C-4649-89A0-7BE3E229DE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E88678-16ED-4482-A783-6F56E15D5079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9F2A01-CD60-43D7-AD0E-97F5D679F06B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04929C-F277-415B-B851-4903290DC9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8AAAA-7D0B-473F-8570-8A970AFB888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DBE3E-973C-4649-89A0-7BE3E229DE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13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0C0F20-551A-4FD8-9FE9-B2C174476D9F}" type="slidenum">
              <a:rPr lang="en-US"/>
              <a:pPr/>
              <a:t>18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A63F61-BAA1-465D-A299-6966498B2475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918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03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92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893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373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126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882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1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69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1137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026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165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9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69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ldMapCartoon RASTERIZED 144 DPI WITH PHOTOSHOP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4400" y="1295400"/>
            <a:ext cx="7162800" cy="427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9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/>
            <a:fld id="{F3F25A4A-17A3-4234-AD30-809B6FB3519E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31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ntro-slide-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2209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6305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5368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March 23, 2009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MTU Seminar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809BC4-48B1-4BE7-AD58-FED9D6569CB7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9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77AAC491-0C1D-4717-BA13-5262412711AB}" type="slidenum">
              <a:rPr lang="fr-FR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50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0FF80D20-0CA3-405F-A010-2252854AA185}" type="slidenum">
              <a:rPr lang="en-US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5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89CB5-783C-4A43-BEB7-23E8E8A5DEC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</p:sldLayoutIdLst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SSP_powerpoint_backgr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1" descr="ESSP_powerpoint_foot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4954588" y="-3748088"/>
            <a:ext cx="19054763" cy="1435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br>
              <a:rPr lang="en-GB" smtClean="0"/>
            </a:br>
            <a:r>
              <a:rPr lang="en-GB" smtClean="0"/>
              <a:t>second line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pic>
        <p:nvPicPr>
          <p:cNvPr id="1030" name="Picture 12" descr="ESSP_powerpoint_foot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770563"/>
            <a:ext cx="914400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85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defRPr>
          <a:solidFill>
            <a:schemeClr val="tx1"/>
          </a:solidFill>
          <a:latin typeface="Museo Sans 500" pitchFamily="6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buChar char="•"/>
        <a:defRPr sz="2000">
          <a:solidFill>
            <a:schemeClr val="tx1"/>
          </a:solidFill>
          <a:latin typeface="Museo Sans 500" pitchFamily="6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buChar char="•"/>
        <a:defRPr sz="2000">
          <a:solidFill>
            <a:schemeClr val="tx1"/>
          </a:solidFill>
          <a:latin typeface="Museo Sans 500" pitchFamily="64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buChar char="•"/>
        <a:defRPr sz="2000">
          <a:solidFill>
            <a:schemeClr val="tx1"/>
          </a:solidFill>
          <a:latin typeface="Museo Sans 500" pitchFamily="64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buChar char="•"/>
        <a:defRPr sz="2000">
          <a:solidFill>
            <a:schemeClr val="tx1"/>
          </a:solidFill>
          <a:latin typeface="Museo Sans 500" pitchFamily="64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buChar char="•"/>
        <a:defRPr sz="2000">
          <a:solidFill>
            <a:schemeClr val="tx1"/>
          </a:solidFill>
          <a:latin typeface="Museo Sans 500" pitchFamily="64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72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6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099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950" y="-71438"/>
            <a:ext cx="517525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05200" y="4953000"/>
            <a:ext cx="5257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Paulo Artaxo, Gordon </a:t>
            </a:r>
            <a:r>
              <a:rPr lang="en-US" sz="2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McFiggans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Hugh Coe </a:t>
            </a:r>
            <a:b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University of São Paulo, Brazil,</a:t>
            </a:r>
            <a:b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University of Manchester, UK.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247362"/>
            <a:ext cx="4343400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FAPESP Week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London, September 26, 2013</a:t>
            </a:r>
            <a:endParaRPr lang="en-US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447800"/>
            <a:ext cx="786386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Amazonian ecosystem: A complex network 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involving climate, biology, atmospheric 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processing 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lot´s more</a:t>
            </a:r>
            <a:endParaRPr lang="en-US" sz="48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1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Img_54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" y="1606698"/>
            <a:ext cx="42116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SAMBBA - South American Biomass Burning </a:t>
            </a:r>
            <a:r>
              <a:rPr lang="en-GB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en-GB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7" name="Picture 3" descr="image_0261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13728" r="3256" b="15549"/>
          <a:stretch>
            <a:fillRect/>
          </a:stretch>
        </p:blipFill>
        <p:spPr bwMode="auto">
          <a:xfrm>
            <a:off x="4103687" y="1556693"/>
            <a:ext cx="5040313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Will\Google Drive\Current Projects\SAMBBA\Data Analysis\Campaign\Photos\Steve Dev\DSC_0032-DSC_00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b="26608"/>
          <a:stretch/>
        </p:blipFill>
        <p:spPr bwMode="auto">
          <a:xfrm>
            <a:off x="2065613" y="4099073"/>
            <a:ext cx="7078387" cy="274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470918"/>
            <a:ext cx="1474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NERC-FAPESP</a:t>
            </a:r>
          </a:p>
          <a:p>
            <a:r>
              <a:rPr lang="en-US" b="1" dirty="0" smtClean="0"/>
              <a:t>Collaboration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509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 descr="DCP_0174"/>
          <p:cNvPicPr>
            <a:picLocks noChangeAspect="1" noChangeArrowheads="1"/>
          </p:cNvPicPr>
          <p:nvPr/>
        </p:nvPicPr>
        <p:blipFill>
          <a:blip r:embed="rId3" cstate="print"/>
          <a:srcRect r="8000" b="8000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3221038" y="4124325"/>
            <a:ext cx="3284537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>
                <a:latin typeface="Calibri" pitchFamily="34" charset="0"/>
              </a:rPr>
              <a:t>Cloud Microphysics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3538538" y="5749925"/>
            <a:ext cx="2638425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0000CC"/>
                </a:solidFill>
                <a:latin typeface="Calibri" pitchFamily="34" charset="0"/>
              </a:rPr>
              <a:t>PRECIPITATION</a:t>
            </a:r>
          </a:p>
        </p:txBody>
      </p:sp>
      <p:sp>
        <p:nvSpPr>
          <p:cNvPr id="11271" name="AutoShape 8"/>
          <p:cNvSpPr>
            <a:spLocks noChangeArrowheads="1"/>
          </p:cNvSpPr>
          <p:nvPr/>
        </p:nvSpPr>
        <p:spPr bwMode="auto">
          <a:xfrm rot="10800000">
            <a:off x="3686175" y="2262188"/>
            <a:ext cx="525463" cy="685800"/>
          </a:xfrm>
          <a:prstGeom prst="upArrow">
            <a:avLst>
              <a:gd name="adj1" fmla="val 43750"/>
              <a:gd name="adj2" fmla="val 595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72" name="Text Box 13"/>
          <p:cNvSpPr txBox="1">
            <a:spLocks noChangeArrowheads="1"/>
          </p:cNvSpPr>
          <p:nvPr/>
        </p:nvSpPr>
        <p:spPr bwMode="auto">
          <a:xfrm>
            <a:off x="2222500" y="2965450"/>
            <a:ext cx="25146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>
                <a:latin typeface="Calibri" pitchFamily="34" charset="0"/>
              </a:rPr>
              <a:t>CCN  Activation</a:t>
            </a:r>
          </a:p>
        </p:txBody>
      </p:sp>
      <p:sp>
        <p:nvSpPr>
          <p:cNvPr id="11273" name="Text Box 15"/>
          <p:cNvSpPr txBox="1">
            <a:spLocks noChangeArrowheads="1"/>
          </p:cNvSpPr>
          <p:nvPr/>
        </p:nvSpPr>
        <p:spPr bwMode="auto">
          <a:xfrm>
            <a:off x="500063" y="3983038"/>
            <a:ext cx="2024062" cy="1200150"/>
          </a:xfrm>
          <a:prstGeom prst="rect">
            <a:avLst/>
          </a:prstGeom>
          <a:solidFill>
            <a:srgbClr val="FF99CC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0000FF"/>
                </a:solidFill>
                <a:latin typeface="Calibri" pitchFamily="34" charset="0"/>
              </a:rPr>
              <a:t>Cloud/Aerosol </a:t>
            </a:r>
          </a:p>
          <a:p>
            <a:pPr algn="ctr"/>
            <a:r>
              <a:rPr lang="fr-FR" sz="2400" b="1" dirty="0">
                <a:solidFill>
                  <a:srgbClr val="0000FF"/>
                </a:solidFill>
                <a:latin typeface="Calibri" pitchFamily="34" charset="0"/>
              </a:rPr>
              <a:t>Radiative</a:t>
            </a:r>
          </a:p>
          <a:p>
            <a:pPr algn="ctr"/>
            <a:r>
              <a:rPr lang="fr-FR" sz="2400" b="1" dirty="0">
                <a:solidFill>
                  <a:srgbClr val="0000FF"/>
                </a:solidFill>
                <a:latin typeface="Calibri" pitchFamily="34" charset="0"/>
              </a:rPr>
              <a:t>Transfer</a:t>
            </a:r>
          </a:p>
        </p:txBody>
      </p:sp>
      <p:sp>
        <p:nvSpPr>
          <p:cNvPr id="11274" name="Text Box 16"/>
          <p:cNvSpPr txBox="1">
            <a:spLocks noChangeArrowheads="1"/>
          </p:cNvSpPr>
          <p:nvPr/>
        </p:nvSpPr>
        <p:spPr bwMode="auto">
          <a:xfrm>
            <a:off x="3556000" y="1793875"/>
            <a:ext cx="25146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>
                <a:solidFill>
                  <a:srgbClr val="0000CC"/>
                </a:solidFill>
                <a:latin typeface="Calibri" pitchFamily="34" charset="0"/>
              </a:rPr>
              <a:t>AEROSOLS</a:t>
            </a:r>
          </a:p>
        </p:txBody>
      </p:sp>
      <p:sp>
        <p:nvSpPr>
          <p:cNvPr id="11275" name="Text Box 17"/>
          <p:cNvSpPr txBox="1">
            <a:spLocks noChangeArrowheads="1"/>
          </p:cNvSpPr>
          <p:nvPr/>
        </p:nvSpPr>
        <p:spPr bwMode="auto">
          <a:xfrm>
            <a:off x="4953000" y="2962275"/>
            <a:ext cx="2971799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Ice Nuclei  </a:t>
            </a:r>
            <a:r>
              <a:rPr lang="fr-FR" sz="2400" b="1" dirty="0">
                <a:latin typeface="Calibri" pitchFamily="34" charset="0"/>
              </a:rPr>
              <a:t>Activation</a:t>
            </a:r>
          </a:p>
        </p:txBody>
      </p:sp>
      <p:sp>
        <p:nvSpPr>
          <p:cNvPr id="11276" name="AutoShape 18"/>
          <p:cNvSpPr>
            <a:spLocks noChangeArrowheads="1"/>
          </p:cNvSpPr>
          <p:nvPr/>
        </p:nvSpPr>
        <p:spPr bwMode="auto">
          <a:xfrm rot="10800000">
            <a:off x="5335588" y="2266950"/>
            <a:ext cx="547687" cy="685800"/>
          </a:xfrm>
          <a:prstGeom prst="upArrow">
            <a:avLst>
              <a:gd name="adj1" fmla="val 43750"/>
              <a:gd name="adj2" fmla="val 5710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77" name="AutoShape 19"/>
          <p:cNvSpPr>
            <a:spLocks noChangeArrowheads="1"/>
          </p:cNvSpPr>
          <p:nvPr/>
        </p:nvSpPr>
        <p:spPr bwMode="auto">
          <a:xfrm rot="10800000">
            <a:off x="3713163" y="3438525"/>
            <a:ext cx="525462" cy="685800"/>
          </a:xfrm>
          <a:prstGeom prst="upArrow">
            <a:avLst>
              <a:gd name="adj1" fmla="val 43750"/>
              <a:gd name="adj2" fmla="val 595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78" name="AutoShape 20"/>
          <p:cNvSpPr>
            <a:spLocks noChangeArrowheads="1"/>
          </p:cNvSpPr>
          <p:nvPr/>
        </p:nvSpPr>
        <p:spPr bwMode="auto">
          <a:xfrm rot="10800000">
            <a:off x="5386388" y="3438525"/>
            <a:ext cx="515937" cy="685800"/>
          </a:xfrm>
          <a:prstGeom prst="upArrow">
            <a:avLst>
              <a:gd name="adj1" fmla="val 43750"/>
              <a:gd name="adj2" fmla="val 6061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79" name="AutoShape 21"/>
          <p:cNvSpPr>
            <a:spLocks noChangeArrowheads="1"/>
          </p:cNvSpPr>
          <p:nvPr/>
        </p:nvSpPr>
        <p:spPr bwMode="auto">
          <a:xfrm rot="10800000">
            <a:off x="4675188" y="4598988"/>
            <a:ext cx="444500" cy="1131887"/>
          </a:xfrm>
          <a:prstGeom prst="upArrow">
            <a:avLst>
              <a:gd name="adj1" fmla="val 43750"/>
              <a:gd name="adj2" fmla="val 1161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0256" name="AutoShape 26"/>
          <p:cNvSpPr>
            <a:spLocks noChangeArrowheads="1"/>
          </p:cNvSpPr>
          <p:nvPr/>
        </p:nvSpPr>
        <p:spPr bwMode="auto">
          <a:xfrm rot="10800000">
            <a:off x="6176963" y="5767388"/>
            <a:ext cx="577850" cy="457200"/>
          </a:xfrm>
          <a:prstGeom prst="leftArrow">
            <a:avLst>
              <a:gd name="adj1" fmla="val 50000"/>
              <a:gd name="adj2" fmla="val 31597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0257" name="Text Box 27"/>
          <p:cNvSpPr txBox="1">
            <a:spLocks noChangeArrowheads="1"/>
          </p:cNvSpPr>
          <p:nvPr/>
        </p:nvSpPr>
        <p:spPr bwMode="auto">
          <a:xfrm>
            <a:off x="6731000" y="5614988"/>
            <a:ext cx="2112963" cy="831850"/>
          </a:xfrm>
          <a:prstGeom prst="rect">
            <a:avLst/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>
                <a:solidFill>
                  <a:srgbClr val="0000FF"/>
                </a:solidFill>
                <a:latin typeface="Calibri" pitchFamily="34" charset="0"/>
              </a:rPr>
              <a:t>Aerosol </a:t>
            </a:r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Wet</a:t>
            </a:r>
            <a:r>
              <a:rPr lang="fr-FR" sz="24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Removal</a:t>
            </a:r>
          </a:p>
        </p:txBody>
      </p:sp>
      <p:sp>
        <p:nvSpPr>
          <p:cNvPr id="10258" name="AutoShape 33"/>
          <p:cNvSpPr>
            <a:spLocks noChangeArrowheads="1"/>
          </p:cNvSpPr>
          <p:nvPr/>
        </p:nvSpPr>
        <p:spPr bwMode="auto">
          <a:xfrm>
            <a:off x="6059488" y="1789113"/>
            <a:ext cx="2206625" cy="457200"/>
          </a:xfrm>
          <a:prstGeom prst="leftArrow">
            <a:avLst>
              <a:gd name="adj1" fmla="val 50000"/>
              <a:gd name="adj2" fmla="val 120660"/>
            </a:avLst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0259" name="Rectangle 34"/>
          <p:cNvSpPr>
            <a:spLocks noChangeArrowheads="1"/>
          </p:cNvSpPr>
          <p:nvPr/>
        </p:nvSpPr>
        <p:spPr bwMode="auto">
          <a:xfrm>
            <a:off x="8067675" y="1912938"/>
            <a:ext cx="207963" cy="3700462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AutoShape 35"/>
          <p:cNvSpPr>
            <a:spLocks noChangeArrowheads="1"/>
          </p:cNvSpPr>
          <p:nvPr/>
        </p:nvSpPr>
        <p:spPr bwMode="auto">
          <a:xfrm>
            <a:off x="2495550" y="4240213"/>
            <a:ext cx="763588" cy="300037"/>
          </a:xfrm>
          <a:prstGeom prst="leftRightArrow">
            <a:avLst>
              <a:gd name="adj1" fmla="val 50000"/>
              <a:gd name="adj2" fmla="val 5090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AutoShape 37"/>
          <p:cNvSpPr>
            <a:spLocks noChangeArrowheads="1"/>
          </p:cNvSpPr>
          <p:nvPr/>
        </p:nvSpPr>
        <p:spPr bwMode="auto">
          <a:xfrm rot="5400000">
            <a:off x="1296988" y="5330825"/>
            <a:ext cx="560387" cy="277813"/>
          </a:xfrm>
          <a:prstGeom prst="leftRightArrow">
            <a:avLst>
              <a:gd name="adj1" fmla="val 50000"/>
              <a:gd name="adj2" fmla="val 40343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AutoShape 38"/>
          <p:cNvSpPr>
            <a:spLocks noChangeArrowheads="1"/>
          </p:cNvSpPr>
          <p:nvPr/>
        </p:nvSpPr>
        <p:spPr bwMode="auto">
          <a:xfrm>
            <a:off x="3041650" y="5881688"/>
            <a:ext cx="488950" cy="234950"/>
          </a:xfrm>
          <a:prstGeom prst="leftArrow">
            <a:avLst>
              <a:gd name="adj1" fmla="val 50000"/>
              <a:gd name="adj2" fmla="val 52027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AutoShape 39"/>
          <p:cNvSpPr>
            <a:spLocks noChangeArrowheads="1"/>
          </p:cNvSpPr>
          <p:nvPr/>
        </p:nvSpPr>
        <p:spPr bwMode="auto">
          <a:xfrm rot="10800000">
            <a:off x="393700" y="1785938"/>
            <a:ext cx="3176588" cy="430212"/>
          </a:xfrm>
          <a:prstGeom prst="leftArrow">
            <a:avLst>
              <a:gd name="adj1" fmla="val 50000"/>
              <a:gd name="adj2" fmla="val 184594"/>
            </a:avLst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8" name="AutoShape 41"/>
          <p:cNvSpPr>
            <a:spLocks noChangeArrowheads="1"/>
          </p:cNvSpPr>
          <p:nvPr/>
        </p:nvSpPr>
        <p:spPr bwMode="auto">
          <a:xfrm>
            <a:off x="71438" y="1893888"/>
            <a:ext cx="430212" cy="3856037"/>
          </a:xfrm>
          <a:prstGeom prst="downArrow">
            <a:avLst>
              <a:gd name="adj1" fmla="val 50000"/>
              <a:gd name="adj2" fmla="val 224078"/>
            </a:avLst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9" name="Title 26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Aerosol-cloud-precipitation feedbacks</a:t>
            </a:r>
          </a:p>
        </p:txBody>
      </p:sp>
      <p:sp>
        <p:nvSpPr>
          <p:cNvPr id="31" name="Up Arrow 30"/>
          <p:cNvSpPr/>
          <p:nvPr/>
        </p:nvSpPr>
        <p:spPr>
          <a:xfrm rot="2166775">
            <a:off x="2625725" y="4473575"/>
            <a:ext cx="357188" cy="1528763"/>
          </a:xfrm>
          <a:prstGeom prst="upArrow">
            <a:avLst/>
          </a:prstGeom>
          <a:solidFill>
            <a:srgbClr val="99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291" name="Text Box 4"/>
          <p:cNvSpPr txBox="1">
            <a:spLocks noChangeArrowheads="1"/>
          </p:cNvSpPr>
          <p:nvPr/>
        </p:nvSpPr>
        <p:spPr bwMode="auto">
          <a:xfrm>
            <a:off x="214313" y="5753100"/>
            <a:ext cx="2819400" cy="466725"/>
          </a:xfrm>
          <a:prstGeom prst="rect">
            <a:avLst/>
          </a:prstGeom>
          <a:solidFill>
            <a:srgbClr val="FF99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>
                <a:solidFill>
                  <a:srgbClr val="0000FF"/>
                </a:solidFill>
                <a:latin typeface="Calibri" pitchFamily="34" charset="0"/>
              </a:rPr>
              <a:t>Cloud Dynamics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1000" y="9906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CCN = cloud condensation nuclei and IN = ice nuclei.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83285" y="5943600"/>
            <a:ext cx="524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What processes controls these fluxes?</a:t>
            </a:r>
            <a:endParaRPr kumimoji="0" lang="en-US" sz="2400" b="1" i="0" u="none" strike="noStrike" kern="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4067199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Amazonia is critical for water vapor transport over South America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-49" r="-752" b="57340"/>
          <a:stretch/>
        </p:blipFill>
        <p:spPr bwMode="auto">
          <a:xfrm>
            <a:off x="3989832" y="3904952"/>
            <a:ext cx="4883926" cy="27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5673" y="4419600"/>
            <a:ext cx="403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Maximum </a:t>
            </a:r>
            <a:r>
              <a:rPr lang="en-US" sz="2000" b="1" dirty="0"/>
              <a:t>monthly, annual mean and minimum </a:t>
            </a:r>
            <a:r>
              <a:rPr lang="en-US" sz="2000" b="1" dirty="0" smtClean="0"/>
              <a:t>monthly mean </a:t>
            </a:r>
            <a:r>
              <a:rPr lang="en-US" sz="2000" b="1" dirty="0"/>
              <a:t>Amazon river discharge at </a:t>
            </a:r>
            <a:r>
              <a:rPr lang="en-US" sz="2000" b="1" dirty="0" err="1"/>
              <a:t>Ó</a:t>
            </a:r>
            <a:r>
              <a:rPr lang="en-US" sz="2000" b="1" dirty="0" err="1" smtClean="0"/>
              <a:t>bidos</a:t>
            </a:r>
            <a:r>
              <a:rPr lang="en-US" sz="2000" b="1" dirty="0" smtClean="0"/>
              <a:t> </a:t>
            </a:r>
            <a:r>
              <a:rPr lang="en-US" sz="2000" b="1" dirty="0"/>
              <a:t>and in green </a:t>
            </a:r>
            <a:r>
              <a:rPr lang="en-US" sz="2000" b="1" dirty="0" smtClean="0"/>
              <a:t>maximum and </a:t>
            </a:r>
            <a:r>
              <a:rPr lang="en-US" sz="2000" b="1" dirty="0"/>
              <a:t>minimum daily mean river discharge, </a:t>
            </a:r>
            <a:r>
              <a:rPr lang="en-US" sz="2000" b="1" dirty="0" smtClean="0"/>
              <a:t>(</a:t>
            </a:r>
            <a:r>
              <a:rPr lang="en-US" sz="2000" b="1" i="1" dirty="0" err="1" smtClean="0"/>
              <a:t>Gloor</a:t>
            </a:r>
            <a:r>
              <a:rPr lang="en-US" sz="2000" b="1" i="1" dirty="0" smtClean="0"/>
              <a:t> </a:t>
            </a:r>
            <a:r>
              <a:rPr lang="en-US" sz="2000" b="1" i="1" dirty="0"/>
              <a:t>et al. </a:t>
            </a:r>
            <a:r>
              <a:rPr lang="en-US" sz="2000" b="1" i="1" dirty="0" smtClean="0"/>
              <a:t>GRL 2013</a:t>
            </a:r>
            <a:r>
              <a:rPr lang="en-US" sz="2000" b="1" dirty="0" smtClean="0"/>
              <a:t>).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5673" y="176792"/>
            <a:ext cx="3826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Amazonian hydrological cycle intensifying?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77" y="2438400"/>
            <a:ext cx="3643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Tropical </a:t>
            </a:r>
            <a:r>
              <a:rPr lang="en-US" sz="2000" b="1" dirty="0"/>
              <a:t>Atlantic sea surface </a:t>
            </a:r>
            <a:r>
              <a:rPr lang="en-US" sz="2000" b="1" dirty="0" smtClean="0"/>
              <a:t>temperature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3740"/>
            <a:ext cx="4918483" cy="356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0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81"/>
          <a:stretch/>
        </p:blipFill>
        <p:spPr bwMode="auto">
          <a:xfrm>
            <a:off x="452710" y="838200"/>
            <a:ext cx="8119306" cy="454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7648" y="229283"/>
            <a:ext cx="8583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 rate (TRMM) versus Aerosol Optical Depth (MODIS)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598" y="5358051"/>
            <a:ext cx="8567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13:30 local-time map of rain rate (</a:t>
            </a:r>
            <a:r>
              <a:rPr lang="en-US" i="1" dirty="0"/>
              <a:t>R</a:t>
            </a:r>
            <a:r>
              <a:rPr lang="en-US" dirty="0"/>
              <a:t>) and the observed trend with aerosol loading in four selected regions. </a:t>
            </a:r>
            <a:r>
              <a:rPr lang="en-US" dirty="0" smtClean="0"/>
              <a:t>Period: July </a:t>
            </a:r>
            <a:r>
              <a:rPr lang="en-US" dirty="0"/>
              <a:t>and August 2007. </a:t>
            </a:r>
            <a:r>
              <a:rPr lang="en-US" b="1" dirty="0"/>
              <a:t>b</a:t>
            </a:r>
            <a:r>
              <a:rPr lang="en-US" dirty="0"/>
              <a:t>, The average </a:t>
            </a:r>
            <a:r>
              <a:rPr lang="en-US" i="1" dirty="0"/>
              <a:t>R </a:t>
            </a:r>
            <a:r>
              <a:rPr lang="en-US" dirty="0"/>
              <a:t>values are plotted for six aerosol-loading sets (blue, including zero </a:t>
            </a:r>
            <a:r>
              <a:rPr lang="en-US" i="1" dirty="0"/>
              <a:t>R </a:t>
            </a:r>
            <a:r>
              <a:rPr lang="en-US" dirty="0"/>
              <a:t>grid squares</a:t>
            </a:r>
            <a:r>
              <a:rPr lang="en-US" dirty="0" smtClean="0"/>
              <a:t>; red</a:t>
            </a:r>
            <a:r>
              <a:rPr lang="en-US" dirty="0"/>
              <a:t>, without zero </a:t>
            </a:r>
            <a:r>
              <a:rPr lang="en-US" i="1" dirty="0"/>
              <a:t>R </a:t>
            </a:r>
            <a:r>
              <a:rPr lang="en-US" dirty="0"/>
              <a:t>grid squares). Note the </a:t>
            </a:r>
            <a:r>
              <a:rPr lang="en-US" i="1" dirty="0"/>
              <a:t>R </a:t>
            </a:r>
            <a:r>
              <a:rPr lang="en-US" dirty="0"/>
              <a:t>intensification as a function of AOD in all cases</a:t>
            </a:r>
            <a:r>
              <a:rPr lang="en-US" dirty="0" smtClean="0"/>
              <a:t>. (</a:t>
            </a:r>
            <a:r>
              <a:rPr lang="en-US" dirty="0" err="1" smtClean="0"/>
              <a:t>Koren</a:t>
            </a:r>
            <a:r>
              <a:rPr lang="en-US" dirty="0" smtClean="0"/>
              <a:t> et al., Nature 2012)</a:t>
            </a:r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3228278" y="3162350"/>
            <a:ext cx="112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Amazonia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50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3636"/>
            <a:ext cx="8534399" cy="73865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GB" b="1" dirty="0"/>
              <a:t>Average spatial distribution of the direct radiative forcing (DRF) of biomass </a:t>
            </a:r>
            <a:r>
              <a:rPr lang="en-GB" sz="2400" b="1" dirty="0"/>
              <a:t>burning</a:t>
            </a:r>
            <a:r>
              <a:rPr lang="en-GB" b="1" dirty="0"/>
              <a:t> aerosols in Amazonia during the dry </a:t>
            </a:r>
            <a:r>
              <a:rPr lang="en-GB" b="1" dirty="0" smtClean="0"/>
              <a:t>season </a:t>
            </a:r>
            <a:r>
              <a:rPr lang="en-GB" b="1" dirty="0"/>
              <a:t>of 2010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95299" y="721382"/>
            <a:ext cx="8001000" cy="36933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pt-BR" b="1" dirty="0"/>
              <a:t>CERES </a:t>
            </a:r>
            <a:r>
              <a:rPr lang="pt-BR" b="1" i="1" dirty="0"/>
              <a:t>(</a:t>
            </a:r>
            <a:r>
              <a:rPr lang="pt-BR" b="1" i="1" dirty="0" err="1"/>
              <a:t>Clouds</a:t>
            </a:r>
            <a:r>
              <a:rPr lang="pt-BR" b="1" i="1" dirty="0"/>
              <a:t> </a:t>
            </a:r>
            <a:r>
              <a:rPr lang="pt-BR" b="1" i="1" dirty="0" err="1"/>
              <a:t>and</a:t>
            </a:r>
            <a:r>
              <a:rPr lang="pt-BR" b="1" i="1" dirty="0"/>
              <a:t> </a:t>
            </a:r>
            <a:r>
              <a:rPr lang="pt-BR" b="1" i="1" dirty="0" err="1"/>
              <a:t>the</a:t>
            </a:r>
            <a:r>
              <a:rPr lang="pt-BR" b="1" i="1" dirty="0"/>
              <a:t> </a:t>
            </a:r>
            <a:r>
              <a:rPr lang="pt-BR" b="1" i="1" dirty="0" err="1"/>
              <a:t>Earth's</a:t>
            </a:r>
            <a:r>
              <a:rPr lang="pt-BR" b="1" i="1" dirty="0"/>
              <a:t> </a:t>
            </a:r>
            <a:r>
              <a:rPr lang="pt-BR" b="1" i="1" dirty="0" err="1"/>
              <a:t>Radiant</a:t>
            </a:r>
            <a:r>
              <a:rPr lang="pt-BR" b="1" i="1" dirty="0"/>
              <a:t> Energy System) </a:t>
            </a:r>
            <a:r>
              <a:rPr lang="pt-BR" b="1" i="1" dirty="0" err="1"/>
              <a:t>and</a:t>
            </a:r>
            <a:r>
              <a:rPr lang="pt-BR" b="1" i="1" dirty="0"/>
              <a:t> MODIS</a:t>
            </a:r>
            <a:endParaRPr lang="en-US" b="1" dirty="0"/>
          </a:p>
        </p:txBody>
      </p:sp>
      <p:pic>
        <p:nvPicPr>
          <p:cNvPr id="8" name="Picture 7" descr="D:\Backup\Elisa\Documentos\Paper-Faraday\SWARF24h-2010-Ago-Oct-Faraday-v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229600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637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499" y="5511385"/>
            <a:ext cx="6084988" cy="1211733"/>
          </a:xfrm>
          <a:prstGeom prst="rect">
            <a:avLst/>
          </a:prstGeom>
          <a:noFill/>
        </p:spPr>
        <p:txBody>
          <a:bodyPr wrap="square" lIns="102736" tIns="51367" rIns="102736" bIns="51367" rtlCol="0">
            <a:spAutoFit/>
          </a:bodyPr>
          <a:lstStyle/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Land-use change radiative forcing. Forested areas are selected in red and deforested areas are selected in blue.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0" descr="D:\Backup\Elisa\Satelites\CERES\ComNuvens\Novadivalbedos\DesflorestamentoR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76753"/>
            <a:ext cx="5850255" cy="46980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78855" y="838200"/>
            <a:ext cx="3124199" cy="2054138"/>
          </a:xfrm>
          <a:prstGeom prst="rect">
            <a:avLst/>
          </a:prstGeom>
          <a:noFill/>
          <a:ln>
            <a:noFill/>
          </a:ln>
        </p:spPr>
        <p:txBody>
          <a:bodyPr wrap="square" lIns="205470" tIns="102736" rIns="205470" bIns="102736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Mean Diurnal Radiative Forcing</a:t>
            </a:r>
            <a:r>
              <a:rPr lang="en-US" sz="2400" b="1" dirty="0" smtClean="0"/>
              <a:t> </a:t>
            </a:r>
            <a:r>
              <a:rPr lang="en-US" sz="2400" b="1" dirty="0" smtClean="0">
                <a:latin typeface="+mj-lt"/>
              </a:rPr>
              <a:t>due to change in surface albedo: </a:t>
            </a:r>
          </a:p>
          <a:p>
            <a:pPr algn="ctr"/>
            <a:r>
              <a:rPr lang="en-US" sz="2400" b="1" dirty="0" smtClean="0">
                <a:latin typeface="+mj-lt"/>
              </a:rPr>
              <a:t>-8.0 </a:t>
            </a:r>
            <a:r>
              <a:rPr lang="en-US" sz="2400" b="1" u="sng" dirty="0" smtClean="0">
                <a:latin typeface="+mj-lt"/>
              </a:rPr>
              <a:t>+</a:t>
            </a:r>
            <a:r>
              <a:rPr lang="en-US" sz="2400" b="1" dirty="0" smtClean="0">
                <a:latin typeface="+mj-lt"/>
              </a:rPr>
              <a:t> 0.9 W/m</a:t>
            </a:r>
            <a:r>
              <a:rPr lang="en-US" sz="2400" b="1" baseline="30000" dirty="0" smtClean="0">
                <a:latin typeface="+mj-lt"/>
              </a:rPr>
              <a:t>2</a:t>
            </a:r>
            <a:endParaRPr lang="en-US" sz="2400" b="1" baseline="30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3505200"/>
            <a:ext cx="3048000" cy="1315474"/>
          </a:xfrm>
          <a:prstGeom prst="rect">
            <a:avLst/>
          </a:prstGeom>
          <a:noFill/>
          <a:ln>
            <a:noFill/>
          </a:ln>
        </p:spPr>
        <p:txBody>
          <a:bodyPr wrap="square" lIns="205470" tIns="102736" rIns="205470" bIns="102736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66"/>
                </a:solidFill>
                <a:latin typeface="+mj-lt"/>
              </a:rPr>
              <a:t>Mean Diurnal Aerosol Forcing Efficiency: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  <a:latin typeface="+mj-lt"/>
              </a:rPr>
              <a:t>Forest: </a:t>
            </a:r>
            <a:r>
              <a:rPr lang="en-US" b="1" dirty="0" smtClean="0">
                <a:solidFill>
                  <a:srgbClr val="0033CC"/>
                </a:solidFill>
                <a:latin typeface="+mj-lt"/>
              </a:rPr>
              <a:t>-22.5 + 1.4 W/m</a:t>
            </a:r>
            <a:r>
              <a:rPr lang="en-US" b="1" baseline="30000" dirty="0" smtClean="0">
                <a:solidFill>
                  <a:srgbClr val="0033CC"/>
                </a:solidFill>
                <a:latin typeface="+mj-lt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Cerrado:</a:t>
            </a:r>
            <a:r>
              <a:rPr lang="en-US" b="1" dirty="0" smtClean="0">
                <a:solidFill>
                  <a:srgbClr val="0033CC"/>
                </a:solidFill>
                <a:latin typeface="+mj-lt"/>
              </a:rPr>
              <a:t> -16.6 </a:t>
            </a:r>
            <a:r>
              <a:rPr lang="en-US" b="1" u="sng" dirty="0" smtClean="0">
                <a:solidFill>
                  <a:srgbClr val="0033CC"/>
                </a:solidFill>
                <a:latin typeface="+mj-lt"/>
              </a:rPr>
              <a:t>+</a:t>
            </a:r>
            <a:r>
              <a:rPr lang="en-US" b="1" dirty="0" smtClean="0">
                <a:solidFill>
                  <a:srgbClr val="0033CC"/>
                </a:solidFill>
                <a:latin typeface="+mj-lt"/>
              </a:rPr>
              <a:t> 1.7 W/m</a:t>
            </a:r>
            <a:r>
              <a:rPr lang="en-US" b="1" baseline="30000" dirty="0" smtClean="0">
                <a:solidFill>
                  <a:srgbClr val="0033CC"/>
                </a:solidFill>
                <a:latin typeface="+mj-lt"/>
              </a:rPr>
              <a:t>2</a:t>
            </a:r>
            <a:endParaRPr lang="en-US" b="1" baseline="300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2519" y="6117251"/>
            <a:ext cx="1858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Elisa </a:t>
            </a:r>
            <a:r>
              <a:rPr lang="en-US" sz="2000" i="1" dirty="0" err="1" smtClean="0"/>
              <a:t>Sena</a:t>
            </a:r>
            <a:r>
              <a:rPr lang="en-US" sz="2000" i="1" dirty="0" smtClean="0"/>
              <a:t>, 2013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2449"/>
            <a:ext cx="8184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use </a:t>
            </a:r>
            <a:r>
              <a:rPr lang="pt-B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radiative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forcing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56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5334000" y="3792705"/>
            <a:ext cx="3581400" cy="2743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algn="l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Deforested areas are approx. 0,35 cm of H</a:t>
            </a:r>
            <a:r>
              <a:rPr kumimoji="0" lang="en-US" sz="240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2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O dryer than forest areas 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(This is about 10% total water vapor)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0"/>
            <a:ext cx="87630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Deforestation impact on H</a:t>
            </a:r>
            <a:r>
              <a:rPr kumimoji="0" lang="en-US" sz="40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column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91000" y="2895600"/>
            <a:ext cx="45720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27432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pt-BR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O vapor: </a:t>
            </a:r>
            <a:r>
              <a:rPr kumimoji="0" lang="pt-BR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AERONET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038600" y="1066800"/>
            <a:ext cx="4724400" cy="1219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Reserva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biológica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Jaru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preserved area</a:t>
            </a:r>
          </a:p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Abracos Hill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deforested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area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257800" y="2362200"/>
            <a:ext cx="297180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Distance: 86 km</a:t>
            </a:r>
          </a:p>
        </p:txBody>
      </p:sp>
      <p:pic>
        <p:nvPicPr>
          <p:cNvPr id="65538" name="Picture 2" descr="D:\Tese\Figuras\VapaguaRbioJaruA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623010"/>
            <a:ext cx="5029200" cy="3082590"/>
          </a:xfrm>
          <a:prstGeom prst="rect">
            <a:avLst/>
          </a:prstGeom>
          <a:noFill/>
        </p:spPr>
      </p:pic>
      <p:pic>
        <p:nvPicPr>
          <p:cNvPr id="15362" name="Picture 2" descr="D:\Tese\Figuras\RbioJaru-AH-localização-googleEart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85800"/>
            <a:ext cx="389852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1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orest aeros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313" y="0"/>
            <a:ext cx="4611687" cy="6858000"/>
          </a:xfrm>
          <a:prstGeom prst="rect">
            <a:avLst/>
          </a:prstGeom>
          <a:noFill/>
        </p:spPr>
      </p:pic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721643" y="3141690"/>
            <a:ext cx="1143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200" b="1">
                <a:latin typeface="Tahoma" pitchFamily="34" charset="0"/>
              </a:rPr>
              <a:t>Temperature</a:t>
            </a: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197643" y="2227290"/>
            <a:ext cx="1808163" cy="395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200" b="1">
                <a:latin typeface="Tahoma" pitchFamily="34" charset="0"/>
              </a:rPr>
              <a:t>CO</a:t>
            </a:r>
            <a:r>
              <a:rPr lang="en-GB" sz="1200" b="1" baseline="-25000">
                <a:latin typeface="Tahoma" pitchFamily="34" charset="0"/>
              </a:rPr>
              <a:t>2</a:t>
            </a:r>
            <a:r>
              <a:rPr lang="en-GB" sz="1200" b="1">
                <a:latin typeface="Tahoma" pitchFamily="34" charset="0"/>
              </a:rPr>
              <a:t> Concentration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350043" y="4268815"/>
            <a:ext cx="1531938" cy="473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200" b="1">
                <a:latin typeface="Tahoma" pitchFamily="34" charset="0"/>
              </a:rPr>
              <a:t>Photosynthesis</a:t>
            </a:r>
            <a:r>
              <a:rPr lang="en-GB" sz="1200" b="1">
                <a:latin typeface="Times New Roman" pitchFamily="18" charset="0"/>
              </a:rPr>
              <a:t> </a:t>
            </a:r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2559843" y="4284690"/>
            <a:ext cx="1655763" cy="458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200" b="1">
                <a:latin typeface="Tahoma" pitchFamily="34" charset="0"/>
              </a:rPr>
              <a:t>BVOC emissions</a:t>
            </a:r>
            <a:r>
              <a:rPr lang="en-GB" sz="1200" b="1">
                <a:latin typeface="Times New Roman" pitchFamily="18" charset="0"/>
              </a:rPr>
              <a:t> </a:t>
            </a: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2331243" y="2227290"/>
            <a:ext cx="1887538" cy="395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200" b="1">
                <a:latin typeface="Tahoma" pitchFamily="34" charset="0"/>
              </a:rPr>
              <a:t>Aerosol Concentration</a:t>
            </a: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 flipH="1">
            <a:off x="2636043" y="2681315"/>
            <a:ext cx="363538" cy="38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1569243" y="268449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 flipH="1">
            <a:off x="1632743" y="3751290"/>
            <a:ext cx="3175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1964531" y="4518053"/>
            <a:ext cx="455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Line 12"/>
          <p:cNvSpPr>
            <a:spLocks noChangeShapeType="1"/>
          </p:cNvSpPr>
          <p:nvPr/>
        </p:nvSpPr>
        <p:spPr bwMode="auto">
          <a:xfrm>
            <a:off x="2636043" y="367509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Line 13"/>
          <p:cNvSpPr>
            <a:spLocks noChangeShapeType="1"/>
          </p:cNvSpPr>
          <p:nvPr/>
        </p:nvSpPr>
        <p:spPr bwMode="auto">
          <a:xfrm flipV="1">
            <a:off x="4007643" y="268449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654843" y="3119465"/>
            <a:ext cx="415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3200" b="1">
                <a:solidFill>
                  <a:srgbClr val="FF33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1493043" y="3576665"/>
            <a:ext cx="415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3200" b="1">
                <a:solidFill>
                  <a:srgbClr val="FF33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99344" name="Text Box 16"/>
          <p:cNvSpPr txBox="1">
            <a:spLocks noChangeArrowheads="1"/>
          </p:cNvSpPr>
          <p:nvPr/>
        </p:nvSpPr>
        <p:spPr bwMode="auto">
          <a:xfrm>
            <a:off x="1416843" y="2608290"/>
            <a:ext cx="415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3200" b="1">
                <a:solidFill>
                  <a:srgbClr val="FF33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99345" name="Text Box 17"/>
          <p:cNvSpPr txBox="1">
            <a:spLocks noChangeArrowheads="1"/>
          </p:cNvSpPr>
          <p:nvPr/>
        </p:nvSpPr>
        <p:spPr bwMode="auto">
          <a:xfrm>
            <a:off x="2788443" y="3500465"/>
            <a:ext cx="415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3200" b="1">
                <a:solidFill>
                  <a:srgbClr val="FF33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99346" name="Text Box 18"/>
          <p:cNvSpPr txBox="1">
            <a:spLocks noChangeArrowheads="1"/>
          </p:cNvSpPr>
          <p:nvPr/>
        </p:nvSpPr>
        <p:spPr bwMode="auto">
          <a:xfrm>
            <a:off x="3962400" y="4419600"/>
            <a:ext cx="415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3200" b="1">
                <a:solidFill>
                  <a:srgbClr val="FF33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99347" name="Text Box 19"/>
          <p:cNvSpPr txBox="1">
            <a:spLocks noChangeArrowheads="1"/>
          </p:cNvSpPr>
          <p:nvPr/>
        </p:nvSpPr>
        <p:spPr bwMode="auto">
          <a:xfrm>
            <a:off x="1874043" y="3979890"/>
            <a:ext cx="619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3200" b="1">
                <a:latin typeface="Times New Roman" pitchFamily="18" charset="0"/>
              </a:rPr>
              <a:t>+?</a:t>
            </a:r>
          </a:p>
        </p:txBody>
      </p:sp>
      <p:sp>
        <p:nvSpPr>
          <p:cNvPr id="99348" name="Text Box 20"/>
          <p:cNvSpPr txBox="1">
            <a:spLocks noChangeArrowheads="1"/>
          </p:cNvSpPr>
          <p:nvPr/>
        </p:nvSpPr>
        <p:spPr bwMode="auto">
          <a:xfrm>
            <a:off x="2788443" y="2509865"/>
            <a:ext cx="319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3200">
                <a:solidFill>
                  <a:srgbClr val="0000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99349" name="Line 21"/>
          <p:cNvSpPr>
            <a:spLocks noChangeShapeType="1"/>
          </p:cNvSpPr>
          <p:nvPr/>
        </p:nvSpPr>
        <p:spPr bwMode="auto">
          <a:xfrm>
            <a:off x="1004093" y="2740053"/>
            <a:ext cx="0" cy="146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-73820" y="283458"/>
            <a:ext cx="4532313" cy="1261884"/>
          </a:xfrm>
          <a:prstGeom prst="rect">
            <a:avLst/>
          </a:prstGeom>
          <a:noFill/>
          <a:ln w="25400">
            <a:noFill/>
          </a:ln>
        </p:spPr>
        <p:txBody>
          <a:bodyPr wrap="square" bIns="228600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Aerosol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Effects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</a:t>
            </a:r>
            <a:b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Net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Plant Productivity </a:t>
            </a:r>
          </a:p>
        </p:txBody>
      </p:sp>
      <p:sp>
        <p:nvSpPr>
          <p:cNvPr id="99351" name="Text Box 23"/>
          <p:cNvSpPr txBox="1">
            <a:spLocks noChangeArrowheads="1"/>
          </p:cNvSpPr>
          <p:nvPr/>
        </p:nvSpPr>
        <p:spPr bwMode="auto">
          <a:xfrm>
            <a:off x="304800" y="6400800"/>
            <a:ext cx="1527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/>
              <a:t>Kulmala et al., 2004</a:t>
            </a:r>
          </a:p>
        </p:txBody>
      </p:sp>
    </p:spTree>
    <p:extLst>
      <p:ext uri="{BB962C8B-B14F-4D97-AF65-F5344CB8AC3E}">
        <p14:creationId xmlns:p14="http://schemas.microsoft.com/office/powerpoint/2010/main" val="10118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0" y="815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18787" name="Object 3"/>
          <p:cNvGraphicFramePr>
            <a:graphicFrameLocks noChangeAspect="1"/>
          </p:cNvGraphicFramePr>
          <p:nvPr/>
        </p:nvGraphicFramePr>
        <p:xfrm>
          <a:off x="500063" y="1100138"/>
          <a:ext cx="7996237" cy="579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5" name="Graph" r:id="rId4" imgW="4024800" imgH="3281760" progId="">
                  <p:embed/>
                </p:oleObj>
              </mc:Choice>
              <mc:Fallback>
                <p:oleObj name="Graph" r:id="rId4" imgW="4024800" imgH="3281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644" b="5644"/>
                      <a:stretch>
                        <a:fillRect/>
                      </a:stretch>
                    </p:blipFill>
                    <p:spPr bwMode="auto">
                      <a:xfrm>
                        <a:off x="500063" y="1100138"/>
                        <a:ext cx="7996237" cy="579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839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Strong aerosol effect on forest </a:t>
            </a:r>
            <a:r>
              <a:rPr lang="en-US" sz="2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photosynthesis diffuse radiation have a large effect on CO2 fluxes </a:t>
            </a:r>
            <a:endParaRPr lang="en-US" sz="2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8789" name="Picture 5" descr="lba pequeno trasnparen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25" y="1308099"/>
            <a:ext cx="990600" cy="582613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819400" y="5410200"/>
            <a:ext cx="4419600" cy="304800"/>
            <a:chOff x="1776" y="3408"/>
            <a:chExt cx="2784" cy="192"/>
          </a:xfrm>
        </p:grpSpPr>
        <p:sp>
          <p:nvSpPr>
            <p:cNvPr id="118791" name="Text Box 7"/>
            <p:cNvSpPr txBox="1">
              <a:spLocks noChangeArrowheads="1"/>
            </p:cNvSpPr>
            <p:nvPr/>
          </p:nvSpPr>
          <p:spPr bwMode="auto">
            <a:xfrm>
              <a:off x="2256" y="3408"/>
              <a:ext cx="145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Increase in aerosol loading</a:t>
              </a:r>
            </a:p>
          </p:txBody>
        </p:sp>
        <p:sp>
          <p:nvSpPr>
            <p:cNvPr id="118792" name="Line 8"/>
            <p:cNvSpPr>
              <a:spLocks noChangeShapeType="1"/>
            </p:cNvSpPr>
            <p:nvPr/>
          </p:nvSpPr>
          <p:spPr bwMode="auto">
            <a:xfrm flipH="1">
              <a:off x="4128" y="3504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18793" name="Line 9"/>
            <p:cNvSpPr>
              <a:spLocks noChangeShapeType="1"/>
            </p:cNvSpPr>
            <p:nvPr/>
          </p:nvSpPr>
          <p:spPr bwMode="auto">
            <a:xfrm flipH="1">
              <a:off x="1776" y="3504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5966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43600" y="1404878"/>
            <a:ext cx="3200400" cy="4339650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txBody>
          <a:bodyPr wrap="square" bIns="228600" rtlCol="0">
            <a:spAutoFit/>
          </a:bodyPr>
          <a:lstStyle/>
          <a:p>
            <a:pPr algn="ctr" defTabSz="914400"/>
            <a:endParaRPr lang="en-US" sz="2400" i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endParaRPr lang="en-US" sz="2400" i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en-US" sz="2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High susceptibility and expected reaction to stresses of global climate change as well as pollution introduced by future regional economic development .</a:t>
            </a:r>
          </a:p>
          <a:p>
            <a:pPr algn="ctr" defTabSz="914400"/>
            <a:endParaRPr lang="en-US" sz="24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1" y="1513623"/>
            <a:ext cx="5791199" cy="503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81800" y="6105435"/>
            <a:ext cx="213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Barth </a:t>
            </a:r>
            <a:r>
              <a:rPr lang="en-US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et al., </a:t>
            </a:r>
            <a:r>
              <a:rPr lang="en-US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BAMS, 2005. </a:t>
            </a:r>
            <a:endParaRPr lang="en-US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solidFill>
            <a:schemeClr val="tx1"/>
          </a:solidFill>
          <a:ln w="25400">
            <a:noFill/>
          </a:ln>
        </p:spPr>
        <p:txBody>
          <a:bodyPr wrap="square" bIns="228600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Amazon Basin has strong coupling between terrestrial ecosystem 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and the 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hydrologic cycle: The linkages among carbon cycle, aerosol life cycle, and cloud life cycle are strong and need to be understood and quantified.</a:t>
            </a:r>
          </a:p>
        </p:txBody>
      </p:sp>
    </p:spTree>
    <p:extLst>
      <p:ext uri="{BB962C8B-B14F-4D97-AF65-F5344CB8AC3E}">
        <p14:creationId xmlns:p14="http://schemas.microsoft.com/office/powerpoint/2010/main" val="769442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485823" y="14232"/>
            <a:ext cx="8100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Aerosols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NEE – Manaus </a:t>
            </a:r>
            <a:r>
              <a:rPr lang="pt-B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Rondonia</a:t>
            </a:r>
          </a:p>
        </p:txBody>
      </p:sp>
      <p:pic>
        <p:nvPicPr>
          <p:cNvPr id="6" name="Picture 8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3" y="655542"/>
            <a:ext cx="4491608" cy="3662042"/>
          </a:xfrm>
          <a:prstGeom prst="rect">
            <a:avLst/>
          </a:prstGeom>
          <a:noFill/>
          <a:ln w="22225">
            <a:solidFill>
              <a:srgbClr val="FFFF00"/>
            </a:solidFill>
          </a:ln>
        </p:spPr>
      </p:pic>
      <p:sp>
        <p:nvSpPr>
          <p:cNvPr id="9" name="Retângulo 8"/>
          <p:cNvSpPr/>
          <p:nvPr/>
        </p:nvSpPr>
        <p:spPr>
          <a:xfrm>
            <a:off x="5373032" y="1937298"/>
            <a:ext cx="2861937" cy="40011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f max: ~ 0,80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375154" y="2481830"/>
            <a:ext cx="3297698" cy="70788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marL="0" lvl="1"/>
            <a:r>
              <a:rPr lang="pt-BR" sz="2000" dirty="0" smtClean="0">
                <a:latin typeface="Arial" pitchFamily="34" charset="0"/>
                <a:cs typeface="Arial" pitchFamily="34" charset="0"/>
              </a:rPr>
              <a:t>NEE (max): ~ -20 </a:t>
            </a:r>
            <a:r>
              <a:rPr lang="pt-BR" sz="2000" dirty="0" smtClean="0"/>
              <a:t>µmol/m²s</a:t>
            </a:r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marL="0" lvl="1"/>
            <a:r>
              <a:rPr lang="pt-BR" sz="2000" dirty="0" smtClean="0">
                <a:latin typeface="Arial" pitchFamily="34" charset="0"/>
                <a:cs typeface="Arial" pitchFamily="34" charset="0"/>
              </a:rPr>
              <a:t>AOT: ~ 0,5  </a:t>
            </a:r>
          </a:p>
        </p:txBody>
      </p:sp>
      <p:cxnSp>
        <p:nvCxnSpPr>
          <p:cNvPr id="13" name="Conector angulado 12"/>
          <p:cNvCxnSpPr>
            <a:stCxn id="9" idx="1"/>
            <a:endCxn id="12" idx="1"/>
          </p:cNvCxnSpPr>
          <p:nvPr/>
        </p:nvCxnSpPr>
        <p:spPr>
          <a:xfrm rot="10800000" flipH="1" flipV="1">
            <a:off x="5373032" y="2137353"/>
            <a:ext cx="2122" cy="698420"/>
          </a:xfrm>
          <a:prstGeom prst="bentConnector3">
            <a:avLst>
              <a:gd name="adj1" fmla="val -107728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Forma 15"/>
          <p:cNvCxnSpPr>
            <a:endCxn id="9" idx="0"/>
          </p:cNvCxnSpPr>
          <p:nvPr/>
        </p:nvCxnSpPr>
        <p:spPr>
          <a:xfrm flipV="1">
            <a:off x="4628242" y="1937298"/>
            <a:ext cx="2175759" cy="1527706"/>
          </a:xfrm>
          <a:prstGeom prst="bentConnector4">
            <a:avLst>
              <a:gd name="adj1" fmla="val 17116"/>
              <a:gd name="adj2" fmla="val 12101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8100392" y="5949280"/>
            <a:ext cx="643953" cy="415233"/>
          </a:xfrm>
          <a:prstGeom prst="rect">
            <a:avLst/>
          </a:prstGeom>
          <a:noFill/>
          <a:ln w="2222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9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06" y="4419600"/>
            <a:ext cx="3487433" cy="227025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CaixaDeTexto 6"/>
          <p:cNvSpPr txBox="1"/>
          <p:nvPr/>
        </p:nvSpPr>
        <p:spPr>
          <a:xfrm>
            <a:off x="485823" y="4604788"/>
            <a:ext cx="305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400" b="1" dirty="0" smtClean="0"/>
              <a:t>Manaus K34 </a:t>
            </a:r>
            <a:r>
              <a:rPr lang="pt-BR" sz="1400" b="1" dirty="0" err="1" smtClean="0"/>
              <a:t>tower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777689" y="729734"/>
            <a:ext cx="279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(Glauber Cirino, INPA, 2013)</a:t>
            </a:r>
            <a:endParaRPr lang="pt-BR" i="1" dirty="0"/>
          </a:p>
        </p:txBody>
      </p:sp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3978458" cy="300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5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Ecosystems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feedbacks and responses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4384" y="838200"/>
            <a:ext cx="4724400" cy="6248400"/>
          </a:xfrm>
        </p:spPr>
        <p:txBody>
          <a:bodyPr>
            <a:noAutofit/>
          </a:bodyPr>
          <a:lstStyle/>
          <a:p>
            <a:pPr marL="282575" indent="-282575">
              <a:spcBef>
                <a:spcPts val="1200"/>
              </a:spcBef>
              <a:buFont typeface="+mj-lt"/>
              <a:buAutoNum type="arabicPeriod"/>
            </a:pPr>
            <a:r>
              <a:rPr lang="en-US" sz="2300" dirty="0"/>
              <a:t>How will tropical ecosystems respond </a:t>
            </a:r>
            <a:r>
              <a:rPr lang="en-US" sz="2300" dirty="0" smtClean="0"/>
              <a:t>to increasing temperatures, increasing CO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 concentrations, and altered rainfall?</a:t>
            </a:r>
          </a:p>
          <a:p>
            <a:pPr marL="282575" indent="-282575">
              <a:spcBef>
                <a:spcPts val="1200"/>
              </a:spcBef>
              <a:buFont typeface="+mj-lt"/>
              <a:buAutoNum type="arabicPeriod"/>
            </a:pPr>
            <a:r>
              <a:rPr lang="en-US" sz="2300" dirty="0" smtClean="0"/>
              <a:t>Will climate change increase </a:t>
            </a:r>
            <a:r>
              <a:rPr lang="en-US" sz="2300" dirty="0"/>
              <a:t>natural disturbance events </a:t>
            </a:r>
            <a:r>
              <a:rPr lang="en-US" sz="2300" dirty="0" smtClean="0"/>
              <a:t>and mortality?</a:t>
            </a:r>
          </a:p>
          <a:p>
            <a:pPr marL="282575" indent="-282575">
              <a:spcBef>
                <a:spcPts val="1200"/>
              </a:spcBef>
              <a:buFont typeface="+mj-lt"/>
              <a:buAutoNum type="arabicPeriod"/>
            </a:pPr>
            <a:r>
              <a:rPr lang="en-US" sz="2300" dirty="0"/>
              <a:t>What are the interactions </a:t>
            </a:r>
            <a:r>
              <a:rPr lang="en-US" sz="2300" dirty="0" smtClean="0"/>
              <a:t>of climate change with aerosol </a:t>
            </a:r>
            <a:r>
              <a:rPr lang="en-US" sz="2300" dirty="0"/>
              <a:t>and particulate </a:t>
            </a:r>
            <a:r>
              <a:rPr lang="en-US" sz="2300" dirty="0" smtClean="0"/>
              <a:t>emissions from </a:t>
            </a:r>
            <a:r>
              <a:rPr lang="en-US" sz="2300" dirty="0"/>
              <a:t>tropical forests?</a:t>
            </a:r>
            <a:endParaRPr lang="en-US" sz="2300" dirty="0" smtClean="0"/>
          </a:p>
          <a:p>
            <a:pPr marL="282575" indent="-282575">
              <a:spcBef>
                <a:spcPts val="1200"/>
              </a:spcBef>
              <a:buFont typeface="+mj-lt"/>
              <a:buAutoNum type="arabicPeriod"/>
            </a:pPr>
            <a:r>
              <a:rPr lang="en-US" sz="2300" dirty="0"/>
              <a:t>How will </a:t>
            </a:r>
            <a:r>
              <a:rPr lang="en-US" sz="2300" dirty="0" smtClean="0"/>
              <a:t>forest-climate interactions respond to anthropogenic disturbance </a:t>
            </a:r>
            <a:r>
              <a:rPr lang="en-US" sz="2300" dirty="0"/>
              <a:t>and land-use change?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4378" t="13731" r="1912" b="8505"/>
          <a:stretch>
            <a:fillRect/>
          </a:stretch>
        </p:blipFill>
        <p:spPr bwMode="auto">
          <a:xfrm>
            <a:off x="4572000" y="864386"/>
            <a:ext cx="4344988" cy="577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689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 descr="DSC024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0" y="62805"/>
            <a:ext cx="518160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cs typeface="Times New Roman" pitchFamily="18" charset="0"/>
              </a:rPr>
              <a:t>GoAmazon</a:t>
            </a:r>
            <a:r>
              <a:rPr lang="en-US" sz="3600" b="1" dirty="0" smtClean="0">
                <a:cs typeface="Times New Roman" pitchFamily="18" charset="0"/>
              </a:rPr>
              <a:t> 2014-2015</a:t>
            </a:r>
          </a:p>
          <a:p>
            <a:pPr algn="ctr"/>
            <a:r>
              <a:rPr lang="en-US" sz="2400" dirty="0" smtClean="0">
                <a:cs typeface="Times New Roman" pitchFamily="18" charset="0"/>
              </a:rPr>
              <a:t>Ecosystems</a:t>
            </a:r>
            <a:r>
              <a:rPr lang="en-US" sz="2400" dirty="0">
                <a:cs typeface="Times New Roman" pitchFamily="18" charset="0"/>
              </a:rPr>
              <a:t>, Atmosphere Composition, and Climate in </a:t>
            </a:r>
            <a:r>
              <a:rPr lang="en-US" sz="2400" dirty="0" smtClean="0">
                <a:cs typeface="Times New Roman" pitchFamily="18" charset="0"/>
              </a:rPr>
              <a:t>Amazonia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6324" y="1676400"/>
            <a:ext cx="5233876" cy="5257800"/>
            <a:chOff x="1928924" y="1447800"/>
            <a:chExt cx="5233876" cy="5257800"/>
          </a:xfrm>
        </p:grpSpPr>
        <p:sp>
          <p:nvSpPr>
            <p:cNvPr id="21" name="TextBox 20"/>
            <p:cNvSpPr txBox="1"/>
            <p:nvPr/>
          </p:nvSpPr>
          <p:spPr>
            <a:xfrm>
              <a:off x="1952847" y="1495647"/>
              <a:ext cx="5209953" cy="5209953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>
                  <a:gd name="adj" fmla="val 30215"/>
                </a:avLst>
              </a:prstTxWarp>
              <a:spAutoFit/>
            </a:bodyPr>
            <a:lstStyle/>
            <a:p>
              <a:r>
                <a:rPr lang="en-US" sz="24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    							</a:t>
              </a:r>
              <a:endParaRPr lang="en-US" sz="2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28924" y="1447800"/>
              <a:ext cx="5209953" cy="52099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Circle">
                <a:avLst>
                  <a:gd name="adj" fmla="val 19338220"/>
                </a:avLst>
              </a:prstTxWarp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endParaRPr lang="en-US" sz="2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76501" y="2024616"/>
              <a:ext cx="4114800" cy="4114800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>
                  <a:gd name="adj" fmla="val 10845807"/>
                </a:avLst>
              </a:prstTxWarp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Carbon Cycle		Cloud Life Cycle			    Aerosol Life Cycle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133601" y="1681716"/>
              <a:ext cx="4800600" cy="48006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43200" y="3481852"/>
              <a:ext cx="34951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Climate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Ecosystems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Atmospheric Composition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16200000" flipH="1">
              <a:off x="3657601" y="2596116"/>
              <a:ext cx="838200" cy="685800"/>
            </a:xfrm>
            <a:prstGeom prst="curvedConnector3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/>
            <p:nvPr/>
          </p:nvCxnSpPr>
          <p:spPr>
            <a:xfrm rot="10800000" flipV="1">
              <a:off x="5562601" y="3510517"/>
              <a:ext cx="685800" cy="562064"/>
            </a:xfrm>
            <a:prstGeom prst="curvedConnector3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/>
            <p:nvPr/>
          </p:nvCxnSpPr>
          <p:spPr>
            <a:xfrm rot="5400000" flipH="1" flipV="1">
              <a:off x="3498999" y="4812119"/>
              <a:ext cx="762000" cy="749595"/>
            </a:xfrm>
            <a:prstGeom prst="curvedConnector3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4419601" y="3048000"/>
              <a:ext cx="1371599" cy="685800"/>
            </a:xfrm>
            <a:prstGeom prst="curvedConnector3">
              <a:avLst/>
            </a:prstGeom>
            <a:ln w="2540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 rot="5400000">
              <a:off x="2737403" y="3053797"/>
              <a:ext cx="1306995" cy="1143000"/>
            </a:xfrm>
            <a:prstGeom prst="curvedConnector3">
              <a:avLst/>
            </a:prstGeom>
            <a:ln w="25400"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/>
            <p:nvPr/>
          </p:nvCxnSpPr>
          <p:spPr>
            <a:xfrm rot="16200000" flipV="1">
              <a:off x="2634698" y="4463497"/>
              <a:ext cx="1055210" cy="685806"/>
            </a:xfrm>
            <a:prstGeom prst="curvedConnector3">
              <a:avLst/>
            </a:prstGeom>
            <a:ln w="25400"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/>
            <p:nvPr/>
          </p:nvCxnSpPr>
          <p:spPr>
            <a:xfrm rot="16200000" flipH="1">
              <a:off x="5750505" y="4107340"/>
              <a:ext cx="632786" cy="342907"/>
            </a:xfrm>
            <a:prstGeom prst="curvedConnector3">
              <a:avLst/>
            </a:prstGeom>
            <a:ln w="25400"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flipV="1">
              <a:off x="4191000" y="4953000"/>
              <a:ext cx="1524000" cy="233916"/>
            </a:xfrm>
            <a:prstGeom prst="curvedConnector3">
              <a:avLst/>
            </a:prstGeom>
            <a:ln w="25400"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/>
            <p:nvPr/>
          </p:nvCxnSpPr>
          <p:spPr>
            <a:xfrm rot="10800000" flipV="1">
              <a:off x="5715004" y="4595187"/>
              <a:ext cx="533398" cy="357810"/>
            </a:xfrm>
            <a:prstGeom prst="curvedConnector3">
              <a:avLst>
                <a:gd name="adj1" fmla="val 4788"/>
              </a:avLst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2" descr="Chuva e Cabocl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78" y="0"/>
            <a:ext cx="399542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http://campaign.arm.gov/goamazon2014/images/template/amazon-logo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779500"/>
            <a:ext cx="1950720" cy="1925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52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19680" r="6379" b="5972"/>
          <a:stretch/>
        </p:blipFill>
        <p:spPr bwMode="auto">
          <a:xfrm>
            <a:off x="304800" y="661571"/>
            <a:ext cx="8395049" cy="590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5240"/>
            <a:ext cx="5877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Experimento </a:t>
            </a:r>
            <a:r>
              <a:rPr lang="pt-B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GoAmazon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2014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8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uppieren 1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0"/>
            <a:chExt cx="9144000" cy="6884988"/>
          </a:xfrm>
        </p:grpSpPr>
        <p:pic>
          <p:nvPicPr>
            <p:cNvPr id="4099" name="Picture 2" descr="C:\JKS DATA\EDIX\INPA_MPI_Projekte\Projekte in INPA_MPI\TALL TOWER project\SITE SELECTION\UATUMA Bela Vista\Footprints\ATTOfootprintFebruary2009googl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7" r="19450"/>
            <a:stretch>
              <a:fillRect/>
            </a:stretch>
          </p:blipFill>
          <p:spPr bwMode="auto">
            <a:xfrm>
              <a:off x="3455988" y="25400"/>
              <a:ext cx="5688012" cy="685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448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4"/>
            <p:cNvPicPr>
              <a:picLocks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998" r="-119998"/>
            <a:stretch>
              <a:fillRect/>
            </a:stretch>
          </p:blipFill>
          <p:spPr bwMode="auto">
            <a:xfrm>
              <a:off x="642938" y="3636963"/>
              <a:ext cx="107950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4"/>
            <p:cNvPicPr>
              <a:picLocks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998" r="-119998"/>
            <a:stretch>
              <a:fillRect/>
            </a:stretch>
          </p:blipFill>
          <p:spPr bwMode="auto">
            <a:xfrm>
              <a:off x="1357313" y="3643313"/>
              <a:ext cx="107950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4"/>
            <p:cNvPicPr>
              <a:picLocks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998" r="-119998"/>
            <a:stretch>
              <a:fillRect/>
            </a:stretch>
          </p:blipFill>
          <p:spPr bwMode="auto">
            <a:xfrm>
              <a:off x="1500188" y="3495675"/>
              <a:ext cx="10795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4"/>
            <p:cNvPicPr>
              <a:picLocks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998" r="-119998"/>
            <a:stretch>
              <a:fillRect/>
            </a:stretch>
          </p:blipFill>
          <p:spPr bwMode="auto">
            <a:xfrm>
              <a:off x="928688" y="3495675"/>
              <a:ext cx="10795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5" name="Textfeld 1"/>
            <p:cNvSpPr txBox="1">
              <a:spLocks noChangeArrowheads="1"/>
            </p:cNvSpPr>
            <p:nvPr/>
          </p:nvSpPr>
          <p:spPr bwMode="auto">
            <a:xfrm>
              <a:off x="6372225" y="1052513"/>
              <a:ext cx="244792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defTabSz="914305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dirty="0" smtClean="0">
                  <a:solidFill>
                    <a:srgbClr val="000000"/>
                  </a:solidFill>
                  <a:cs typeface="+mn-cs"/>
                </a:rPr>
                <a:t>ATTO Footprint</a:t>
              </a:r>
            </a:p>
            <a:p>
              <a:pPr algn="l" defTabSz="914305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dirty="0" smtClean="0">
                  <a:solidFill>
                    <a:srgbClr val="000000"/>
                  </a:solidFill>
                  <a:cs typeface="+mn-cs"/>
                </a:rPr>
                <a:t>C. Gerbig MPIBGC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4421863"/>
            <a:ext cx="37528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5"/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Amazonian Tall Tower Observatory</a:t>
            </a:r>
            <a:b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</a:b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ATTO – 320 meters</a:t>
            </a:r>
          </a:p>
          <a:p>
            <a:pPr defTabSz="914305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Long term broad objectives </a:t>
            </a: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observatory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pic>
        <p:nvPicPr>
          <p:cNvPr id="11" name="Picture 10" descr="lba pequeno transparent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0280" y="150552"/>
            <a:ext cx="1263815" cy="774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2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392"/>
            <a:ext cx="4985330" cy="643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3053" y="221927"/>
            <a:ext cx="35603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Four flux towers with 85 meters already in operation at the ATTO site</a:t>
            </a:r>
          </a:p>
          <a:p>
            <a:endParaRPr lang="en-US" sz="2400" b="1" dirty="0" smtClean="0"/>
          </a:p>
          <a:p>
            <a:r>
              <a:rPr lang="en-US" sz="2000" dirty="0" smtClean="0"/>
              <a:t>Measurements at 6 levels for</a:t>
            </a:r>
          </a:p>
          <a:p>
            <a:r>
              <a:rPr lang="en-US" sz="2000" dirty="0" smtClean="0"/>
              <a:t>Ozone, CO, VOCs (PTR-MS), aerosol number size distribution, composition with ACSM, Light scattering (TSI </a:t>
            </a:r>
            <a:r>
              <a:rPr lang="en-US" sz="2000" dirty="0" err="1" smtClean="0"/>
              <a:t>Neph</a:t>
            </a:r>
            <a:r>
              <a:rPr lang="en-US" sz="2000" dirty="0" smtClean="0"/>
              <a:t>), light absorption using MAAP, </a:t>
            </a:r>
            <a:r>
              <a:rPr lang="en-US" sz="2000" dirty="0" err="1" smtClean="0"/>
              <a:t>Aethalometer</a:t>
            </a:r>
            <a:r>
              <a:rPr lang="en-US" sz="2000" dirty="0" smtClean="0"/>
              <a:t>, SP2), CO2, CH4, water vapor and others.</a:t>
            </a:r>
            <a:endParaRPr lang="pt-BR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6" y="4489666"/>
            <a:ext cx="3754688" cy="210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ba pequeno transparent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5567307"/>
            <a:ext cx="1263815" cy="774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72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outh_Amer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400800" y="228600"/>
            <a:ext cx="2590800" cy="2286000"/>
            <a:chOff x="3648" y="0"/>
            <a:chExt cx="2112" cy="2112"/>
          </a:xfrm>
        </p:grpSpPr>
        <p:pic>
          <p:nvPicPr>
            <p:cNvPr id="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48" y="0"/>
              <a:ext cx="2112" cy="2112"/>
            </a:xfrm>
            <a:prstGeom prst="rect">
              <a:avLst/>
            </a:prstGeom>
            <a:noFill/>
          </p:spPr>
        </p:pic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3744" y="4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09800" y="4419600"/>
            <a:ext cx="55049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Cooperation is key!!!!</a:t>
            </a: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Thanks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the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attention.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1" y="2362200"/>
            <a:ext cx="549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Amazonia is a great laboratory to study interactions between biology, biodiversity, climate, hydrological cycle and socio-economy interactions.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1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96199" cy="5943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00232" y="-19899"/>
            <a:ext cx="7219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/>
              <a:t>Aerosol and cloud lifecycles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716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9" y="259290"/>
            <a:ext cx="5789828" cy="156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05678" y="259291"/>
            <a:ext cx="27335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Agricultural expansion and climate variability have become important agents of disturbance in the Amazon basin.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There </a:t>
            </a: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are some signs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of a </a:t>
            </a: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transition to a disturbance-dominated regime. These signs include changing energy and water cycles in the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southern and </a:t>
            </a: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eastern portions of the Amazon basin.</a:t>
            </a:r>
            <a:endParaRPr lang="pt-BR" sz="14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9" y="2045884"/>
            <a:ext cx="5871921" cy="4546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05678" y="3245132"/>
            <a:ext cx="29371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Interactions between global climate, land use, fire, hydrology, ecology and human dimensions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.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Forcing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factors are indicated with red ovals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; processes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addressed in this Review are indicated by green boxes and arrows; and consequences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for human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society are indicated by blue boxes with rounded corners</a:t>
            </a:r>
            <a:endParaRPr lang="pt-BR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449" y="161704"/>
            <a:ext cx="8686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smtClean="0">
                <a:solidFill>
                  <a:prstClr val="black"/>
                </a:solidFill>
              </a:rPr>
              <a:t>Aerosols, radiation, clouds and greenhouse gases in the global climate system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1362033"/>
            <a:ext cx="5832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 smtClean="0"/>
              <a:t>The major uncertainties in the climate system</a:t>
            </a:r>
            <a:endParaRPr lang="pt-BR" sz="2400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6" y="2133600"/>
            <a:ext cx="8636045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5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953" y="982848"/>
            <a:ext cx="6947647" cy="540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57896"/>
            <a:ext cx="87663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biology of the forest partially controls the chemistry and physics of the atmosphere in Amazonia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" y="6324600"/>
            <a:ext cx="911352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Strong interactions between forest biology, physics and chemistry of the atmosphere </a:t>
            </a:r>
            <a:endParaRPr kumimoji="0" lang="en-US" sz="1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96485" y="1007623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Artaxo et al., 2013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1294117"/>
            <a:ext cx="2884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Life in </a:t>
            </a:r>
            <a:r>
              <a:rPr lang="pt-BR" sz="1200" b="1" dirty="0" err="1" smtClean="0"/>
              <a:t>clouds</a:t>
            </a:r>
            <a:r>
              <a:rPr lang="pt-BR" sz="1200" b="1" dirty="0" smtClean="0"/>
              <a:t>: </a:t>
            </a:r>
            <a:r>
              <a:rPr lang="pt-BR" sz="1200" b="1" dirty="0" err="1" smtClean="0"/>
              <a:t>Bacteria</a:t>
            </a:r>
            <a:r>
              <a:rPr lang="pt-BR" sz="1200" b="1" dirty="0" smtClean="0"/>
              <a:t>, </a:t>
            </a:r>
            <a:r>
              <a:rPr lang="pt-BR" sz="1200" b="1" dirty="0" err="1" smtClean="0"/>
              <a:t>spores</a:t>
            </a:r>
            <a:r>
              <a:rPr lang="pt-BR" sz="1200" b="1" dirty="0" smtClean="0"/>
              <a:t>, </a:t>
            </a:r>
            <a:r>
              <a:rPr lang="pt-BR" sz="1200" b="1" dirty="0" err="1" smtClean="0"/>
              <a:t>fungus</a:t>
            </a:r>
            <a:r>
              <a:rPr lang="pt-BR" sz="1200" b="1" dirty="0" smtClean="0"/>
              <a:t>, </a:t>
            </a:r>
            <a:r>
              <a:rPr lang="pt-BR" sz="1200" b="1" dirty="0" err="1" smtClean="0"/>
              <a:t>etc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59847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r="2546"/>
          <a:stretch/>
        </p:blipFill>
        <p:spPr bwMode="auto">
          <a:xfrm>
            <a:off x="1143000" y="938213"/>
            <a:ext cx="7056018" cy="522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1676400" y="3595688"/>
            <a:ext cx="35893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Mass/size distribution</a:t>
            </a: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title"/>
          </p:nvPr>
        </p:nvSpPr>
        <p:spPr>
          <a:xfrm>
            <a:off x="357880" y="152400"/>
            <a:ext cx="8229600" cy="715962"/>
          </a:xfrm>
          <a:noFill/>
          <a:ln/>
        </p:spPr>
        <p:txBody>
          <a:bodyPr/>
          <a:lstStyle/>
          <a:p>
            <a:r>
              <a:rPr lang="en-US" sz="4000" b="1" dirty="0"/>
              <a:t>Particles in clean air over Amazon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6086554"/>
            <a:ext cx="8763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/>
              <a:t>Biological, chemical, and physical processes over the Amazon form a closely coupled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8112" y="6488668"/>
            <a:ext cx="38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Martin et al., 2010, </a:t>
            </a:r>
            <a:r>
              <a:rPr lang="en-US" i="1" dirty="0" err="1" smtClean="0"/>
              <a:t>Pueschl</a:t>
            </a:r>
            <a:r>
              <a:rPr lang="en-US" i="1" dirty="0" smtClean="0"/>
              <a:t> et al., 2010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117632" y="57936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(µm)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7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outhAmer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0350" y="0"/>
            <a:ext cx="5073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geoinf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0" y="-1"/>
            <a:ext cx="41148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Biomass Burning in Amazonia</a:t>
            </a:r>
          </a:p>
          <a:p>
            <a:pPr algn="l">
              <a:spcBef>
                <a:spcPct val="20000"/>
              </a:spcBef>
              <a:defRPr/>
            </a:pPr>
            <a:endParaRPr lang="en-US" sz="105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Severe health effects on the Amazonian population (about 20 million people)</a:t>
            </a:r>
          </a:p>
          <a:p>
            <a:pPr algn="l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Climatic effects, with strong effects on cloud physics and radiation balance.</a:t>
            </a:r>
          </a:p>
          <a:p>
            <a:pPr algn="l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Changes in carbon uptake and ecosystem functioning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86075"/>
            <a:ext cx="40386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93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815529"/>
              </p:ext>
            </p:extLst>
          </p:nvPr>
        </p:nvGraphicFramePr>
        <p:xfrm>
          <a:off x="152401" y="2743200"/>
          <a:ext cx="8260468" cy="333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228600"/>
            <a:ext cx="3166021" cy="2514600"/>
          </a:xfrm>
          <a:prstGeom prst="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</p:spPr>
      </p:pic>
      <p:sp>
        <p:nvSpPr>
          <p:cNvPr id="93190" name="TextBox 11"/>
          <p:cNvSpPr txBox="1">
            <a:spLocks noChangeArrowheads="1"/>
          </p:cNvSpPr>
          <p:nvPr/>
        </p:nvSpPr>
        <p:spPr bwMode="auto">
          <a:xfrm>
            <a:off x="1295400" y="6146522"/>
            <a:ext cx="6314081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What public policies are needed to sustain this </a:t>
            </a:r>
            <a:r>
              <a:rPr lang="en-US" b="1" dirty="0" smtClean="0">
                <a:solidFill>
                  <a:srgbClr val="000000"/>
                </a:solidFill>
              </a:rPr>
              <a:t>strong reduction</a:t>
            </a:r>
            <a:r>
              <a:rPr lang="en-US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93191" name="TextBox 9"/>
          <p:cNvSpPr txBox="1">
            <a:spLocks noChangeArrowheads="1"/>
          </p:cNvSpPr>
          <p:nvPr/>
        </p:nvSpPr>
        <p:spPr bwMode="auto">
          <a:xfrm>
            <a:off x="4027123" y="381000"/>
            <a:ext cx="4888277" cy="212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Deforestation was reduced from </a:t>
            </a:r>
            <a:r>
              <a:rPr lang="en-US" sz="2200" b="1" dirty="0" smtClean="0">
                <a:solidFill>
                  <a:srgbClr val="000000"/>
                </a:solidFill>
              </a:rPr>
              <a:t>27,700 </a:t>
            </a:r>
            <a:r>
              <a:rPr lang="en-US" sz="2200" b="1" dirty="0">
                <a:solidFill>
                  <a:srgbClr val="000000"/>
                </a:solidFill>
              </a:rPr>
              <a:t>Km² in 2004 to </a:t>
            </a:r>
            <a:r>
              <a:rPr lang="en-US" sz="2200" b="1" dirty="0" smtClean="0">
                <a:solidFill>
                  <a:srgbClr val="000000"/>
                </a:solidFill>
              </a:rPr>
              <a:t>4,571 </a:t>
            </a:r>
            <a:r>
              <a:rPr lang="en-US" sz="2200" b="1" dirty="0">
                <a:solidFill>
                  <a:srgbClr val="000000"/>
                </a:solidFill>
              </a:rPr>
              <a:t>Km² in </a:t>
            </a:r>
            <a:r>
              <a:rPr lang="en-US" sz="2200" b="1" dirty="0" smtClean="0">
                <a:solidFill>
                  <a:srgbClr val="000000"/>
                </a:solidFill>
              </a:rPr>
              <a:t>2012.</a:t>
            </a:r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b="1" dirty="0" smtClean="0">
                <a:solidFill>
                  <a:srgbClr val="000000"/>
                </a:solidFill>
              </a:rPr>
              <a:t>A very dynamical system, and we need to know what effects on the ecosystem these changes have produced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7893830">
            <a:off x="6788778" y="2878179"/>
            <a:ext cx="495921" cy="2388165"/>
          </a:xfrm>
          <a:prstGeom prst="downArrow">
            <a:avLst>
              <a:gd name="adj1" fmla="val 50000"/>
              <a:gd name="adj2" fmla="val 4304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93188" name="TextBox 9"/>
          <p:cNvSpPr txBox="1">
            <a:spLocks noChangeArrowheads="1"/>
          </p:cNvSpPr>
          <p:nvPr/>
        </p:nvSpPr>
        <p:spPr bwMode="auto">
          <a:xfrm>
            <a:off x="8138937" y="4898268"/>
            <a:ext cx="1005063" cy="5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pt-BR" sz="1600" b="1" dirty="0" smtClean="0">
                <a:solidFill>
                  <a:srgbClr val="000000"/>
                </a:solidFill>
              </a:rPr>
              <a:t>4.571 </a:t>
            </a:r>
            <a:r>
              <a:rPr lang="pt-BR" sz="1400" b="1" dirty="0">
                <a:solidFill>
                  <a:srgbClr val="000000"/>
                </a:solidFill>
              </a:rPr>
              <a:t>Km²</a:t>
            </a:r>
            <a:br>
              <a:rPr lang="pt-BR" sz="1400" b="1" dirty="0">
                <a:solidFill>
                  <a:srgbClr val="000000"/>
                </a:solidFill>
              </a:rPr>
            </a:br>
            <a:r>
              <a:rPr lang="pt-BR" sz="1400" b="1" dirty="0">
                <a:solidFill>
                  <a:srgbClr val="000000"/>
                </a:solidFill>
              </a:rPr>
              <a:t>in </a:t>
            </a:r>
            <a:r>
              <a:rPr lang="pt-BR" sz="1400" b="1" dirty="0" smtClean="0">
                <a:solidFill>
                  <a:srgbClr val="000000"/>
                </a:solidFill>
              </a:rPr>
              <a:t>2012</a:t>
            </a:r>
            <a:endParaRPr lang="pt-BR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4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SP_Presentation[1]">
  <a:themeElements>
    <a:clrScheme name="ESSP_Presentation[1]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D1D71"/>
      </a:accent1>
      <a:accent2>
        <a:srgbClr val="217A21"/>
      </a:accent2>
      <a:accent3>
        <a:srgbClr val="FFFFFF"/>
      </a:accent3>
      <a:accent4>
        <a:srgbClr val="000000"/>
      </a:accent4>
      <a:accent5>
        <a:srgbClr val="E3ABBB"/>
      </a:accent5>
      <a:accent6>
        <a:srgbClr val="1D6E1D"/>
      </a:accent6>
      <a:hlink>
        <a:srgbClr val="FFB712"/>
      </a:hlink>
      <a:folHlink>
        <a:srgbClr val="092EA9"/>
      </a:folHlink>
    </a:clrScheme>
    <a:fontScheme name="ESSP_Presentation[1]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charset="-128"/>
          </a:defRPr>
        </a:defPPr>
      </a:lstStyle>
    </a:lnDef>
  </a:objectDefaults>
  <a:extraClrSchemeLst>
    <a:extraClrScheme>
      <a:clrScheme name="ESSP_Presentation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P_Presentation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P_Presentation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P_Presentation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P_Presentation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P_Presentation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D1D71"/>
        </a:accent1>
        <a:accent2>
          <a:srgbClr val="217A21"/>
        </a:accent2>
        <a:accent3>
          <a:srgbClr val="FFFFFF"/>
        </a:accent3>
        <a:accent4>
          <a:srgbClr val="000000"/>
        </a:accent4>
        <a:accent5>
          <a:srgbClr val="E3ABBB"/>
        </a:accent5>
        <a:accent6>
          <a:srgbClr val="1D6E1D"/>
        </a:accent6>
        <a:hlink>
          <a:srgbClr val="FFB712"/>
        </a:hlink>
        <a:folHlink>
          <a:srgbClr val="092E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2508</TotalTime>
  <Words>1005</Words>
  <Application>Microsoft Office PowerPoint</Application>
  <PresentationFormat>On-screen Show (4:3)</PresentationFormat>
  <Paragraphs>132</Paragraphs>
  <Slides>26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Theme</vt:lpstr>
      <vt:lpstr>ESSP_Presentation[1]</vt:lpstr>
      <vt:lpstr>1_Office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Particles in clean air over Amazon</vt:lpstr>
      <vt:lpstr>PowerPoint Presentation</vt:lpstr>
      <vt:lpstr>PowerPoint Presentation</vt:lpstr>
      <vt:lpstr>SAMBBA - South American Biomass Burning Analysis</vt:lpstr>
      <vt:lpstr>Aerosol-cloud-precipitation feedbacks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Tropical Ecosystems feedbacks and responses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Paulo</dc:creator>
  <cp:lastModifiedBy>Paulo Artaxo</cp:lastModifiedBy>
  <cp:revision>531</cp:revision>
  <dcterms:created xsi:type="dcterms:W3CDTF">2008-12-13T13:30:56Z</dcterms:created>
  <dcterms:modified xsi:type="dcterms:W3CDTF">2013-09-26T10:50:54Z</dcterms:modified>
</cp:coreProperties>
</file>