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Lst>
  <p:notesMasterIdLst>
    <p:notesMasterId r:id="rId87"/>
  </p:notesMasterIdLst>
  <p:sldIdLst>
    <p:sldId id="285" r:id="rId5"/>
    <p:sldId id="648" r:id="rId6"/>
    <p:sldId id="561" r:id="rId7"/>
    <p:sldId id="670" r:id="rId8"/>
    <p:sldId id="671" r:id="rId9"/>
    <p:sldId id="649" r:id="rId10"/>
    <p:sldId id="599" r:id="rId11"/>
    <p:sldId id="473" r:id="rId12"/>
    <p:sldId id="657" r:id="rId13"/>
    <p:sldId id="658" r:id="rId14"/>
    <p:sldId id="506" r:id="rId15"/>
    <p:sldId id="600" r:id="rId16"/>
    <p:sldId id="651" r:id="rId17"/>
    <p:sldId id="577" r:id="rId18"/>
    <p:sldId id="607" r:id="rId19"/>
    <p:sldId id="480" r:id="rId20"/>
    <p:sldId id="675" r:id="rId21"/>
    <p:sldId id="652" r:id="rId22"/>
    <p:sldId id="653" r:id="rId23"/>
    <p:sldId id="654" r:id="rId24"/>
    <p:sldId id="624" r:id="rId25"/>
    <p:sldId id="559" r:id="rId26"/>
    <p:sldId id="625" r:id="rId27"/>
    <p:sldId id="628" r:id="rId28"/>
    <p:sldId id="660" r:id="rId29"/>
    <p:sldId id="467" r:id="rId30"/>
    <p:sldId id="662" r:id="rId31"/>
    <p:sldId id="631" r:id="rId32"/>
    <p:sldId id="663" r:id="rId33"/>
    <p:sldId id="661" r:id="rId34"/>
    <p:sldId id="667" r:id="rId35"/>
    <p:sldId id="543" r:id="rId36"/>
    <p:sldId id="644" r:id="rId37"/>
    <p:sldId id="533" r:id="rId38"/>
    <p:sldId id="672" r:id="rId39"/>
    <p:sldId id="664" r:id="rId40"/>
    <p:sldId id="665" r:id="rId41"/>
    <p:sldId id="666" r:id="rId42"/>
    <p:sldId id="669" r:id="rId43"/>
    <p:sldId id="673" r:id="rId44"/>
    <p:sldId id="449" r:id="rId45"/>
    <p:sldId id="674" r:id="rId46"/>
    <p:sldId id="300" r:id="rId47"/>
    <p:sldId id="647" r:id="rId48"/>
    <p:sldId id="386" r:id="rId49"/>
    <p:sldId id="501" r:id="rId50"/>
    <p:sldId id="562" r:id="rId51"/>
    <p:sldId id="427" r:id="rId52"/>
    <p:sldId id="659" r:id="rId53"/>
    <p:sldId id="632" r:id="rId54"/>
    <p:sldId id="646" r:id="rId55"/>
    <p:sldId id="502" r:id="rId56"/>
    <p:sldId id="450" r:id="rId57"/>
    <p:sldId id="581" r:id="rId58"/>
    <p:sldId id="582" r:id="rId59"/>
    <p:sldId id="583" r:id="rId60"/>
    <p:sldId id="389" r:id="rId61"/>
    <p:sldId id="557" r:id="rId62"/>
    <p:sldId id="556" r:id="rId63"/>
    <p:sldId id="554" r:id="rId64"/>
    <p:sldId id="553" r:id="rId65"/>
    <p:sldId id="545" r:id="rId66"/>
    <p:sldId id="528" r:id="rId67"/>
    <p:sldId id="485" r:id="rId68"/>
    <p:sldId id="668" r:id="rId69"/>
    <p:sldId id="445" r:id="rId70"/>
    <p:sldId id="524" r:id="rId71"/>
    <p:sldId id="606" r:id="rId72"/>
    <p:sldId id="565" r:id="rId73"/>
    <p:sldId id="578" r:id="rId74"/>
    <p:sldId id="564" r:id="rId75"/>
    <p:sldId id="612" r:id="rId76"/>
    <p:sldId id="614" r:id="rId77"/>
    <p:sldId id="615" r:id="rId78"/>
    <p:sldId id="618" r:id="rId79"/>
    <p:sldId id="619" r:id="rId80"/>
    <p:sldId id="620" r:id="rId81"/>
    <p:sldId id="621" r:id="rId82"/>
    <p:sldId id="626" r:id="rId83"/>
    <p:sldId id="627" r:id="rId84"/>
    <p:sldId id="630" r:id="rId85"/>
    <p:sldId id="655"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2" autoAdjust="0"/>
    <p:restoredTop sz="96401" autoAdjust="0"/>
  </p:normalViewPr>
  <p:slideViewPr>
    <p:cSldViewPr>
      <p:cViewPr varScale="1">
        <p:scale>
          <a:sx n="79" d="100"/>
          <a:sy n="79" d="100"/>
        </p:scale>
        <p:origin x="-1056" y="-90"/>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46845545392244"/>
          <c:y val="5.7151850583894402E-2"/>
          <c:w val="0.85384307088436673"/>
          <c:h val="0.7668922362965499"/>
        </c:manualLayout>
      </c:layout>
      <c:barChart>
        <c:barDir val="col"/>
        <c:grouping val="clustered"/>
        <c:varyColors val="0"/>
        <c:ser>
          <c:idx val="0"/>
          <c:order val="0"/>
          <c:spPr>
            <a:solidFill>
              <a:srgbClr val="FF0000"/>
            </a:solidFill>
            <a:ln w="12700">
              <a:solidFill>
                <a:srgbClr val="000000"/>
              </a:solidFill>
              <a:prstDash val="solid"/>
            </a:ln>
            <a:scene3d>
              <a:camera prst="orthographicFront"/>
              <a:lightRig rig="threePt" dir="t"/>
            </a:scene3d>
            <a:sp3d>
              <a:bevelT/>
            </a:sp3d>
          </c:spPr>
          <c:invertIfNegative val="0"/>
          <c:cat>
            <c:strRef>
              <c:f>'Data 2012'!$A$6:$A$31</c:f>
              <c:strCache>
                <c:ptCount val="26"/>
                <c:pt idx="0">
                  <c:v>77/88*</c:v>
                </c:pt>
                <c:pt idx="1">
                  <c:v>88/89</c:v>
                </c:pt>
                <c:pt idx="2">
                  <c:v>89/90</c:v>
                </c:pt>
                <c:pt idx="3">
                  <c:v>90/91</c:v>
                </c:pt>
                <c:pt idx="4">
                  <c:v>91/92</c:v>
                </c:pt>
                <c:pt idx="5">
                  <c:v>92/93</c:v>
                </c:pt>
                <c:pt idx="6">
                  <c:v>92/94</c:v>
                </c:pt>
                <c:pt idx="7">
                  <c:v>94/95</c:v>
                </c:pt>
                <c:pt idx="8">
                  <c:v>95/96</c:v>
                </c:pt>
                <c:pt idx="9">
                  <c:v>96/97</c:v>
                </c:pt>
                <c:pt idx="10">
                  <c:v>97/98</c:v>
                </c:pt>
                <c:pt idx="11">
                  <c:v>98/99</c:v>
                </c:pt>
                <c:pt idx="12">
                  <c:v>99/00</c:v>
                </c:pt>
                <c:pt idx="13">
                  <c:v>00/01</c:v>
                </c:pt>
                <c:pt idx="14">
                  <c:v>01/02</c:v>
                </c:pt>
                <c:pt idx="15">
                  <c:v>02/03</c:v>
                </c:pt>
                <c:pt idx="16">
                  <c:v>03/04</c:v>
                </c:pt>
                <c:pt idx="17">
                  <c:v>04/05</c:v>
                </c:pt>
                <c:pt idx="18">
                  <c:v>05/06</c:v>
                </c:pt>
                <c:pt idx="19">
                  <c:v>06/07</c:v>
                </c:pt>
                <c:pt idx="20">
                  <c:v>07/08</c:v>
                </c:pt>
                <c:pt idx="21">
                  <c:v>08/09</c:v>
                </c:pt>
                <c:pt idx="22">
                  <c:v>09/10</c:v>
                </c:pt>
                <c:pt idx="23">
                  <c:v>10/11</c:v>
                </c:pt>
                <c:pt idx="24">
                  <c:v>11/12</c:v>
                </c:pt>
                <c:pt idx="25">
                  <c:v>12/13</c:v>
                </c:pt>
              </c:strCache>
            </c:strRef>
          </c:cat>
          <c:val>
            <c:numRef>
              <c:f>'Data 2012'!$B$6:$B$31</c:f>
              <c:numCache>
                <c:formatCode>0</c:formatCode>
                <c:ptCount val="26"/>
                <c:pt idx="0">
                  <c:v>21050</c:v>
                </c:pt>
                <c:pt idx="1">
                  <c:v>17770</c:v>
                </c:pt>
                <c:pt idx="2">
                  <c:v>13730</c:v>
                </c:pt>
                <c:pt idx="3">
                  <c:v>11130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27771</c:v>
                </c:pt>
                <c:pt idx="17">
                  <c:v>19014</c:v>
                </c:pt>
                <c:pt idx="18">
                  <c:v>14286</c:v>
                </c:pt>
                <c:pt idx="19">
                  <c:v>11651</c:v>
                </c:pt>
                <c:pt idx="20">
                  <c:v>12911</c:v>
                </c:pt>
                <c:pt idx="21">
                  <c:v>7464</c:v>
                </c:pt>
                <c:pt idx="22">
                  <c:v>7000</c:v>
                </c:pt>
                <c:pt idx="23">
                  <c:v>6418</c:v>
                </c:pt>
                <c:pt idx="24">
                  <c:v>4571</c:v>
                </c:pt>
                <c:pt idx="25">
                  <c:v>5843</c:v>
                </c:pt>
              </c:numCache>
            </c:numRef>
          </c:val>
        </c:ser>
        <c:dLbls>
          <c:showLegendKey val="0"/>
          <c:showVal val="0"/>
          <c:showCatName val="0"/>
          <c:showSerName val="0"/>
          <c:showPercent val="0"/>
          <c:showBubbleSize val="0"/>
        </c:dLbls>
        <c:gapWidth val="40"/>
        <c:axId val="205895552"/>
        <c:axId val="205897088"/>
      </c:barChart>
      <c:catAx>
        <c:axId val="205895552"/>
        <c:scaling>
          <c:orientation val="minMax"/>
        </c:scaling>
        <c:delete val="0"/>
        <c:axPos val="b"/>
        <c:numFmt formatCode="@" sourceLinked="1"/>
        <c:majorTickMark val="out"/>
        <c:minorTickMark val="none"/>
        <c:tickLblPos val="nextTo"/>
        <c:spPr>
          <a:ln w="3175">
            <a:solidFill>
              <a:srgbClr val="000000"/>
            </a:solidFill>
            <a:prstDash val="solid"/>
          </a:ln>
        </c:spPr>
        <c:txPr>
          <a:bodyPr rot="-5400000" vert="horz"/>
          <a:lstStyle/>
          <a:p>
            <a:pPr>
              <a:defRPr sz="1600"/>
            </a:pPr>
            <a:endParaRPr lang="en-US"/>
          </a:p>
        </c:txPr>
        <c:crossAx val="205897088"/>
        <c:crosses val="autoZero"/>
        <c:auto val="1"/>
        <c:lblAlgn val="ctr"/>
        <c:lblOffset val="100"/>
        <c:tickLblSkip val="1"/>
        <c:tickMarkSkip val="1"/>
        <c:noMultiLvlLbl val="0"/>
      </c:catAx>
      <c:valAx>
        <c:axId val="205897088"/>
        <c:scaling>
          <c:orientation val="minMax"/>
        </c:scaling>
        <c:delete val="0"/>
        <c:axPos val="l"/>
        <c:majorGridlines>
          <c:spPr>
            <a:ln w="9525">
              <a:solidFill>
                <a:srgbClr val="000000"/>
              </a:solidFill>
              <a:prstDash val="dash"/>
            </a:ln>
          </c:spPr>
        </c:majorGridlines>
        <c:title>
          <c:tx>
            <c:rich>
              <a:bodyPr/>
              <a:lstStyle/>
              <a:p>
                <a:pPr>
                  <a:defRPr sz="1400"/>
                </a:pPr>
                <a:r>
                  <a:rPr lang="en-US" sz="1400" dirty="0" err="1" smtClean="0"/>
                  <a:t>Dessmatamento</a:t>
                </a:r>
                <a:r>
                  <a:rPr lang="en-US" sz="1400" dirty="0" smtClean="0"/>
                  <a:t> </a:t>
                </a:r>
                <a:r>
                  <a:rPr lang="en-US" sz="1400" dirty="0"/>
                  <a:t>(km² </a:t>
                </a:r>
                <a:r>
                  <a:rPr lang="en-US" sz="1400" dirty="0" err="1" smtClean="0"/>
                  <a:t>por</a:t>
                </a:r>
                <a:r>
                  <a:rPr lang="en-US" sz="1400" dirty="0" smtClean="0"/>
                  <a:t> </a:t>
                </a:r>
                <a:r>
                  <a:rPr lang="en-US" sz="1400" dirty="0" err="1" smtClean="0"/>
                  <a:t>ano</a:t>
                </a:r>
                <a:r>
                  <a:rPr lang="en-US" sz="1400" dirty="0" smtClean="0"/>
                  <a:t>)</a:t>
                </a:r>
                <a:endParaRPr lang="en-US" sz="1400" dirty="0"/>
              </a:p>
            </c:rich>
          </c:tx>
          <c:layout>
            <c:manualLayout>
              <c:xMode val="edge"/>
              <c:yMode val="edge"/>
              <c:x val="7.3979112206525944E-3"/>
              <c:y val="0.2079423316557968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a:pPr>
            <a:endParaRPr lang="en-US"/>
          </a:p>
        </c:txPr>
        <c:crossAx val="205895552"/>
        <c:crosses val="autoZero"/>
        <c:crossBetween val="between"/>
      </c:valAx>
      <c:spPr>
        <a:noFill/>
        <a:ln w="38100">
          <a:solidFill>
            <a:srgbClr val="000000"/>
          </a:solidFill>
          <a:prstDash val="solid"/>
        </a:ln>
      </c:spPr>
    </c:plotArea>
    <c:plotVisOnly val="1"/>
    <c:dispBlanksAs val="gap"/>
    <c:showDLblsOverMax val="0"/>
  </c:chart>
  <c:spPr>
    <a:solidFill>
      <a:schemeClr val="bg1"/>
    </a:solidFill>
    <a:ln w="9525">
      <a:noFill/>
    </a:ln>
    <a:effectLst>
      <a:outerShdw blurRad="50800" dist="38100" dir="2700000" algn="tl" rotWithShape="0">
        <a:prstClr val="black">
          <a:alpha val="40000"/>
        </a:prstClr>
      </a:outerShdw>
    </a:effectLst>
    <a:scene3d>
      <a:camera prst="orthographicFront"/>
      <a:lightRig rig="threePt" dir="t"/>
    </a:scene3d>
    <a:sp3d>
      <a:bevelT w="146050" h="127000"/>
    </a:sp3d>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11/22/2013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60</a:t>
            </a:fld>
            <a:endParaRPr 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67</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74</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79</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80</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DBE3E-973C-4649-89A0-7BE3E229DED0}" type="slidenum">
              <a:rPr lang="en-US" smtClean="0"/>
              <a:pPr/>
              <a:t>19</a:t>
            </a:fld>
            <a:endParaRPr lang="en-US"/>
          </a:p>
        </p:txBody>
      </p:sp>
    </p:spTree>
    <p:extLst>
      <p:ext uri="{BB962C8B-B14F-4D97-AF65-F5344CB8AC3E}">
        <p14:creationId xmlns:p14="http://schemas.microsoft.com/office/powerpoint/2010/main" val="247321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8EE9D1-FDBD-564A-9D68-05D592363D29}" type="slidenum">
              <a:rPr lang="en-US" smtClean="0"/>
              <a:t>21</a:t>
            </a:fld>
            <a:endParaRPr lang="en-US" dirty="0"/>
          </a:p>
        </p:txBody>
      </p:sp>
    </p:spTree>
    <p:extLst>
      <p:ext uri="{BB962C8B-B14F-4D97-AF65-F5344CB8AC3E}">
        <p14:creationId xmlns:p14="http://schemas.microsoft.com/office/powerpoint/2010/main" val="46712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baseline="0" dirty="0" smtClean="0"/>
          </a:p>
          <a:p>
            <a:r>
              <a:rPr lang="pt-BR" dirty="0" smtClean="0"/>
              <a:t>Interessante: http://wmo.asu.edu/maps/map.html</a:t>
            </a:r>
            <a:endParaRPr lang="pt-BR" dirty="0"/>
          </a:p>
        </p:txBody>
      </p:sp>
      <p:sp>
        <p:nvSpPr>
          <p:cNvPr id="4" name="Espaço Reservado para Número de Slide 3"/>
          <p:cNvSpPr>
            <a:spLocks noGrp="1"/>
          </p:cNvSpPr>
          <p:nvPr>
            <p:ph type="sldNum" sz="quarter" idx="10"/>
          </p:nvPr>
        </p:nvSpPr>
        <p:spPr/>
        <p:txBody>
          <a:bodyPr/>
          <a:lstStyle/>
          <a:p>
            <a:fld id="{7FC51144-213D-4511-8199-3362C8B5B38D}" type="slidenum">
              <a:rPr lang="pt-BR" smtClean="0"/>
              <a:pPr/>
              <a:t>31</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34</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43</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Broecker95,96 put forward an ocean circulation schematic in which polar sinking is balanced by upwelling from depth through the</a:t>
            </a:r>
          </a:p>
          <a:p>
            <a:r>
              <a:rPr lang="en-US" sz="1200" b="0" i="0" u="none" strike="noStrike" kern="1200" baseline="0" dirty="0" smtClean="0">
                <a:solidFill>
                  <a:schemeClr val="tx1"/>
                </a:solidFill>
                <a:latin typeface="+mn-lt"/>
                <a:ea typeface="+mn-ea"/>
                <a:cs typeface="+mn-cs"/>
              </a:rPr>
              <a:t>thermocline of the North Pacific, as sketched in his famous conveyor belt analogy, inspired from earlier descriptions97. The</a:t>
            </a:r>
          </a:p>
          <a:p>
            <a:r>
              <a:rPr lang="en-US" sz="1200" b="0" i="0" u="none" strike="noStrike" kern="1200" baseline="0" dirty="0" smtClean="0">
                <a:solidFill>
                  <a:schemeClr val="tx1"/>
                </a:solidFill>
                <a:latin typeface="+mn-lt"/>
                <a:ea typeface="+mn-ea"/>
                <a:cs typeface="+mn-cs"/>
              </a:rPr>
              <a:t>neglect of a role for the Southern Ocean was subsequently addressed74,98,99. Here we have revised and updated </a:t>
            </a:r>
            <a:r>
              <a:rPr lang="en-US" sz="1200" b="0" i="0" u="none" strike="noStrike" kern="1200" baseline="0" dirty="0" err="1" smtClean="0">
                <a:solidFill>
                  <a:schemeClr val="tx1"/>
                </a:solidFill>
                <a:latin typeface="+mn-lt"/>
                <a:ea typeface="+mn-ea"/>
                <a:cs typeface="+mn-cs"/>
              </a:rPr>
              <a:t>Broecker's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famous conveyor to draw out the asymmetry among the Atlantic, Pacific and Indian basins and between the Northern and Southern</a:t>
            </a:r>
          </a:p>
          <a:p>
            <a:r>
              <a:rPr lang="en-US" sz="1200" b="0" i="0" u="none" strike="noStrike" kern="1200" baseline="0" dirty="0" smtClean="0">
                <a:solidFill>
                  <a:schemeClr val="tx1"/>
                </a:solidFill>
                <a:latin typeface="+mn-lt"/>
                <a:ea typeface="+mn-ea"/>
                <a:cs typeface="+mn-cs"/>
              </a:rPr>
              <a:t>hemispheres, and to emphasize the central role of Southern Ocean upwelling. The upper cell of ocean circulation is fed</a:t>
            </a:r>
          </a:p>
          <a:p>
            <a:r>
              <a:rPr lang="en-US" sz="1200" b="0" i="0" u="none" strike="noStrike" kern="1200" baseline="0" dirty="0" smtClean="0">
                <a:solidFill>
                  <a:schemeClr val="tx1"/>
                </a:solidFill>
                <a:latin typeface="+mn-lt"/>
                <a:ea typeface="+mn-ea"/>
                <a:cs typeface="+mn-cs"/>
              </a:rPr>
              <a:t>predominantly by broad upwelling across surfaces of equal density at mid-depths, distributed over the main ocean basins (rising</a:t>
            </a:r>
          </a:p>
          <a:p>
            <a:r>
              <a:rPr lang="en-US" sz="1200" b="0" i="0" u="none" strike="noStrike" kern="1200" baseline="0" dirty="0" err="1" smtClean="0">
                <a:solidFill>
                  <a:schemeClr val="tx1"/>
                </a:solidFill>
                <a:latin typeface="+mn-lt"/>
                <a:ea typeface="+mn-ea"/>
                <a:cs typeface="+mn-cs"/>
              </a:rPr>
              <a:t>bluegreenyellow</a:t>
            </a:r>
            <a:r>
              <a:rPr lang="en-US" sz="1200" b="0" i="0" u="none" strike="noStrike" kern="1200" baseline="0" dirty="0" smtClean="0">
                <a:solidFill>
                  <a:schemeClr val="tx1"/>
                </a:solidFill>
                <a:latin typeface="+mn-lt"/>
                <a:ea typeface="+mn-ea"/>
                <a:cs typeface="+mn-cs"/>
              </a:rPr>
              <a:t> arrows). Upwelling to the ocean surface occurs mainly around Antarctica along surfaces of equal density (rising</a:t>
            </a:r>
          </a:p>
          <a:p>
            <a:r>
              <a:rPr lang="en-US" sz="1200" b="0" i="0" u="none" strike="noStrike" kern="1200" baseline="0" dirty="0" err="1" smtClean="0">
                <a:solidFill>
                  <a:schemeClr val="tx1"/>
                </a:solidFill>
                <a:latin typeface="+mn-lt"/>
                <a:ea typeface="+mn-ea"/>
                <a:cs typeface="+mn-cs"/>
              </a:rPr>
              <a:t>yellowred</a:t>
            </a:r>
            <a:r>
              <a:rPr lang="en-US" sz="1200" b="0" i="0" u="none" strike="noStrike" kern="1200" baseline="0" dirty="0" smtClean="0">
                <a:solidFill>
                  <a:schemeClr val="tx1"/>
                </a:solidFill>
                <a:latin typeface="+mn-lt"/>
                <a:ea typeface="+mn-ea"/>
                <a:cs typeface="+mn-cs"/>
              </a:rPr>
              <a:t> arrows) with wind and eddy processes playing a central role. Much of this upwelled water is converted into intermediate depth mode waters and, after entering various thermocline layers, it eventually resupplies the upper branch of the global cell in the</a:t>
            </a:r>
          </a:p>
          <a:p>
            <a:r>
              <a:rPr lang="en-US" sz="1200" b="0" i="0" u="none" strike="noStrike" kern="1200" baseline="0" dirty="0" smtClean="0">
                <a:solidFill>
                  <a:schemeClr val="tx1"/>
                </a:solidFill>
                <a:latin typeface="+mn-lt"/>
                <a:ea typeface="+mn-ea"/>
                <a:cs typeface="+mn-cs"/>
              </a:rPr>
              <a:t>Atlantic with relatively warmer waters. In the northern North Atlantic, warm water is cooled in the</a:t>
            </a:r>
          </a:p>
          <a:p>
            <a:r>
              <a:rPr lang="en-US" sz="1200" b="0" i="0" u="none" strike="noStrike" kern="1200" baseline="0" dirty="0" err="1" smtClean="0">
                <a:solidFill>
                  <a:schemeClr val="tx1"/>
                </a:solidFill>
                <a:latin typeface="+mn-lt"/>
                <a:ea typeface="+mn-ea"/>
                <a:cs typeface="+mn-cs"/>
              </a:rPr>
              <a:t>subpolar</a:t>
            </a:r>
            <a:r>
              <a:rPr lang="en-US" sz="1200" b="0" i="0" u="none" strike="noStrike" kern="1200" baseline="0" dirty="0" smtClean="0">
                <a:solidFill>
                  <a:schemeClr val="tx1"/>
                </a:solidFill>
                <a:latin typeface="+mn-lt"/>
                <a:ea typeface="+mn-ea"/>
                <a:cs typeface="+mn-cs"/>
              </a:rPr>
              <a:t> gyre and eventually becomes dense enough to sink under</a:t>
            </a:r>
          </a:p>
          <a:p>
            <a:r>
              <a:rPr lang="en-US" sz="1200" b="0" i="0" u="none" strike="noStrike" kern="1200" baseline="0" dirty="0" smtClean="0">
                <a:solidFill>
                  <a:schemeClr val="tx1"/>
                </a:solidFill>
                <a:latin typeface="+mn-lt"/>
                <a:ea typeface="+mn-ea"/>
                <a:cs typeface="+mn-cs"/>
              </a:rPr>
              <a:t>the thermocline in the polar seas and Labrador Sea convection</a:t>
            </a:r>
          </a:p>
          <a:p>
            <a:r>
              <a:rPr lang="en-US" sz="1200" b="0" i="0" u="none" strike="noStrike" kern="1200" baseline="0" dirty="0" smtClean="0">
                <a:solidFill>
                  <a:schemeClr val="tx1"/>
                </a:solidFill>
                <a:latin typeface="+mn-lt"/>
                <a:ea typeface="+mn-ea"/>
                <a:cs typeface="+mn-cs"/>
              </a:rPr>
              <a:t>regions (blue arrows). The dense water formed by convection in</a:t>
            </a:r>
          </a:p>
          <a:p>
            <a:r>
              <a:rPr lang="en-US" sz="1200" b="0" i="0" u="none" strike="noStrike" kern="1200" baseline="0" dirty="0" smtClean="0">
                <a:solidFill>
                  <a:schemeClr val="tx1"/>
                </a:solidFill>
                <a:latin typeface="+mn-lt"/>
                <a:ea typeface="+mn-ea"/>
                <a:cs typeface="+mn-cs"/>
              </a:rPr>
              <a:t>the Atlantic flows southwards in the deep branch of the upper</a:t>
            </a:r>
          </a:p>
          <a:p>
            <a:r>
              <a:rPr lang="en-US" sz="1200" b="0" i="0" u="none" strike="noStrike" kern="1200" baseline="0" dirty="0" smtClean="0">
                <a:solidFill>
                  <a:schemeClr val="tx1"/>
                </a:solidFill>
                <a:latin typeface="+mn-lt"/>
                <a:ea typeface="+mn-ea"/>
                <a:cs typeface="+mn-cs"/>
              </a:rPr>
              <a:t>cell (green arrow), before joining the ACC system. Below that, in</a:t>
            </a:r>
          </a:p>
          <a:p>
            <a:r>
              <a:rPr lang="en-US" sz="1200" b="0" i="0" u="none" strike="noStrike" kern="1200" baseline="0" dirty="0" smtClean="0">
                <a:solidFill>
                  <a:schemeClr val="tx1"/>
                </a:solidFill>
                <a:latin typeface="+mn-lt"/>
                <a:ea typeface="+mn-ea"/>
                <a:cs typeface="+mn-cs"/>
              </a:rPr>
              <a:t>turn, is the even denser bottom water that spreads from Antarctica</a:t>
            </a:r>
          </a:p>
          <a:p>
            <a:r>
              <a:rPr lang="en-US" sz="1200" b="0" i="0" u="none" strike="noStrike" kern="1200" baseline="0" dirty="0" smtClean="0">
                <a:solidFill>
                  <a:schemeClr val="tx1"/>
                </a:solidFill>
                <a:latin typeface="+mn-lt"/>
                <a:ea typeface="+mn-ea"/>
                <a:cs typeface="+mn-cs"/>
              </a:rPr>
              <a:t>and feeds the upwelling branch of the lower cell. Antarctic regions</a:t>
            </a:r>
          </a:p>
          <a:p>
            <a:r>
              <a:rPr lang="en-US" sz="1200" b="0" i="0" u="none" strike="noStrike" kern="1200" baseline="0" dirty="0" smtClean="0">
                <a:solidFill>
                  <a:schemeClr val="tx1"/>
                </a:solidFill>
                <a:latin typeface="+mn-lt"/>
                <a:ea typeface="+mn-ea"/>
                <a:cs typeface="+mn-cs"/>
              </a:rPr>
              <a:t>where water sinks to great depth are indicated in the Weddell and</a:t>
            </a:r>
          </a:p>
          <a:p>
            <a:r>
              <a:rPr lang="en-US" sz="1200" b="0" i="0" u="none" strike="noStrike" kern="1200" baseline="0" dirty="0" smtClean="0">
                <a:solidFill>
                  <a:schemeClr val="tx1"/>
                </a:solidFill>
                <a:latin typeface="+mn-lt"/>
                <a:ea typeface="+mn-ea"/>
                <a:cs typeface="+mn-cs"/>
              </a:rPr>
              <a:t>Ross seas around Antarctica and the Labrador and Greenland</a:t>
            </a:r>
          </a:p>
          <a:p>
            <a:r>
              <a:rPr lang="en-US" sz="1200" b="0" i="0" u="none" strike="noStrike" kern="1200" baseline="0" dirty="0" smtClean="0">
                <a:solidFill>
                  <a:schemeClr val="tx1"/>
                </a:solidFill>
                <a:latin typeface="+mn-lt"/>
                <a:ea typeface="+mn-ea"/>
                <a:cs typeface="+mn-cs"/>
              </a:rPr>
              <a:t>Iceland seas in the northern North Atlantic. (Figure 1 represents a</a:t>
            </a:r>
          </a:p>
          <a:p>
            <a:r>
              <a:rPr lang="en-US" sz="1200" b="0" i="0" u="none" strike="noStrike" kern="1200" baseline="0" dirty="0" smtClean="0">
                <a:solidFill>
                  <a:schemeClr val="tx1"/>
                </a:solidFill>
                <a:latin typeface="+mn-lt"/>
                <a:ea typeface="+mn-ea"/>
                <a:cs typeface="+mn-cs"/>
              </a:rPr>
              <a:t>zonal average view of this complex pattern). To construct such a</a:t>
            </a:r>
          </a:p>
          <a:p>
            <a:r>
              <a:rPr lang="en-US" sz="1200" b="0" i="0" u="none" strike="noStrike" kern="1200" baseline="0" dirty="0" smtClean="0">
                <a:solidFill>
                  <a:schemeClr val="tx1"/>
                </a:solidFill>
                <a:latin typeface="+mn-lt"/>
                <a:ea typeface="+mn-ea"/>
                <a:cs typeface="+mn-cs"/>
              </a:rPr>
              <a:t>diagram, much of the richness of the ocean's three-dimensional</a:t>
            </a:r>
          </a:p>
          <a:p>
            <a:r>
              <a:rPr lang="en-US" sz="1200" b="0" i="0" u="none" strike="noStrike" kern="1200" baseline="0" dirty="0" smtClean="0">
                <a:solidFill>
                  <a:schemeClr val="tx1"/>
                </a:solidFill>
                <a:latin typeface="+mn-lt"/>
                <a:ea typeface="+mn-ea"/>
                <a:cs typeface="+mn-cs"/>
              </a:rPr>
              <a:t>circulation structure has to be ignored, and only an overall,</a:t>
            </a:r>
          </a:p>
          <a:p>
            <a:r>
              <a:rPr lang="en-US" sz="1200" b="0" i="0" u="none" strike="noStrike" kern="1200" baseline="0" dirty="0" smtClean="0">
                <a:solidFill>
                  <a:schemeClr val="tx1"/>
                </a:solidFill>
                <a:latin typeface="+mn-lt"/>
                <a:ea typeface="+mn-ea"/>
                <a:cs typeface="+mn-cs"/>
              </a:rPr>
              <a:t>idealized representation of the cells can be shown. Cooler </a:t>
            </a:r>
            <a:r>
              <a:rPr lang="en-US" sz="1200" b="0" i="0" u="none" strike="noStrike" kern="1200" baseline="0" dirty="0" err="1" smtClean="0">
                <a:solidFill>
                  <a:schemeClr val="tx1"/>
                </a:solidFill>
                <a:latin typeface="+mn-lt"/>
                <a:ea typeface="+mn-ea"/>
                <a:cs typeface="+mn-cs"/>
              </a:rPr>
              <a:t>colours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indicate denser water masses, ranging from warmer mode and</a:t>
            </a:r>
          </a:p>
          <a:p>
            <a:r>
              <a:rPr lang="en-US" sz="1200" b="0" i="0" u="none" strike="noStrike" kern="1200" baseline="0" dirty="0" smtClean="0">
                <a:solidFill>
                  <a:schemeClr val="tx1"/>
                </a:solidFill>
                <a:latin typeface="+mn-lt"/>
                <a:ea typeface="+mn-ea"/>
                <a:cs typeface="+mn-cs"/>
              </a:rPr>
              <a:t>thermocline waters in red to bottom waters in blue.</a:t>
            </a:r>
          </a:p>
          <a:p>
            <a:r>
              <a:rPr lang="en-US" sz="1200" b="0" i="0" u="none" strike="noStrike" kern="1200" baseline="0" dirty="0" smtClean="0">
                <a:solidFill>
                  <a:schemeClr val="tx1"/>
                </a:solidFill>
                <a:latin typeface="+mn-lt"/>
                <a:ea typeface="+mn-ea"/>
                <a:cs typeface="+mn-cs"/>
              </a:rPr>
              <a:t>The new diagram builds on previous ones99, links old and new</a:t>
            </a:r>
          </a:p>
          <a:p>
            <a:r>
              <a:rPr lang="en-US" sz="1200" b="0" i="0" u="none" strike="noStrike" kern="1200" baseline="0" dirty="0" smtClean="0">
                <a:solidFill>
                  <a:schemeClr val="tx1"/>
                </a:solidFill>
                <a:latin typeface="+mn-lt"/>
                <a:ea typeface="+mn-ea"/>
                <a:cs typeface="+mn-cs"/>
              </a:rPr>
              <a:t>ideas and brings the Southern Ocean to the forefront of the MOC.</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53</a:t>
            </a:fld>
            <a:endParaRPr lang="en-US"/>
          </a:p>
        </p:txBody>
      </p:sp>
    </p:spTree>
    <p:extLst>
      <p:ext uri="{BB962C8B-B14F-4D97-AF65-F5344CB8AC3E}">
        <p14:creationId xmlns:p14="http://schemas.microsoft.com/office/powerpoint/2010/main" val="225488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58</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Tree>
    <p:extLst>
      <p:ext uri="{BB962C8B-B14F-4D97-AF65-F5344CB8AC3E}">
        <p14:creationId xmlns:p14="http://schemas.microsoft.com/office/powerpoint/2010/main" val="17890130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22/11/2013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22/11/2013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22/11/2013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11/22/2013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11/22/2013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11/22/2013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11/22/2013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11/22/2013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11/22/2013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11/22/2013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59108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11/22/2013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11/22/2013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11/22/2013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11/22/2013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5" r:id="rId12"/>
    <p:sldLayoutId id="2147483777" r:id="rId13"/>
    <p:sldLayoutId id="2147483779" r:id="rId14"/>
    <p:sldLayoutId id="214748378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11/22/2013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74"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globalcarbonproject.org/carbonbudget/" TargetMode="External"/><Relationship Id="rId7" Type="http://schemas.openxmlformats.org/officeDocument/2006/relationships/image" Target="../media/image19.png"/><Relationship Id="rId2" Type="http://schemas.openxmlformats.org/officeDocument/2006/relationships/hyperlink" Target="http://www.earth-syst-sci-data-discuss.net/5/1107/2012" TargetMode="External"/><Relationship Id="rId1" Type="http://schemas.openxmlformats.org/officeDocument/2006/relationships/slideLayout" Target="../slideLayouts/slideLayout4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jpe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hyperlink" Target="http://images.google.com.br/imgres?imgurl=http://sempremaisinfo.files.wordpress.com/2009/11/calor.jpg&amp;imgrefurl=http://sempremaisinfo.wordpress.com/2009/11/19/calor-em-sp-e-rj/&amp;usg=__-JBXtkgl6A81be8dQOuFdm53E1E=&amp;h=315&amp;w=420&amp;sz=14&amp;hl=pt-BR&amp;start=1&amp;itbs=1&amp;tbnid=3ieDKpX1lHpdgM:&amp;tbnh=94&amp;tbnw=125&amp;prev=/images?q=calor&amp;gbv=2&amp;ndsp=20&amp;hl=pt-BR&amp;sa=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2.xml"/><Relationship Id="rId5" Type="http://schemas.openxmlformats.org/officeDocument/2006/relationships/image" Target="../media/image94.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7.xml"/><Relationship Id="rId5" Type="http://schemas.openxmlformats.org/officeDocument/2006/relationships/image" Target="../media/image98.pn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11.xml"/><Relationship Id="rId1" Type="http://schemas.openxmlformats.org/officeDocument/2006/relationships/slideLayout" Target="../slideLayouts/slideLayout47.xml"/><Relationship Id="rId5" Type="http://schemas.openxmlformats.org/officeDocument/2006/relationships/image" Target="../media/image101.png"/><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19050"/>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3048001" y="228600"/>
            <a:ext cx="5900674" cy="1447800"/>
          </a:xfrm>
        </p:spPr>
        <p:txBody>
          <a:bodyPr>
            <a:normAutofit/>
          </a:bodyPr>
          <a:lstStyle/>
          <a:p>
            <a:r>
              <a:rPr lang="pt-BR" sz="2400" b="1" i="1" dirty="0">
                <a:solidFill>
                  <a:schemeClr val="bg1"/>
                </a:solidFill>
                <a:effectLst>
                  <a:outerShdw blurRad="38100" dist="38100" dir="2700000" algn="tl">
                    <a:srgbClr val="000000">
                      <a:alpha val="43137"/>
                    </a:srgbClr>
                  </a:outerShdw>
                </a:effectLst>
              </a:rPr>
              <a:t>MAPFRE MUDANÇAS CLIMÁTICAS: PERSPECTIVAS E DESAFIOS SOCIAIS.</a:t>
            </a:r>
            <a:r>
              <a:rPr lang="pt-BR" sz="2400" b="1" i="1" dirty="0" smtClean="0">
                <a:solidFill>
                  <a:schemeClr val="bg1"/>
                </a:solidFill>
                <a:effectLst>
                  <a:outerShdw blurRad="38100" dist="38100" dir="2700000" algn="tl">
                    <a:srgbClr val="000000">
                      <a:alpha val="43137"/>
                    </a:srgbClr>
                  </a:outerShdw>
                </a:effectLst>
              </a:rPr>
              <a:t/>
            </a:r>
            <a:br>
              <a:rPr lang="pt-BR" sz="2400" b="1" i="1" dirty="0" smtClean="0">
                <a:solidFill>
                  <a:schemeClr val="bg1"/>
                </a:solidFill>
                <a:effectLst>
                  <a:outerShdw blurRad="38100" dist="38100" dir="2700000" algn="tl">
                    <a:srgbClr val="000000">
                      <a:alpha val="43137"/>
                    </a:srgbClr>
                  </a:outerShdw>
                </a:effectLst>
              </a:rPr>
            </a:br>
            <a:r>
              <a:rPr lang="pt-BR" sz="1800" b="1" i="1" dirty="0">
                <a:solidFill>
                  <a:schemeClr val="bg1"/>
                </a:solidFill>
                <a:effectLst>
                  <a:outerShdw blurRad="38100" dist="38100" dir="2700000" algn="tl">
                    <a:srgbClr val="000000">
                      <a:alpha val="43137"/>
                    </a:srgbClr>
                  </a:outerShdw>
                </a:effectLst>
              </a:rPr>
              <a:t>USP </a:t>
            </a:r>
            <a:r>
              <a:rPr lang="pt-BR" sz="1800" b="1" i="1" dirty="0" smtClean="0">
                <a:solidFill>
                  <a:schemeClr val="bg1"/>
                </a:solidFill>
                <a:effectLst>
                  <a:outerShdw blurRad="38100" dist="38100" dir="2700000" algn="tl">
                    <a:srgbClr val="000000">
                      <a:alpha val="43137"/>
                    </a:srgbClr>
                  </a:outerShdw>
                </a:effectLst>
              </a:rPr>
              <a:t>Biblioteca Brasiliana Mindlin – 22/Novembro/2013</a:t>
            </a:r>
            <a:endParaRPr lang="pt-BR" sz="18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349330" y="2448748"/>
            <a:ext cx="8763001" cy="1938992"/>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pt-BR" sz="6000" b="1" dirty="0" smtClean="0">
                <a:ln/>
                <a:solidFill>
                  <a:schemeClr val="accent3"/>
                </a:solidFill>
              </a:rPr>
              <a:t>Segurança ambiental</a:t>
            </a:r>
            <a:br>
              <a:rPr lang="pt-BR" sz="6000" b="1" dirty="0" smtClean="0">
                <a:ln/>
                <a:solidFill>
                  <a:schemeClr val="accent3"/>
                </a:solidFill>
              </a:rPr>
            </a:br>
            <a:r>
              <a:rPr lang="pt-BR" sz="6000" b="1" dirty="0" smtClean="0">
                <a:ln/>
                <a:solidFill>
                  <a:schemeClr val="accent3"/>
                </a:solidFill>
              </a:rPr>
              <a:t>e climática</a:t>
            </a:r>
            <a:endParaRPr lang="en-US" sz="6000" b="1" dirty="0">
              <a:ln/>
              <a:solidFill>
                <a:schemeClr val="accent3"/>
              </a:solidFill>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b="1" i="1" dirty="0" smtClean="0">
                <a:solidFill>
                  <a:schemeClr val="bg1"/>
                </a:solidFill>
              </a:rPr>
              <a:t>Paulo Artaxo</a:t>
            </a:r>
            <a:br>
              <a:rPr lang="pt-BR" sz="2400" b="1" i="1" dirty="0" smtClean="0">
                <a:solidFill>
                  <a:schemeClr val="bg1"/>
                </a:solidFill>
              </a:rPr>
            </a:br>
            <a:r>
              <a:rPr lang="pt-BR" sz="2400" b="1" i="1" dirty="0" smtClean="0">
                <a:solidFill>
                  <a:schemeClr val="bg1"/>
                </a:solidFill>
              </a:rPr>
              <a:t>Instituto de Física</a:t>
            </a:r>
          </a:p>
          <a:p>
            <a:r>
              <a:rPr lang="pt-BR" sz="2400" b="1" i="1" dirty="0" smtClean="0">
                <a:solidFill>
                  <a:schemeClr val="bg1"/>
                </a:solidFill>
              </a:rPr>
              <a:t>Universidade de São Paulo</a:t>
            </a: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7966726" cy="6478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72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923330"/>
          </a:xfrm>
          <a:prstGeom prst="rect">
            <a:avLst/>
          </a:prstGeom>
        </p:spPr>
        <p:txBody>
          <a:bodyPr wrap="square">
            <a:spAutoFit/>
          </a:bodyPr>
          <a:lstStyle/>
          <a:p>
            <a:r>
              <a:rPr lang="en-US" i="1" dirty="0"/>
              <a:t>Globally averaged CH4 mole fraction (a) and its growth rate (b) from 1984 to </a:t>
            </a:r>
            <a:r>
              <a:rPr lang="en-US" i="1" dirty="0" smtClean="0"/>
              <a:t>2011.</a:t>
            </a:r>
            <a:endParaRPr lang="en-US" dirty="0"/>
          </a:p>
        </p:txBody>
      </p:sp>
      <p:sp>
        <p:nvSpPr>
          <p:cNvPr id="6" name="Rectangle 5"/>
          <p:cNvSpPr/>
          <p:nvPr/>
        </p:nvSpPr>
        <p:spPr>
          <a:xfrm>
            <a:off x="265611" y="4913810"/>
            <a:ext cx="2785185" cy="1200329"/>
          </a:xfrm>
          <a:prstGeom prst="rect">
            <a:avLst/>
          </a:prstGeom>
        </p:spPr>
        <p:txBody>
          <a:bodyPr wrap="square">
            <a:spAutoFit/>
          </a:bodyPr>
          <a:lstStyle/>
          <a:p>
            <a:r>
              <a:rPr lang="en-US" i="1" dirty="0"/>
              <a:t>Globally averaged CO2 mole fraction (a) and its growth rate (b) from 1984 to </a:t>
            </a:r>
            <a:r>
              <a:rPr lang="en-US" i="1" dirty="0" smtClean="0"/>
              <a:t>2011.</a:t>
            </a:r>
            <a:endParaRPr lang="en-US" dirty="0"/>
          </a:p>
        </p:txBody>
      </p:sp>
      <p:sp>
        <p:nvSpPr>
          <p:cNvPr id="7" name="Rectangle 6"/>
          <p:cNvSpPr/>
          <p:nvPr/>
        </p:nvSpPr>
        <p:spPr>
          <a:xfrm>
            <a:off x="5962138" y="639113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46185" y="143678"/>
            <a:ext cx="8542171"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CO</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 CH</a:t>
            </a:r>
            <a:r>
              <a:rPr lang="en-US" sz="4800" b="1" baseline="-25000" dirty="0" smtClean="0">
                <a:effectLst>
                  <a:outerShdw blurRad="38100" dist="38100" dir="2700000" algn="tl">
                    <a:srgbClr val="000000">
                      <a:alpha val="43137"/>
                    </a:srgbClr>
                  </a:outerShdw>
                </a:effectLst>
              </a:rPr>
              <a:t>4</a:t>
            </a:r>
            <a:r>
              <a:rPr lang="en-US" sz="4800" b="1" dirty="0" smtClean="0">
                <a:effectLst>
                  <a:outerShdw blurRad="38100" dist="38100" dir="2700000" algn="tl">
                    <a:srgbClr val="000000">
                      <a:alpha val="43137"/>
                    </a:srgbClr>
                  </a:outerShdw>
                </a:effectLst>
              </a:rPr>
              <a:t> e N</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O de 1985 a 2011</a:t>
            </a:r>
            <a:endParaRPr lang="en-US" sz="4800" b="1" dirty="0">
              <a:effectLst>
                <a:outerShdw blurRad="38100" dist="38100" dir="2700000" algn="tl">
                  <a:srgbClr val="000000">
                    <a:alpha val="43137"/>
                  </a:srgbClr>
                </a:outerShdw>
              </a:effectLst>
            </a:endParaRPr>
          </a:p>
        </p:txBody>
      </p:sp>
      <p:sp>
        <p:nvSpPr>
          <p:cNvPr id="2" name="TextBox 1"/>
          <p:cNvSpPr txBox="1"/>
          <p:nvPr/>
        </p:nvSpPr>
        <p:spPr>
          <a:xfrm>
            <a:off x="346562" y="981557"/>
            <a:ext cx="2645724" cy="369332"/>
          </a:xfrm>
          <a:prstGeom prst="rect">
            <a:avLst/>
          </a:prstGeom>
          <a:noFill/>
        </p:spPr>
        <p:txBody>
          <a:bodyPr wrap="none" rtlCol="0">
            <a:spAutoFit/>
          </a:bodyPr>
          <a:lstStyle/>
          <a:p>
            <a:r>
              <a:rPr lang="pt-BR" b="1" dirty="0" smtClean="0"/>
              <a:t>40% aumento desde 1850</a:t>
            </a:r>
            <a:endParaRPr lang="en-US" b="1" dirty="0"/>
          </a:p>
        </p:txBody>
      </p:sp>
      <p:sp>
        <p:nvSpPr>
          <p:cNvPr id="9" name="TextBox 8"/>
          <p:cNvSpPr txBox="1"/>
          <p:nvPr/>
        </p:nvSpPr>
        <p:spPr>
          <a:xfrm>
            <a:off x="3315410" y="949291"/>
            <a:ext cx="2762744" cy="369332"/>
          </a:xfrm>
          <a:prstGeom prst="rect">
            <a:avLst/>
          </a:prstGeom>
          <a:noFill/>
        </p:spPr>
        <p:txBody>
          <a:bodyPr wrap="none" rtlCol="0">
            <a:spAutoFit/>
          </a:bodyPr>
          <a:lstStyle/>
          <a:p>
            <a:r>
              <a:rPr lang="pt-BR" b="1" dirty="0" smtClean="0"/>
              <a:t>158% aumento desde 1850</a:t>
            </a:r>
            <a:endParaRPr lang="en-US" b="1" dirty="0"/>
          </a:p>
        </p:txBody>
      </p:sp>
      <p:sp>
        <p:nvSpPr>
          <p:cNvPr id="10" name="TextBox 9"/>
          <p:cNvSpPr txBox="1"/>
          <p:nvPr/>
        </p:nvSpPr>
        <p:spPr>
          <a:xfrm>
            <a:off x="6230554" y="931483"/>
            <a:ext cx="2645724" cy="369332"/>
          </a:xfrm>
          <a:prstGeom prst="rect">
            <a:avLst/>
          </a:prstGeom>
          <a:noFill/>
        </p:spPr>
        <p:txBody>
          <a:bodyPr wrap="none" rtlCol="0">
            <a:spAutoFit/>
          </a:bodyPr>
          <a:lstStyle/>
          <a:p>
            <a:r>
              <a:rPr lang="pt-BR" b="1" dirty="0"/>
              <a:t>2</a:t>
            </a:r>
            <a:r>
              <a:rPr lang="pt-BR" b="1" dirty="0" smtClean="0"/>
              <a:t>0% aumento desde 1850</a:t>
            </a:r>
            <a:endParaRPr lang="en-US" b="1" dirty="0"/>
          </a:p>
        </p:txBody>
      </p:sp>
    </p:spTree>
    <p:extLst>
      <p:ext uri="{BB962C8B-B14F-4D97-AF65-F5344CB8AC3E}">
        <p14:creationId xmlns:p14="http://schemas.microsoft.com/office/powerpoint/2010/main" val="315492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374650" y="0"/>
            <a:ext cx="8464550" cy="66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pt-BR" altLang="en-US" sz="2000" dirty="0" smtClean="0">
                <a:solidFill>
                  <a:schemeClr val="tx1"/>
                </a:solidFill>
                <a:effectLst>
                  <a:outerShdw blurRad="38100" dist="38100" dir="2700000" algn="tl">
                    <a:srgbClr val="000000">
                      <a:alpha val="43137"/>
                    </a:srgbClr>
                  </a:outerShdw>
                </a:effectLst>
                <a:ea typeface="ＭＳ Ｐゴシック" pitchFamily="34" charset="-128"/>
              </a:rPr>
              <a:t>Para onde vão as emissões antropogênicas de CO</a:t>
            </a:r>
            <a:r>
              <a:rPr lang="pt-BR" altLang="en-US" sz="2000" baseline="-25000" dirty="0" smtClean="0">
                <a:solidFill>
                  <a:schemeClr val="tx1"/>
                </a:solidFill>
                <a:effectLst>
                  <a:outerShdw blurRad="38100" dist="38100" dir="2700000" algn="tl">
                    <a:srgbClr val="000000">
                      <a:alpha val="43137"/>
                    </a:srgbClr>
                  </a:outerShdw>
                </a:effectLst>
                <a:ea typeface="ＭＳ Ｐゴシック" pitchFamily="34" charset="-128"/>
              </a:rPr>
              <a:t>2</a:t>
            </a:r>
            <a:r>
              <a:rPr lang="pt-BR" altLang="en-US" sz="2000" dirty="0" smtClean="0">
                <a:solidFill>
                  <a:schemeClr val="tx1"/>
                </a:solidFill>
                <a:effectLst>
                  <a:outerShdw blurRad="38100" dist="38100" dir="2700000" algn="tl">
                    <a:srgbClr val="000000">
                      <a:alpha val="43137"/>
                    </a:srgbClr>
                  </a:outerShdw>
                </a:effectLst>
                <a:ea typeface="ＭＳ Ｐゴシック" pitchFamily="34" charset="-128"/>
              </a:rPr>
              <a:t> (média 2002-2011)</a:t>
            </a:r>
          </a:p>
        </p:txBody>
      </p:sp>
      <p:sp>
        <p:nvSpPr>
          <p:cNvPr id="39939" name="Text Placeholder 3"/>
          <p:cNvSpPr>
            <a:spLocks noGrp="1"/>
          </p:cNvSpPr>
          <p:nvPr>
            <p:ph type="body" sz="quarter" idx="11"/>
          </p:nvPr>
        </p:nvSpPr>
        <p:spPr bwMode="auto">
          <a:xfrm>
            <a:off x="4495801" y="6477000"/>
            <a:ext cx="44196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pPr>
            <a:r>
              <a:rPr lang="en-GB" altLang="en-US" sz="1200" dirty="0" smtClean="0">
                <a:solidFill>
                  <a:srgbClr val="000000"/>
                </a:solidFill>
                <a:latin typeface="Arial" charset="0"/>
                <a:ea typeface="ＭＳ Ｐゴシック" pitchFamily="34" charset="-128"/>
                <a:cs typeface="Arial" charset="0"/>
              </a:rPr>
              <a:t>Source: </a:t>
            </a:r>
            <a:r>
              <a:rPr lang="en-US" altLang="en-US" sz="1200" dirty="0" smtClean="0">
                <a:solidFill>
                  <a:srgbClr val="000090"/>
                </a:solidFill>
                <a:latin typeface="Arial" charset="0"/>
                <a:ea typeface="ＭＳ Ｐゴシック" pitchFamily="34" charset="-128"/>
                <a:cs typeface="Arial" charset="0"/>
                <a:hlinkClick r:id="rId2"/>
              </a:rPr>
              <a:t>Le </a:t>
            </a:r>
            <a:r>
              <a:rPr lang="en-US" altLang="en-US" sz="1200" dirty="0" err="1" smtClean="0">
                <a:solidFill>
                  <a:srgbClr val="000090"/>
                </a:solidFill>
                <a:latin typeface="Arial" charset="0"/>
                <a:ea typeface="ＭＳ Ｐゴシック" pitchFamily="34" charset="-128"/>
                <a:cs typeface="Arial" charset="0"/>
                <a:hlinkClick r:id="rId2"/>
              </a:rPr>
              <a:t>Quéré</a:t>
            </a:r>
            <a:r>
              <a:rPr lang="en-US" altLang="en-US" sz="1200" dirty="0" smtClean="0">
                <a:solidFill>
                  <a:srgbClr val="000090"/>
                </a:solidFill>
                <a:latin typeface="Arial" charset="0"/>
                <a:ea typeface="ＭＳ Ｐゴシック" pitchFamily="34" charset="-128"/>
                <a:cs typeface="Arial" charset="0"/>
                <a:hlinkClick r:id="rId2"/>
              </a:rPr>
              <a:t> et al. 2012</a:t>
            </a:r>
            <a:r>
              <a:rPr lang="en-US" altLang="en-US" sz="1200" dirty="0" smtClean="0">
                <a:solidFill>
                  <a:srgbClr val="000090"/>
                </a:solidFill>
                <a:latin typeface="Arial" charset="0"/>
                <a:ea typeface="ＭＳ Ｐゴシック" pitchFamily="34" charset="-128"/>
                <a:cs typeface="Arial" charset="0"/>
              </a:rPr>
              <a:t>; </a:t>
            </a:r>
            <a:r>
              <a:rPr lang="en-US" altLang="en-US" sz="1200" dirty="0" smtClean="0">
                <a:solidFill>
                  <a:srgbClr val="000090"/>
                </a:solidFill>
                <a:latin typeface="Arial" charset="0"/>
                <a:ea typeface="ＭＳ Ｐゴシック" pitchFamily="34" charset="-128"/>
                <a:cs typeface="Arial" charset="0"/>
                <a:hlinkClick r:id="rId3"/>
              </a:rPr>
              <a:t>Global Carbon Project 2012</a:t>
            </a:r>
            <a:endParaRPr lang="en-GB" altLang="en-US" sz="1200" dirty="0" smtClean="0">
              <a:solidFill>
                <a:srgbClr val="000000"/>
              </a:solidFill>
              <a:latin typeface="Arial" charset="0"/>
              <a:ea typeface="ＭＳ Ｐゴシック" pitchFamily="34" charset="-128"/>
              <a:cs typeface="Arial" charset="0"/>
            </a:endParaRPr>
          </a:p>
          <a:p>
            <a:endParaRPr lang="en-GB" altLang="en-US" dirty="0" smtClean="0">
              <a:latin typeface="Arial" charset="0"/>
              <a:ea typeface="ＭＳ Ｐゴシック" pitchFamily="34" charset="-128"/>
              <a:cs typeface="Arial" charset="0"/>
            </a:endParaRPr>
          </a:p>
        </p:txBody>
      </p:sp>
      <p:pic>
        <p:nvPicPr>
          <p:cNvPr id="5" name="Picture 24"/>
          <p:cNvPicPr>
            <a:picLocks noChangeAspect="1" noChangeArrowheads="1"/>
          </p:cNvPicPr>
          <p:nvPr/>
        </p:nvPicPr>
        <p:blipFill>
          <a:blip r:embed="rId4"/>
          <a:srcRect/>
          <a:stretch>
            <a:fillRect/>
          </a:stretch>
        </p:blipFill>
        <p:spPr bwMode="auto">
          <a:xfrm>
            <a:off x="384175" y="3841750"/>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6" name="Picture 23"/>
          <p:cNvPicPr>
            <a:picLocks noChangeAspect="1" noChangeArrowheads="1"/>
          </p:cNvPicPr>
          <p:nvPr/>
        </p:nvPicPr>
        <p:blipFill>
          <a:blip r:embed="rId5"/>
          <a:srcRect/>
          <a:stretch>
            <a:fillRect/>
          </a:stretch>
        </p:blipFill>
        <p:spPr bwMode="auto">
          <a:xfrm>
            <a:off x="374650" y="1247775"/>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7" name="Picture 22"/>
          <p:cNvPicPr>
            <a:picLocks noChangeAspect="1" noChangeArrowheads="1"/>
          </p:cNvPicPr>
          <p:nvPr/>
        </p:nvPicPr>
        <p:blipFill>
          <a:blip r:embed="rId6"/>
          <a:srcRect/>
          <a:stretch>
            <a:fillRect/>
          </a:stretch>
        </p:blipFill>
        <p:spPr bwMode="auto">
          <a:xfrm>
            <a:off x="6221413" y="2608263"/>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8" name="Picture 21"/>
          <p:cNvPicPr>
            <a:picLocks noChangeAspect="1" noChangeArrowheads="1"/>
          </p:cNvPicPr>
          <p:nvPr/>
        </p:nvPicPr>
        <p:blipFill>
          <a:blip r:embed="rId7"/>
          <a:srcRect/>
          <a:stretch>
            <a:fillRect/>
          </a:stretch>
        </p:blipFill>
        <p:spPr bwMode="auto">
          <a:xfrm>
            <a:off x="6203950" y="833438"/>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39944" name="Text Box 5"/>
          <p:cNvSpPr txBox="1">
            <a:spLocks noChangeArrowheads="1"/>
          </p:cNvSpPr>
          <p:nvPr/>
        </p:nvSpPr>
        <p:spPr bwMode="auto">
          <a:xfrm>
            <a:off x="277813" y="663575"/>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dirty="0">
                <a:latin typeface="Arial Narrow" pitchFamily="34" charset="0"/>
              </a:rPr>
              <a:t>8.3±0.4 </a:t>
            </a:r>
            <a:r>
              <a:rPr lang="en-AU" altLang="en-US" sz="2400" dirty="0" err="1">
                <a:latin typeface="Arial Narrow" pitchFamily="34" charset="0"/>
              </a:rPr>
              <a:t>PgC</a:t>
            </a:r>
            <a:r>
              <a:rPr lang="en-AU" altLang="en-US" sz="2400" dirty="0">
                <a:latin typeface="Arial Narrow" pitchFamily="34" charset="0"/>
              </a:rPr>
              <a:t>/</a:t>
            </a:r>
            <a:r>
              <a:rPr lang="en-AU" altLang="en-US" sz="2400" dirty="0" err="1">
                <a:latin typeface="Arial Narrow" pitchFamily="34" charset="0"/>
              </a:rPr>
              <a:t>yr</a:t>
            </a:r>
            <a:r>
              <a:rPr lang="en-AU" altLang="en-US" sz="2400" dirty="0">
                <a:latin typeface="Arial Narrow" pitchFamily="34" charset="0"/>
              </a:rPr>
              <a:t>      </a:t>
            </a:r>
            <a:r>
              <a:rPr lang="en-AU" altLang="en-US" sz="3200" dirty="0">
                <a:latin typeface="Arial Narrow" pitchFamily="34" charset="0"/>
              </a:rPr>
              <a:t>90%</a:t>
            </a:r>
          </a:p>
        </p:txBody>
      </p:sp>
      <p:sp>
        <p:nvSpPr>
          <p:cNvPr id="39945" name="Text Box 6"/>
          <p:cNvSpPr txBox="1">
            <a:spLocks noChangeArrowheads="1"/>
          </p:cNvSpPr>
          <p:nvPr/>
        </p:nvSpPr>
        <p:spPr bwMode="auto">
          <a:xfrm>
            <a:off x="450850" y="35702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sz="3200">
              <a:latin typeface="Arial Narrow" pitchFamily="34" charset="0"/>
            </a:endParaRPr>
          </a:p>
        </p:txBody>
      </p:sp>
      <p:sp>
        <p:nvSpPr>
          <p:cNvPr id="39946" name="Text Box 7"/>
          <p:cNvSpPr txBox="1">
            <a:spLocks noChangeArrowheads="1"/>
          </p:cNvSpPr>
          <p:nvPr/>
        </p:nvSpPr>
        <p:spPr bwMode="auto">
          <a:xfrm>
            <a:off x="3390900" y="2892425"/>
            <a:ext cx="5857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6600">
                <a:latin typeface="Arial Narrow" pitchFamily="34" charset="0"/>
              </a:rPr>
              <a:t>+</a:t>
            </a:r>
          </a:p>
        </p:txBody>
      </p:sp>
      <p:sp>
        <p:nvSpPr>
          <p:cNvPr id="39947" name="Text Box 8"/>
          <p:cNvSpPr txBox="1">
            <a:spLocks noChangeArrowheads="1"/>
          </p:cNvSpPr>
          <p:nvPr/>
        </p:nvSpPr>
        <p:spPr bwMode="auto">
          <a:xfrm>
            <a:off x="277813" y="3282950"/>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1.0±0.5 PgC/yr      </a:t>
            </a:r>
            <a:r>
              <a:rPr lang="en-AU" altLang="en-US" sz="3200">
                <a:latin typeface="Arial Narrow" pitchFamily="34" charset="0"/>
              </a:rPr>
              <a:t>10%</a:t>
            </a:r>
            <a:endParaRPr lang="en-AU" altLang="en-US" sz="3200" baseline="30000">
              <a:latin typeface="Arial Narrow" pitchFamily="34" charset="0"/>
            </a:endParaRPr>
          </a:p>
        </p:txBody>
      </p:sp>
      <p:sp>
        <p:nvSpPr>
          <p:cNvPr id="39948" name="Text Box 12"/>
          <p:cNvSpPr txBox="1">
            <a:spLocks noChangeArrowheads="1"/>
          </p:cNvSpPr>
          <p:nvPr/>
        </p:nvSpPr>
        <p:spPr bwMode="auto">
          <a:xfrm>
            <a:off x="4150307" y="2808288"/>
            <a:ext cx="2040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dirty="0">
                <a:latin typeface="Arial Narrow" pitchFamily="34" charset="0"/>
              </a:rPr>
              <a:t>2.6±0.8 </a:t>
            </a:r>
            <a:r>
              <a:rPr lang="en-AU" altLang="en-US" sz="2400" dirty="0" err="1">
                <a:latin typeface="Arial Narrow" pitchFamily="34" charset="0"/>
              </a:rPr>
              <a:t>PgC</a:t>
            </a:r>
            <a:r>
              <a:rPr lang="en-AU" altLang="en-US" sz="2400" dirty="0">
                <a:latin typeface="Arial Narrow" pitchFamily="34" charset="0"/>
              </a:rPr>
              <a:t>/</a:t>
            </a:r>
            <a:r>
              <a:rPr lang="en-AU" altLang="en-US" sz="2400" dirty="0" err="1">
                <a:latin typeface="Arial Narrow" pitchFamily="34" charset="0"/>
              </a:rPr>
              <a:t>yr</a:t>
            </a:r>
            <a:endParaRPr lang="en-AU" altLang="en-US" sz="2400" baseline="30000" dirty="0">
              <a:latin typeface="Arial Narrow" pitchFamily="34" charset="0"/>
            </a:endParaRPr>
          </a:p>
          <a:p>
            <a:pPr algn="r" eaLnBrk="1" hangingPunct="1"/>
            <a:r>
              <a:rPr lang="en-AU" altLang="en-US" sz="3200" dirty="0">
                <a:latin typeface="Arial Narrow" pitchFamily="34" charset="0"/>
              </a:rPr>
              <a:t>28</a:t>
            </a:r>
            <a:r>
              <a:rPr lang="en-AU" altLang="en-US" sz="3200" dirty="0" smtClean="0">
                <a:latin typeface="Arial Narrow" pitchFamily="34" charset="0"/>
              </a:rPr>
              <a:t>%</a:t>
            </a:r>
            <a:endParaRPr lang="en-AU" altLang="en-US" sz="3200" dirty="0">
              <a:latin typeface="Arial Narrow" pitchFamily="34" charset="0"/>
            </a:endParaRPr>
          </a:p>
        </p:txBody>
      </p:sp>
      <p:sp>
        <p:nvSpPr>
          <p:cNvPr id="39949" name="Line 13"/>
          <p:cNvSpPr>
            <a:spLocks noChangeShapeType="1"/>
          </p:cNvSpPr>
          <p:nvPr/>
        </p:nvSpPr>
        <p:spPr bwMode="auto">
          <a:xfrm flipV="1">
            <a:off x="3976688" y="3462338"/>
            <a:ext cx="103822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0" name="Text Box 16"/>
          <p:cNvSpPr txBox="1">
            <a:spLocks noChangeArrowheads="1"/>
          </p:cNvSpPr>
          <p:nvPr/>
        </p:nvSpPr>
        <p:spPr bwMode="auto">
          <a:xfrm>
            <a:off x="4141788" y="831850"/>
            <a:ext cx="204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4.3±0.1 PgC/yr</a:t>
            </a:r>
            <a:endParaRPr lang="en-AU" altLang="en-US" sz="2400" baseline="30000">
              <a:latin typeface="Arial Narrow" pitchFamily="34" charset="0"/>
            </a:endParaRPr>
          </a:p>
          <a:p>
            <a:pPr algn="r" eaLnBrk="1" hangingPunct="1"/>
            <a:r>
              <a:rPr lang="en-AU" altLang="en-US" sz="3200">
                <a:latin typeface="Arial Narrow" pitchFamily="34" charset="0"/>
              </a:rPr>
              <a:t>46%</a:t>
            </a:r>
          </a:p>
        </p:txBody>
      </p:sp>
      <p:sp>
        <p:nvSpPr>
          <p:cNvPr id="39951" name="Line 17"/>
          <p:cNvSpPr>
            <a:spLocks noChangeShapeType="1"/>
          </p:cNvSpPr>
          <p:nvPr/>
        </p:nvSpPr>
        <p:spPr bwMode="auto">
          <a:xfrm flipV="1">
            <a:off x="3976688" y="1592263"/>
            <a:ext cx="1038225" cy="16906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2" name="Text Box 20"/>
          <p:cNvSpPr txBox="1">
            <a:spLocks noChangeArrowheads="1"/>
          </p:cNvSpPr>
          <p:nvPr/>
        </p:nvSpPr>
        <p:spPr bwMode="auto">
          <a:xfrm>
            <a:off x="4151313" y="5005388"/>
            <a:ext cx="2041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3200">
                <a:latin typeface="Arial Narrow" pitchFamily="34" charset="0"/>
              </a:rPr>
              <a:t>26%</a:t>
            </a:r>
            <a:endParaRPr lang="en-AU" altLang="en-US" sz="2400">
              <a:latin typeface="Arial Narrow" pitchFamily="34" charset="0"/>
            </a:endParaRPr>
          </a:p>
          <a:p>
            <a:pPr algn="r" eaLnBrk="1" hangingPunct="1"/>
            <a:r>
              <a:rPr lang="en-AU" altLang="en-US" sz="2400">
                <a:latin typeface="Arial Narrow" pitchFamily="34" charset="0"/>
              </a:rPr>
              <a:t>2.5±0.5 PgC/yr</a:t>
            </a:r>
            <a:endParaRPr lang="en-AU" altLang="en-US" sz="2400" baseline="30000">
              <a:latin typeface="Arial Narrow" pitchFamily="34" charset="0"/>
            </a:endParaRPr>
          </a:p>
        </p:txBody>
      </p:sp>
      <p:sp>
        <p:nvSpPr>
          <p:cNvPr id="39953" name="Line 21"/>
          <p:cNvSpPr>
            <a:spLocks noChangeShapeType="1"/>
          </p:cNvSpPr>
          <p:nvPr/>
        </p:nvSpPr>
        <p:spPr bwMode="auto">
          <a:xfrm>
            <a:off x="3976688" y="3678238"/>
            <a:ext cx="1038225" cy="17668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pic>
        <p:nvPicPr>
          <p:cNvPr id="19" name="Picture 25"/>
          <p:cNvPicPr>
            <a:picLocks noChangeAspect="1" noChangeArrowheads="1"/>
          </p:cNvPicPr>
          <p:nvPr/>
        </p:nvPicPr>
        <p:blipFill>
          <a:blip r:embed="rId8"/>
          <a:srcRect/>
          <a:stretch>
            <a:fillRect/>
          </a:stretch>
        </p:blipFill>
        <p:spPr bwMode="auto">
          <a:xfrm>
            <a:off x="6213475" y="4446588"/>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2" name="Rectangle 1"/>
          <p:cNvSpPr/>
          <p:nvPr/>
        </p:nvSpPr>
        <p:spPr>
          <a:xfrm>
            <a:off x="277813" y="6172200"/>
            <a:ext cx="1628972" cy="369332"/>
          </a:xfrm>
          <a:prstGeom prst="rect">
            <a:avLst/>
          </a:prstGeom>
        </p:spPr>
        <p:txBody>
          <a:bodyPr wrap="none">
            <a:spAutoFit/>
          </a:bodyPr>
          <a:lstStyle/>
          <a:p>
            <a:r>
              <a:rPr lang="en-AU" altLang="en-US" dirty="0" smtClean="0">
                <a:latin typeface="Arial Narrow" pitchFamily="34" charset="0"/>
              </a:rPr>
              <a:t>1 </a:t>
            </a:r>
            <a:r>
              <a:rPr lang="en-AU" altLang="en-US" dirty="0" err="1" smtClean="0">
                <a:latin typeface="Arial Narrow" pitchFamily="34" charset="0"/>
              </a:rPr>
              <a:t>PgC</a:t>
            </a:r>
            <a:r>
              <a:rPr lang="en-AU" altLang="en-US" dirty="0" smtClean="0">
                <a:latin typeface="Arial Narrow" pitchFamily="34" charset="0"/>
              </a:rPr>
              <a:t> = 10</a:t>
            </a:r>
            <a:r>
              <a:rPr lang="en-AU" altLang="en-US" b="1" baseline="30000" dirty="0" smtClean="0">
                <a:latin typeface="Arial Narrow" pitchFamily="34" charset="0"/>
              </a:rPr>
              <a:t>15</a:t>
            </a:r>
            <a:r>
              <a:rPr lang="en-AU" altLang="en-US" dirty="0" smtClean="0">
                <a:latin typeface="Arial Narrow" pitchFamily="34" charset="0"/>
              </a:rPr>
              <a:t> g C</a:t>
            </a:r>
            <a:endParaRPr lang="pt-BR" dirty="0"/>
          </a:p>
        </p:txBody>
      </p:sp>
    </p:spTree>
    <p:extLst>
      <p:ext uri="{BB962C8B-B14F-4D97-AF65-F5344CB8AC3E}">
        <p14:creationId xmlns:p14="http://schemas.microsoft.com/office/powerpoint/2010/main" val="28736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897014" cy="5866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 y="185536"/>
            <a:ext cx="8897014" cy="584775"/>
          </a:xfrm>
          <a:prstGeom prst="rect">
            <a:avLst/>
          </a:prstGeom>
        </p:spPr>
        <p:txBody>
          <a:bodyPr wrap="square">
            <a:spAutoFit/>
          </a:bodyPr>
          <a:lstStyle/>
          <a:p>
            <a:pPr algn="ctr"/>
            <a:r>
              <a:rPr lang="en-US" sz="3200" b="1" dirty="0" err="1" smtClean="0">
                <a:effectLst>
                  <a:outerShdw blurRad="38100" dist="38100" dir="2700000" algn="tl">
                    <a:srgbClr val="000000">
                      <a:alpha val="43137"/>
                    </a:srgbClr>
                  </a:outerShdw>
                </a:effectLst>
              </a:rPr>
              <a:t>Balanço</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energia</a:t>
            </a:r>
            <a:r>
              <a:rPr lang="en-US" sz="3200" b="1" dirty="0" smtClean="0">
                <a:effectLst>
                  <a:outerShdw blurRad="38100" dist="38100" dir="2700000" algn="tl">
                    <a:srgbClr val="000000">
                      <a:alpha val="43137"/>
                    </a:srgbClr>
                  </a:outerShdw>
                </a:effectLst>
              </a:rPr>
              <a:t> sob </a:t>
            </a:r>
            <a:r>
              <a:rPr lang="en-US" sz="3200" b="1" dirty="0" err="1" smtClean="0">
                <a:effectLst>
                  <a:outerShdw blurRad="38100" dist="38100" dir="2700000" algn="tl">
                    <a:srgbClr val="000000">
                      <a:alpha val="43137"/>
                    </a:srgbClr>
                  </a:outerShdw>
                </a:effectLst>
              </a:rPr>
              <a:t>condições</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climáticas</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atuais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6386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53" y="660642"/>
            <a:ext cx="7505700" cy="6000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9807" y="75867"/>
            <a:ext cx="8901793"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Dez indicadores de um mundo em aquecimento</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5105400" y="5334000"/>
            <a:ext cx="3319153" cy="1200329"/>
          </a:xfrm>
          <a:prstGeom prst="rect">
            <a:avLst/>
          </a:prstGeom>
        </p:spPr>
        <p:txBody>
          <a:bodyPr wrap="square">
            <a:spAutoFit/>
          </a:bodyPr>
          <a:lstStyle/>
          <a:p>
            <a:pPr algn="ctr"/>
            <a:r>
              <a:rPr lang="pt-BR" sz="2400" b="1" dirty="0" smtClean="0">
                <a:effectLst>
                  <a:outerShdw blurRad="38100" dist="38100" dir="2700000" algn="tl">
                    <a:srgbClr val="000000">
                      <a:alpha val="43137"/>
                    </a:srgbClr>
                  </a:outerShdw>
                </a:effectLst>
              </a:rPr>
              <a:t>TODOS os indicadores estão variando de acordo com o esperado</a:t>
            </a:r>
            <a:endParaRPr lang="pt-BR" sz="2400" b="1" dirty="0">
              <a:effectLst>
                <a:outerShdw blurRad="38100" dist="38100" dir="2700000" algn="tl">
                  <a:srgbClr val="000000">
                    <a:alpha val="43137"/>
                  </a:srgbClr>
                </a:outerShdw>
              </a:effectLst>
            </a:endParaRPr>
          </a:p>
        </p:txBody>
      </p:sp>
      <p:sp>
        <p:nvSpPr>
          <p:cNvPr id="7" name="TextBox 6"/>
          <p:cNvSpPr txBox="1"/>
          <p:nvPr/>
        </p:nvSpPr>
        <p:spPr>
          <a:xfrm>
            <a:off x="820510" y="6292060"/>
            <a:ext cx="1614545" cy="369332"/>
          </a:xfrm>
          <a:prstGeom prst="rect">
            <a:avLst/>
          </a:prstGeom>
          <a:noFill/>
        </p:spPr>
        <p:txBody>
          <a:bodyPr wrap="none" rtlCol="0">
            <a:spAutoFit/>
          </a:bodyPr>
          <a:lstStyle/>
          <a:p>
            <a:r>
              <a:rPr lang="pt-BR" i="1" dirty="0" smtClean="0"/>
              <a:t>IPCC AR5, 2013</a:t>
            </a:r>
            <a:endParaRPr lang="pt-BR" i="1" dirty="0"/>
          </a:p>
        </p:txBody>
      </p:sp>
    </p:spTree>
    <p:extLst>
      <p:ext uri="{BB962C8B-B14F-4D97-AF65-F5344CB8AC3E}">
        <p14:creationId xmlns:p14="http://schemas.microsoft.com/office/powerpoint/2010/main" val="37918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8636" y="6257329"/>
            <a:ext cx="1556836" cy="369332"/>
          </a:xfrm>
          <a:prstGeom prst="rect">
            <a:avLst/>
          </a:prstGeom>
          <a:noFill/>
        </p:spPr>
        <p:txBody>
          <a:bodyPr wrap="none" rtlCol="0">
            <a:spAutoFit/>
          </a:bodyPr>
          <a:lstStyle/>
          <a:p>
            <a:r>
              <a:rPr lang="pt-BR" i="1" dirty="0" smtClean="0"/>
              <a:t>IPCC AR5 2013</a:t>
            </a:r>
            <a:endParaRPr lang="en-US" i="1" dirty="0"/>
          </a:p>
        </p:txBody>
      </p:sp>
      <p:sp>
        <p:nvSpPr>
          <p:cNvPr id="8" name="Rectangle 7"/>
          <p:cNvSpPr/>
          <p:nvPr/>
        </p:nvSpPr>
        <p:spPr>
          <a:xfrm>
            <a:off x="152400" y="6833027"/>
            <a:ext cx="4876800" cy="241842"/>
          </a:xfrm>
          <a:prstGeom prst="rect">
            <a:avLst/>
          </a:prstGeom>
          <a:noFill/>
          <a:ln>
            <a:noFill/>
          </a:ln>
        </p:spPr>
        <p:txBody>
          <a:bodyPr anchor="ctr">
            <a:normAutofit fontScale="47500" lnSpcReduction="20000"/>
          </a:bodyPr>
          <a:lstStyle/>
          <a:p>
            <a:pPr algn="ctr"/>
            <a:endParaRPr lang="en-US" sz="2400" dirty="0"/>
          </a:p>
        </p:txBody>
      </p:sp>
      <p:sp>
        <p:nvSpPr>
          <p:cNvPr id="10" name="TextBox 9"/>
          <p:cNvSpPr txBox="1"/>
          <p:nvPr/>
        </p:nvSpPr>
        <p:spPr>
          <a:xfrm>
            <a:off x="228600" y="244952"/>
            <a:ext cx="8676872"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Aumento médio da temperatura observado de</a:t>
            </a:r>
          </a:p>
          <a:p>
            <a:pPr algn="ctr"/>
            <a:r>
              <a:rPr lang="pt-BR" sz="3200" b="1" dirty="0" smtClean="0">
                <a:effectLst>
                  <a:outerShdw blurRad="38100" dist="38100" dir="2700000" algn="tl">
                    <a:srgbClr val="000000">
                      <a:alpha val="43137"/>
                    </a:srgbClr>
                  </a:outerShdw>
                </a:effectLst>
              </a:rPr>
              <a:t>1850-2012: 1.0 °C</a:t>
            </a:r>
            <a:endParaRPr lang="en-US" sz="3200" b="1" dirty="0">
              <a:effectLst>
                <a:outerShdw blurRad="38100" dist="38100" dir="2700000" algn="tl">
                  <a:srgbClr val="000000">
                    <a:alpha val="43137"/>
                  </a:srgbClr>
                </a:outerShdw>
              </a:effectLst>
            </a:endParaRPr>
          </a:p>
        </p:txBody>
      </p:sp>
      <p:sp>
        <p:nvSpPr>
          <p:cNvPr id="2" name="TextBox 1"/>
          <p:cNvSpPr txBox="1"/>
          <p:nvPr/>
        </p:nvSpPr>
        <p:spPr>
          <a:xfrm>
            <a:off x="5068079" y="4921097"/>
            <a:ext cx="3684983" cy="584775"/>
          </a:xfrm>
          <a:prstGeom prst="rect">
            <a:avLst/>
          </a:prstGeom>
          <a:noFill/>
        </p:spPr>
        <p:txBody>
          <a:bodyPr wrap="none" rtlCol="0">
            <a:spAutoFit/>
          </a:bodyPr>
          <a:lstStyle/>
          <a:p>
            <a:r>
              <a:rPr lang="pt-BR" sz="3200" b="1" dirty="0" smtClean="0"/>
              <a:t>Distribuição espacial</a:t>
            </a:r>
            <a:endParaRPr lang="en-US" sz="3200" b="1"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64444"/>
          <a:stretch/>
        </p:blipFill>
        <p:spPr>
          <a:xfrm>
            <a:off x="4637981" y="2286000"/>
            <a:ext cx="4267491" cy="261751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4103" b="36753"/>
          <a:stretch/>
        </p:blipFill>
        <p:spPr>
          <a:xfrm>
            <a:off x="228600" y="1401397"/>
            <a:ext cx="4338436" cy="5040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7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6089" y="106180"/>
            <a:ext cx="8508163"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Brasil: Berkeley Earth </a:t>
            </a:r>
            <a:r>
              <a:rPr lang="pt-BR" sz="3600" b="1" dirty="0" err="1" smtClean="0">
                <a:effectLst>
                  <a:outerShdw blurRad="38100" dist="38100" dir="2700000" algn="tl">
                    <a:srgbClr val="000000">
                      <a:alpha val="43137"/>
                    </a:srgbClr>
                  </a:outerShdw>
                </a:effectLst>
              </a:rPr>
              <a:t>Surface</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Temperature</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156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28238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2"/>
          <a:stretch/>
        </p:blipFill>
        <p:spPr bwMode="auto">
          <a:xfrm>
            <a:off x="4467726" y="185737"/>
            <a:ext cx="4495299" cy="648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1" y="457200"/>
            <a:ext cx="4114800" cy="1815882"/>
          </a:xfrm>
          <a:prstGeom prst="rect">
            <a:avLst/>
          </a:prstGeom>
          <a:noFill/>
        </p:spPr>
        <p:txBody>
          <a:bodyPr wrap="square" rtlCol="0">
            <a:spAutoFit/>
          </a:bodyPr>
          <a:lstStyle/>
          <a:p>
            <a:r>
              <a:rPr lang="pt-BR" sz="2800" b="1" dirty="0" smtClean="0">
                <a:effectLst>
                  <a:outerShdw blurRad="38100" dist="38100" dir="2700000" algn="tl">
                    <a:srgbClr val="000000">
                      <a:alpha val="43137"/>
                    </a:srgbClr>
                  </a:outerShdw>
                </a:effectLst>
              </a:rPr>
              <a:t>Não observa-se tendências </a:t>
            </a:r>
            <a:r>
              <a:rPr lang="pt-BR" sz="2800" b="1" u="sng" dirty="0" smtClean="0">
                <a:effectLst>
                  <a:outerShdw blurRad="38100" dist="38100" dir="2700000" algn="tl">
                    <a:srgbClr val="000000">
                      <a:alpha val="43137"/>
                    </a:srgbClr>
                  </a:outerShdw>
                </a:effectLst>
              </a:rPr>
              <a:t>globais</a:t>
            </a:r>
            <a:r>
              <a:rPr lang="pt-BR" sz="2800" b="1" dirty="0" smtClean="0">
                <a:effectLst>
                  <a:outerShdw blurRad="38100" dist="38100" dir="2700000" algn="tl">
                    <a:srgbClr val="000000">
                      <a:alpha val="43137"/>
                    </a:srgbClr>
                  </a:outerShdw>
                </a:effectLst>
              </a:rPr>
              <a:t> na alteração da precipitação, mas </a:t>
            </a:r>
            <a:r>
              <a:rPr lang="pt-BR" sz="2800" b="1" u="sng" dirty="0" smtClean="0">
                <a:effectLst>
                  <a:outerShdw blurRad="38100" dist="38100" dir="2700000" algn="tl">
                    <a:srgbClr val="000000">
                      <a:alpha val="43137"/>
                    </a:srgbClr>
                  </a:outerShdw>
                </a:effectLst>
              </a:rPr>
              <a:t>regionalmente</a:t>
            </a:r>
            <a:r>
              <a:rPr lang="pt-BR" sz="2800" b="1" dirty="0" smtClean="0">
                <a:effectLst>
                  <a:outerShdw blurRad="38100" dist="38100" dir="2700000" algn="tl">
                    <a:srgbClr val="000000">
                      <a:alpha val="43137"/>
                    </a:srgbClr>
                  </a:outerShdw>
                </a:effectLst>
              </a:rPr>
              <a:t> sim.</a:t>
            </a:r>
            <a:endParaRPr lang="pt-BR" sz="2800" b="1" dirty="0">
              <a:effectLst>
                <a:outerShdw blurRad="38100" dist="38100" dir="2700000" algn="tl">
                  <a:srgbClr val="000000">
                    <a:alpha val="43137"/>
                  </a:srgbClr>
                </a:outerShdw>
              </a:effectLst>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31" y="3395605"/>
            <a:ext cx="4169570" cy="142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2647" y="4822412"/>
            <a:ext cx="4071938" cy="646331"/>
          </a:xfrm>
          <a:prstGeom prst="rect">
            <a:avLst/>
          </a:prstGeom>
          <a:noFill/>
        </p:spPr>
        <p:txBody>
          <a:bodyPr wrap="square" rtlCol="0">
            <a:spAutoFit/>
          </a:bodyPr>
          <a:lstStyle/>
          <a:p>
            <a:r>
              <a:rPr lang="pt-BR" b="1" dirty="0" smtClean="0"/>
              <a:t>Aumento de precipitação na Bacia do Prata: aprox. 30% nos últimos 50 anos</a:t>
            </a:r>
            <a:endParaRPr lang="pt-BR" b="1" dirty="0"/>
          </a:p>
        </p:txBody>
      </p:sp>
      <p:sp>
        <p:nvSpPr>
          <p:cNvPr id="9" name="TextBox 8"/>
          <p:cNvSpPr txBox="1"/>
          <p:nvPr/>
        </p:nvSpPr>
        <p:spPr>
          <a:xfrm>
            <a:off x="275771" y="6411272"/>
            <a:ext cx="1614545" cy="369332"/>
          </a:xfrm>
          <a:prstGeom prst="rect">
            <a:avLst/>
          </a:prstGeom>
          <a:noFill/>
        </p:spPr>
        <p:txBody>
          <a:bodyPr wrap="none" rtlCol="0">
            <a:spAutoFit/>
          </a:bodyPr>
          <a:lstStyle/>
          <a:p>
            <a:r>
              <a:rPr lang="pt-BR" i="1" dirty="0" smtClean="0"/>
              <a:t>IPCC AR5, 2013</a:t>
            </a:r>
            <a:endParaRPr lang="pt-BR" i="1" dirty="0"/>
          </a:p>
        </p:txBody>
      </p:sp>
    </p:spTree>
    <p:extLst>
      <p:ext uri="{BB962C8B-B14F-4D97-AF65-F5344CB8AC3E}">
        <p14:creationId xmlns:p14="http://schemas.microsoft.com/office/powerpoint/2010/main" val="572352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2" t="-49" r="-752" b="57340"/>
          <a:stretch/>
        </p:blipFill>
        <p:spPr bwMode="auto">
          <a:xfrm>
            <a:off x="3989832" y="3904952"/>
            <a:ext cx="4883926" cy="277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5673" y="4419600"/>
            <a:ext cx="4038600" cy="1938992"/>
          </a:xfrm>
          <a:prstGeom prst="rect">
            <a:avLst/>
          </a:prstGeom>
        </p:spPr>
        <p:txBody>
          <a:bodyPr wrap="square">
            <a:spAutoFit/>
          </a:bodyPr>
          <a:lstStyle/>
          <a:p>
            <a:r>
              <a:rPr lang="en-US" sz="2000" b="1" dirty="0" smtClean="0"/>
              <a:t>Maximum </a:t>
            </a:r>
            <a:r>
              <a:rPr lang="en-US" sz="2000" b="1" dirty="0"/>
              <a:t>monthly, annual mean and minimum </a:t>
            </a:r>
            <a:r>
              <a:rPr lang="en-US" sz="2000" b="1" dirty="0" smtClean="0"/>
              <a:t>monthly mean </a:t>
            </a:r>
            <a:r>
              <a:rPr lang="en-US" sz="2000" b="1" dirty="0"/>
              <a:t>Amazon river discharge at </a:t>
            </a:r>
            <a:r>
              <a:rPr lang="en-US" sz="2000" b="1" dirty="0" err="1"/>
              <a:t>Ó</a:t>
            </a:r>
            <a:r>
              <a:rPr lang="en-US" sz="2000" b="1" dirty="0" err="1" smtClean="0"/>
              <a:t>bidos</a:t>
            </a:r>
            <a:r>
              <a:rPr lang="en-US" sz="2000" b="1" dirty="0" smtClean="0"/>
              <a:t> </a:t>
            </a:r>
            <a:r>
              <a:rPr lang="en-US" sz="2000" b="1" dirty="0"/>
              <a:t>and in green </a:t>
            </a:r>
            <a:r>
              <a:rPr lang="en-US" sz="2000" b="1" dirty="0" smtClean="0"/>
              <a:t>maximum and </a:t>
            </a:r>
            <a:r>
              <a:rPr lang="en-US" sz="2000" b="1" dirty="0"/>
              <a:t>minimum daily mean river discharge, </a:t>
            </a:r>
            <a:r>
              <a:rPr lang="en-US" sz="2000" b="1" dirty="0" smtClean="0"/>
              <a:t>(</a:t>
            </a:r>
            <a:r>
              <a:rPr lang="en-US" sz="2000" b="1" i="1" dirty="0" err="1" smtClean="0"/>
              <a:t>Gloor</a:t>
            </a:r>
            <a:r>
              <a:rPr lang="en-US" sz="2000" b="1" i="1" dirty="0" smtClean="0"/>
              <a:t> </a:t>
            </a:r>
            <a:r>
              <a:rPr lang="en-US" sz="2000" b="1" i="1" dirty="0"/>
              <a:t>et al. </a:t>
            </a:r>
            <a:r>
              <a:rPr lang="en-US" sz="2000" b="1" i="1" dirty="0" smtClean="0"/>
              <a:t>GRL 2013</a:t>
            </a:r>
            <a:r>
              <a:rPr lang="en-US" sz="2000" b="1" dirty="0" smtClean="0"/>
              <a:t>).</a:t>
            </a:r>
            <a:endParaRPr lang="en-US" sz="2000" b="1" dirty="0"/>
          </a:p>
        </p:txBody>
      </p:sp>
      <p:sp>
        <p:nvSpPr>
          <p:cNvPr id="3" name="TextBox 2"/>
          <p:cNvSpPr txBox="1"/>
          <p:nvPr/>
        </p:nvSpPr>
        <p:spPr>
          <a:xfrm>
            <a:off x="135673" y="176792"/>
            <a:ext cx="3826727" cy="1754326"/>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Is the Amazonian hydrological cycle intensifying?</a:t>
            </a:r>
            <a:endParaRPr lang="en-US" sz="3600" b="1" dirty="0">
              <a:effectLst>
                <a:outerShdw blurRad="38100" dist="38100" dir="2700000" algn="tl">
                  <a:srgbClr val="000000">
                    <a:alpha val="43137"/>
                  </a:srgbClr>
                </a:outerShdw>
              </a:effectLst>
            </a:endParaRPr>
          </a:p>
        </p:txBody>
      </p:sp>
      <p:sp>
        <p:nvSpPr>
          <p:cNvPr id="4" name="Rectangle 3"/>
          <p:cNvSpPr/>
          <p:nvPr/>
        </p:nvSpPr>
        <p:spPr>
          <a:xfrm>
            <a:off x="281977" y="2438400"/>
            <a:ext cx="3643847" cy="707886"/>
          </a:xfrm>
          <a:prstGeom prst="rect">
            <a:avLst/>
          </a:prstGeom>
        </p:spPr>
        <p:txBody>
          <a:bodyPr wrap="square">
            <a:spAutoFit/>
          </a:bodyPr>
          <a:lstStyle/>
          <a:p>
            <a:r>
              <a:rPr lang="en-US" sz="2000" b="1" dirty="0" smtClean="0"/>
              <a:t>Tropical </a:t>
            </a:r>
            <a:r>
              <a:rPr lang="en-US" sz="2000" b="1" dirty="0"/>
              <a:t>Atlantic sea surface </a:t>
            </a:r>
            <a:r>
              <a:rPr lang="en-US" sz="2000" b="1" dirty="0" smtClean="0"/>
              <a:t>temperature</a:t>
            </a:r>
            <a:endParaRPr lang="en-US" sz="20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3740"/>
            <a:ext cx="4918483" cy="356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371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21188" cy="1200329"/>
          </a:xfrm>
          <a:prstGeom prst="rect">
            <a:avLst/>
          </a:prstGeom>
          <a:noFill/>
        </p:spPr>
        <p:txBody>
          <a:bodyPr wrap="none" rtlCol="0">
            <a:spAutoFit/>
          </a:bodyPr>
          <a:lstStyle/>
          <a:p>
            <a:pPr algn="ctr"/>
            <a:r>
              <a:rPr lang="pt-BR" sz="3600" dirty="0" smtClean="0">
                <a:effectLst>
                  <a:outerShdw blurRad="38100" dist="38100" dir="2700000" algn="tl">
                    <a:srgbClr val="000000">
                      <a:alpha val="43137"/>
                    </a:srgbClr>
                  </a:outerShdw>
                </a:effectLst>
              </a:rPr>
              <a:t>O que é “segurança ambiental e climática”?</a:t>
            </a:r>
          </a:p>
          <a:p>
            <a:pPr algn="ctr"/>
            <a:r>
              <a:rPr lang="pt-BR" sz="3600" dirty="0" smtClean="0">
                <a:effectLst>
                  <a:outerShdw blurRad="38100" dist="38100" dir="2700000" algn="tl">
                    <a:srgbClr val="000000">
                      <a:alpha val="43137"/>
                    </a:srgbClr>
                  </a:outerShdw>
                </a:effectLst>
              </a:rPr>
              <a:t>Quais os </a:t>
            </a:r>
            <a:r>
              <a:rPr lang="pt-BR" sz="3600" dirty="0" err="1" smtClean="0">
                <a:effectLst>
                  <a:outerShdw blurRad="38100" dist="38100" dir="2700000" algn="tl">
                    <a:srgbClr val="000000">
                      <a:alpha val="43137"/>
                    </a:srgbClr>
                  </a:outerShdw>
                </a:effectLst>
              </a:rPr>
              <a:t>driving</a:t>
            </a:r>
            <a:r>
              <a:rPr lang="pt-BR" sz="3600" dirty="0" smtClean="0">
                <a:effectLst>
                  <a:outerShdw blurRad="38100" dist="38100" dir="2700000" algn="tl">
                    <a:srgbClr val="000000">
                      <a:alpha val="43137"/>
                    </a:srgbClr>
                  </a:outerShdw>
                </a:effectLst>
              </a:rPr>
              <a:t> forces?</a:t>
            </a:r>
            <a:endParaRPr lang="pt-BR" sz="3600" dirty="0">
              <a:effectLst>
                <a:outerShdw blurRad="38100" dist="38100" dir="2700000" algn="tl">
                  <a:srgbClr val="000000">
                    <a:alpha val="43137"/>
                  </a:srgbClr>
                </a:outerShdw>
              </a:effectLst>
            </a:endParaRPr>
          </a:p>
        </p:txBody>
      </p:sp>
      <p:sp>
        <p:nvSpPr>
          <p:cNvPr id="3" name="TextBox 2"/>
          <p:cNvSpPr txBox="1"/>
          <p:nvPr/>
        </p:nvSpPr>
        <p:spPr>
          <a:xfrm>
            <a:off x="152400" y="1488540"/>
            <a:ext cx="8610600" cy="3477875"/>
          </a:xfrm>
          <a:prstGeom prst="rect">
            <a:avLst/>
          </a:prstGeom>
          <a:noFill/>
        </p:spPr>
        <p:txBody>
          <a:bodyPr wrap="square" rtlCol="0">
            <a:spAutoFit/>
          </a:bodyPr>
          <a:lstStyle/>
          <a:p>
            <a:pPr indent="-457200">
              <a:spcBef>
                <a:spcPts val="600"/>
              </a:spcBef>
              <a:spcAft>
                <a:spcPts val="600"/>
              </a:spcAft>
              <a:buFont typeface="Arial" panose="020B0604020202020204" pitchFamily="34" charset="0"/>
              <a:buChar char="•"/>
            </a:pPr>
            <a:r>
              <a:rPr lang="pt-BR" sz="2000" b="1" dirty="0" smtClean="0"/>
              <a:t>Aumento lento e gradual da temperatura (já em andamento)</a:t>
            </a:r>
          </a:p>
          <a:p>
            <a:pPr indent="-457200">
              <a:spcBef>
                <a:spcPts val="600"/>
              </a:spcBef>
              <a:spcAft>
                <a:spcPts val="600"/>
              </a:spcAft>
              <a:buFont typeface="Arial" panose="020B0604020202020204" pitchFamily="34" charset="0"/>
              <a:buChar char="•"/>
            </a:pPr>
            <a:r>
              <a:rPr lang="pt-BR" sz="2000" b="1" dirty="0" smtClean="0"/>
              <a:t>Alterações no padrão de precipitação: difícil de medir, difícil de modelar…</a:t>
            </a:r>
          </a:p>
          <a:p>
            <a:pPr indent="-457200">
              <a:spcBef>
                <a:spcPts val="600"/>
              </a:spcBef>
              <a:spcAft>
                <a:spcPts val="600"/>
              </a:spcAft>
              <a:buFont typeface="Arial" panose="020B0604020202020204" pitchFamily="34" charset="0"/>
              <a:buChar char="•"/>
            </a:pPr>
            <a:r>
              <a:rPr lang="pt-BR" sz="2000" b="1" dirty="0" smtClean="0"/>
              <a:t>Os chamados “</a:t>
            </a:r>
            <a:r>
              <a:rPr lang="pt-BR" sz="2000" b="1" dirty="0" err="1" smtClean="0"/>
              <a:t>tipping</a:t>
            </a:r>
            <a:r>
              <a:rPr lang="pt-BR" sz="2000" b="1" dirty="0" smtClean="0"/>
              <a:t> points”: A não linearidade do sistema climático</a:t>
            </a:r>
          </a:p>
          <a:p>
            <a:pPr indent="-457200">
              <a:spcBef>
                <a:spcPts val="600"/>
              </a:spcBef>
              <a:spcAft>
                <a:spcPts val="600"/>
              </a:spcAft>
              <a:buFont typeface="Arial" panose="020B0604020202020204" pitchFamily="34" charset="0"/>
              <a:buChar char="•"/>
            </a:pPr>
            <a:r>
              <a:rPr lang="pt-BR" sz="2000" b="1" dirty="0" smtClean="0"/>
              <a:t>O aumento da frequência dos eventos climáticos extremos (secas, inundações, furacões, etc.)</a:t>
            </a:r>
          </a:p>
          <a:p>
            <a:pPr indent="-457200">
              <a:spcBef>
                <a:spcPts val="600"/>
              </a:spcBef>
              <a:spcAft>
                <a:spcPts val="600"/>
              </a:spcAft>
              <a:buFont typeface="Arial" panose="020B0604020202020204" pitchFamily="34" charset="0"/>
              <a:buChar char="•"/>
            </a:pPr>
            <a:r>
              <a:rPr lang="pt-BR" sz="2000" b="1" dirty="0" smtClean="0"/>
              <a:t>Impactos na produtividade agrícola e produção de biocombustíveis</a:t>
            </a:r>
          </a:p>
          <a:p>
            <a:pPr indent="-457200">
              <a:spcBef>
                <a:spcPts val="600"/>
              </a:spcBef>
              <a:spcAft>
                <a:spcPts val="600"/>
              </a:spcAft>
              <a:buFont typeface="Arial" panose="020B0604020202020204" pitchFamily="34" charset="0"/>
              <a:buChar char="•"/>
            </a:pPr>
            <a:r>
              <a:rPr lang="pt-BR" sz="2000" b="1" dirty="0" smtClean="0"/>
              <a:t>Importantes links de mudanças climáticas com perda de biodiversidade</a:t>
            </a:r>
          </a:p>
          <a:p>
            <a:pPr indent="-457200">
              <a:spcBef>
                <a:spcPts val="600"/>
              </a:spcBef>
              <a:spcAft>
                <a:spcPts val="600"/>
              </a:spcAft>
              <a:buFont typeface="Arial" panose="020B0604020202020204" pitchFamily="34" charset="0"/>
              <a:buChar char="•"/>
            </a:pPr>
            <a:r>
              <a:rPr lang="pt-BR" sz="2000" b="1" dirty="0" smtClean="0"/>
              <a:t>Links com segurança alimentar</a:t>
            </a:r>
            <a:endParaRPr lang="pt-BR" dirty="0"/>
          </a:p>
        </p:txBody>
      </p:sp>
      <p:grpSp>
        <p:nvGrpSpPr>
          <p:cNvPr id="4" name="Group 10"/>
          <p:cNvGrpSpPr>
            <a:grpSpLocks/>
          </p:cNvGrpSpPr>
          <p:nvPr/>
        </p:nvGrpSpPr>
        <p:grpSpPr bwMode="auto">
          <a:xfrm>
            <a:off x="6366164" y="4679372"/>
            <a:ext cx="2473036" cy="2026227"/>
            <a:chOff x="3648" y="0"/>
            <a:chExt cx="2112" cy="2112"/>
          </a:xfrm>
        </p:grpSpPr>
        <p:pic>
          <p:nvPicPr>
            <p:cNvPr id="5" name="Picture 11"/>
            <p:cNvPicPr>
              <a:picLocks noChangeAspect="1" noChangeArrowheads="1"/>
            </p:cNvPicPr>
            <p:nvPr/>
          </p:nvPicPr>
          <p:blipFill>
            <a:blip r:embed="rId2" cstate="print"/>
            <a:srcRect/>
            <a:stretch>
              <a:fillRect/>
            </a:stretch>
          </p:blipFill>
          <p:spPr bwMode="auto">
            <a:xfrm>
              <a:off x="3648" y="0"/>
              <a:ext cx="2112" cy="2112"/>
            </a:xfrm>
            <a:prstGeom prst="rect">
              <a:avLst/>
            </a:prstGeom>
            <a:noFill/>
          </p:spPr>
        </p:pic>
        <p:sp>
          <p:nvSpPr>
            <p:cNvPr id="6"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Tree>
    <p:extLst>
      <p:ext uri="{BB962C8B-B14F-4D97-AF65-F5344CB8AC3E}">
        <p14:creationId xmlns:p14="http://schemas.microsoft.com/office/powerpoint/2010/main" val="3527607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96" y="152400"/>
            <a:ext cx="5029200" cy="6548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457200"/>
            <a:ext cx="3581399" cy="1569660"/>
          </a:xfrm>
          <a:prstGeom prst="rect">
            <a:avLst/>
          </a:prstGeom>
          <a:noFill/>
        </p:spPr>
        <p:txBody>
          <a:bodyPr wrap="square" rtlCol="0">
            <a:spAutoFit/>
          </a:bodyPr>
          <a:lstStyle/>
          <a:p>
            <a:r>
              <a:rPr lang="pt-BR" sz="3200" b="1" dirty="0" smtClean="0">
                <a:effectLst>
                  <a:outerShdw blurRad="38100" dist="38100" dir="2700000" algn="tl">
                    <a:srgbClr val="000000">
                      <a:alpha val="43137"/>
                    </a:srgbClr>
                  </a:outerShdw>
                </a:effectLst>
              </a:rPr>
              <a:t>Observações de extremos climáticos de temperatura</a:t>
            </a:r>
            <a:endParaRPr lang="pt-BR" sz="3200" b="1" dirty="0">
              <a:effectLst>
                <a:outerShdw blurRad="38100" dist="38100" dir="2700000" algn="tl">
                  <a:srgbClr val="000000">
                    <a:alpha val="43137"/>
                  </a:srgbClr>
                </a:outerShdw>
              </a:effectLst>
            </a:endParaRPr>
          </a:p>
        </p:txBody>
      </p:sp>
      <p:sp>
        <p:nvSpPr>
          <p:cNvPr id="5" name="TextBox 4"/>
          <p:cNvSpPr txBox="1"/>
          <p:nvPr/>
        </p:nvSpPr>
        <p:spPr>
          <a:xfrm>
            <a:off x="275771" y="6411272"/>
            <a:ext cx="1614545" cy="369332"/>
          </a:xfrm>
          <a:prstGeom prst="rect">
            <a:avLst/>
          </a:prstGeom>
          <a:noFill/>
        </p:spPr>
        <p:txBody>
          <a:bodyPr wrap="none" rtlCol="0">
            <a:spAutoFit/>
          </a:bodyPr>
          <a:lstStyle/>
          <a:p>
            <a:r>
              <a:rPr lang="pt-BR" i="1" dirty="0" smtClean="0"/>
              <a:t>IPCC AR5, 2013</a:t>
            </a:r>
            <a:endParaRPr lang="pt-BR" i="1" dirty="0"/>
          </a:p>
        </p:txBody>
      </p:sp>
    </p:spTree>
    <p:extLst>
      <p:ext uri="{BB962C8B-B14F-4D97-AF65-F5344CB8AC3E}">
        <p14:creationId xmlns:p14="http://schemas.microsoft.com/office/powerpoint/2010/main" val="2605822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42350" cy="1080120"/>
          </a:xfrm>
        </p:spPr>
        <p:txBody>
          <a:bodyPr>
            <a:noAutofit/>
          </a:bodyPr>
          <a:lstStyle/>
          <a:p>
            <a:pPr algn="ctr"/>
            <a:r>
              <a:rPr lang="pt-BR" sz="3600" dirty="0" smtClean="0">
                <a:solidFill>
                  <a:schemeClr val="tx1"/>
                </a:solidFill>
                <a:effectLst>
                  <a:outerShdw blurRad="38100" dist="38100" dir="2700000" algn="tl">
                    <a:srgbClr val="000000">
                      <a:alpha val="43137"/>
                    </a:srgbClr>
                  </a:outerShdw>
                </a:effectLst>
                <a:latin typeface="+mn-lt"/>
              </a:rPr>
              <a:t>Cenários de Emissões e “RCP - </a:t>
            </a:r>
            <a:r>
              <a:rPr lang="pt-BR" sz="3600" dirty="0" err="1" smtClean="0">
                <a:solidFill>
                  <a:schemeClr val="tx1"/>
                </a:solidFill>
                <a:effectLst>
                  <a:outerShdw blurRad="38100" dist="38100" dir="2700000" algn="tl">
                    <a:srgbClr val="000000">
                      <a:alpha val="43137"/>
                    </a:srgbClr>
                  </a:outerShdw>
                </a:effectLst>
                <a:latin typeface="+mn-lt"/>
              </a:rPr>
              <a:t>Representative</a:t>
            </a:r>
            <a:r>
              <a:rPr lang="pt-BR" sz="3600" dirty="0" smtClean="0">
                <a:solidFill>
                  <a:schemeClr val="tx1"/>
                </a:solidFill>
                <a:effectLst>
                  <a:outerShdw blurRad="38100" dist="38100" dir="2700000" algn="tl">
                    <a:srgbClr val="000000">
                      <a:alpha val="43137"/>
                    </a:srgbClr>
                  </a:outerShdw>
                </a:effectLst>
                <a:latin typeface="+mn-lt"/>
              </a:rPr>
              <a:t> </a:t>
            </a:r>
            <a:r>
              <a:rPr lang="pt-BR" sz="3600" dirty="0" err="1" smtClean="0">
                <a:solidFill>
                  <a:schemeClr val="tx1"/>
                </a:solidFill>
                <a:effectLst>
                  <a:outerShdw blurRad="38100" dist="38100" dir="2700000" algn="tl">
                    <a:srgbClr val="000000">
                      <a:alpha val="43137"/>
                    </a:srgbClr>
                  </a:outerShdw>
                </a:effectLst>
                <a:latin typeface="+mn-lt"/>
              </a:rPr>
              <a:t>Concentrations</a:t>
            </a:r>
            <a:r>
              <a:rPr lang="pt-BR" sz="3600" dirty="0" smtClean="0">
                <a:solidFill>
                  <a:schemeClr val="tx1"/>
                </a:solidFill>
                <a:effectLst>
                  <a:outerShdw blurRad="38100" dist="38100" dir="2700000" algn="tl">
                    <a:srgbClr val="000000">
                      <a:alpha val="43137"/>
                    </a:srgbClr>
                  </a:outerShdw>
                </a:effectLst>
                <a:latin typeface="+mn-lt"/>
              </a:rPr>
              <a:t> </a:t>
            </a:r>
            <a:r>
              <a:rPr lang="pt-BR" sz="3600" dirty="0" err="1" smtClean="0">
                <a:solidFill>
                  <a:schemeClr val="tx1"/>
                </a:solidFill>
                <a:effectLst>
                  <a:outerShdw blurRad="38100" dist="38100" dir="2700000" algn="tl">
                    <a:srgbClr val="000000">
                      <a:alpha val="43137"/>
                    </a:srgbClr>
                  </a:outerShdw>
                </a:effectLst>
                <a:latin typeface="+mn-lt"/>
              </a:rPr>
              <a:t>Pathways</a:t>
            </a:r>
            <a:r>
              <a:rPr lang="pt-BR" sz="3600" dirty="0" smtClean="0">
                <a:solidFill>
                  <a:schemeClr val="tx1"/>
                </a:solidFill>
                <a:effectLst>
                  <a:outerShdw blurRad="38100" dist="38100" dir="2700000" algn="tl">
                    <a:srgbClr val="000000">
                      <a:alpha val="43137"/>
                    </a:srgbClr>
                  </a:outerShdw>
                </a:effectLst>
                <a:latin typeface="+mn-lt"/>
              </a:rPr>
              <a:t>”</a:t>
            </a:r>
            <a:endParaRPr lang="pt-BR" sz="3600" dirty="0">
              <a:solidFill>
                <a:schemeClr val="tx1"/>
              </a:solidFill>
              <a:effectLst>
                <a:outerShdw blurRad="38100" dist="38100" dir="2700000" algn="tl">
                  <a:srgbClr val="000000">
                    <a:alpha val="43137"/>
                  </a:srgbClr>
                </a:outerShdw>
              </a:effectLst>
              <a:latin typeface="+mn-lt"/>
            </a:endParaRPr>
          </a:p>
        </p:txBody>
      </p:sp>
      <p:pic>
        <p:nvPicPr>
          <p:cNvPr id="3" name="Picture 2" descr="Screen Shot 2013-09-05 at 8.4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8676456" cy="537377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0" y="6453336"/>
            <a:ext cx="2736304" cy="369332"/>
          </a:xfrm>
          <a:prstGeom prst="rect">
            <a:avLst/>
          </a:prstGeom>
          <a:noFill/>
        </p:spPr>
        <p:txBody>
          <a:bodyPr wrap="square" rtlCol="0">
            <a:spAutoFit/>
          </a:bodyPr>
          <a:lstStyle/>
          <a:p>
            <a:endParaRPr lang="en-US" dirty="0">
              <a:solidFill>
                <a:srgbClr val="000000"/>
              </a:solidFill>
            </a:endParaRPr>
          </a:p>
        </p:txBody>
      </p:sp>
      <p:sp>
        <p:nvSpPr>
          <p:cNvPr id="5" name="Oval 4"/>
          <p:cNvSpPr/>
          <p:nvPr/>
        </p:nvSpPr>
        <p:spPr>
          <a:xfrm>
            <a:off x="8100392" y="1844824"/>
            <a:ext cx="360040" cy="360040"/>
          </a:xfrm>
          <a:prstGeom prst="ellipse">
            <a:avLst/>
          </a:prstGeom>
          <a:solidFill>
            <a:srgbClr val="FF00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6" name="Oval 5"/>
          <p:cNvSpPr/>
          <p:nvPr/>
        </p:nvSpPr>
        <p:spPr>
          <a:xfrm>
            <a:off x="8100392" y="3212976"/>
            <a:ext cx="360040" cy="360040"/>
          </a:xfrm>
          <a:prstGeom prst="ellipse">
            <a:avLst/>
          </a:prstGeom>
          <a:solidFill>
            <a:srgbClr val="FF66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7" name="Oval 6"/>
          <p:cNvSpPr/>
          <p:nvPr/>
        </p:nvSpPr>
        <p:spPr>
          <a:xfrm>
            <a:off x="8100392" y="3861048"/>
            <a:ext cx="360040" cy="360040"/>
          </a:xfrm>
          <a:prstGeom prst="ellipse">
            <a:avLst/>
          </a:prstGeom>
          <a:solidFill>
            <a:schemeClr val="bg2">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8" name="Oval 7"/>
          <p:cNvSpPr/>
          <p:nvPr/>
        </p:nvSpPr>
        <p:spPr>
          <a:xfrm>
            <a:off x="8100392" y="4725144"/>
            <a:ext cx="360040" cy="3600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TextBox 10"/>
          <p:cNvSpPr txBox="1"/>
          <p:nvPr/>
        </p:nvSpPr>
        <p:spPr>
          <a:xfrm>
            <a:off x="2339752" y="4941168"/>
            <a:ext cx="1368152" cy="369332"/>
          </a:xfrm>
          <a:prstGeom prst="rect">
            <a:avLst/>
          </a:prstGeom>
          <a:solidFill>
            <a:srgbClr val="FFFFFF"/>
          </a:solidFill>
        </p:spPr>
        <p:txBody>
          <a:bodyPr wrap="square" rtlCol="0">
            <a:spAutoFit/>
          </a:bodyPr>
          <a:lstStyle/>
          <a:p>
            <a:endParaRPr lang="en-US" dirty="0"/>
          </a:p>
        </p:txBody>
      </p:sp>
      <p:sp>
        <p:nvSpPr>
          <p:cNvPr id="12" name="TextBox 11"/>
          <p:cNvSpPr txBox="1"/>
          <p:nvPr/>
        </p:nvSpPr>
        <p:spPr>
          <a:xfrm>
            <a:off x="1043608" y="5085184"/>
            <a:ext cx="2232248" cy="369332"/>
          </a:xfrm>
          <a:prstGeom prst="rect">
            <a:avLst/>
          </a:prstGeom>
          <a:solidFill>
            <a:srgbClr val="FFFFFF"/>
          </a:solidFill>
        </p:spPr>
        <p:txBody>
          <a:bodyPr wrap="square" rtlCol="0">
            <a:spAutoFit/>
          </a:bodyPr>
          <a:lstStyle/>
          <a:p>
            <a:endParaRPr lang="en-US" dirty="0"/>
          </a:p>
        </p:txBody>
      </p:sp>
      <p:sp>
        <p:nvSpPr>
          <p:cNvPr id="13" name="TextBox 12"/>
          <p:cNvSpPr txBox="1"/>
          <p:nvPr/>
        </p:nvSpPr>
        <p:spPr>
          <a:xfrm>
            <a:off x="1331640" y="5445224"/>
            <a:ext cx="1431776" cy="369332"/>
          </a:xfrm>
          <a:prstGeom prst="rect">
            <a:avLst/>
          </a:prstGeom>
          <a:solidFill>
            <a:srgbClr val="FFFFFF"/>
          </a:solidFill>
        </p:spPr>
        <p:txBody>
          <a:bodyPr wrap="square" rtlCol="0">
            <a:spAutoFit/>
          </a:bodyPr>
          <a:lstStyle/>
          <a:p>
            <a:endParaRPr lang="en-US" dirty="0"/>
          </a:p>
        </p:txBody>
      </p:sp>
      <p:sp>
        <p:nvSpPr>
          <p:cNvPr id="14" name="TextBox 13"/>
          <p:cNvSpPr txBox="1"/>
          <p:nvPr/>
        </p:nvSpPr>
        <p:spPr>
          <a:xfrm>
            <a:off x="1043608" y="5661248"/>
            <a:ext cx="423664" cy="369332"/>
          </a:xfrm>
          <a:prstGeom prst="rect">
            <a:avLst/>
          </a:prstGeom>
          <a:solidFill>
            <a:srgbClr val="FFFFFF"/>
          </a:solidFill>
        </p:spPr>
        <p:txBody>
          <a:bodyPr wrap="square" rtlCol="0">
            <a:spAutoFit/>
          </a:bodyPr>
          <a:lstStyle/>
          <a:p>
            <a:endParaRPr lang="en-US" dirty="0"/>
          </a:p>
        </p:txBody>
      </p:sp>
      <p:sp>
        <p:nvSpPr>
          <p:cNvPr id="9" name="TextBox 8"/>
          <p:cNvSpPr txBox="1"/>
          <p:nvPr/>
        </p:nvSpPr>
        <p:spPr>
          <a:xfrm>
            <a:off x="7247338" y="4941168"/>
            <a:ext cx="853054" cy="369332"/>
          </a:xfrm>
          <a:prstGeom prst="rect">
            <a:avLst/>
          </a:prstGeom>
          <a:noFill/>
        </p:spPr>
        <p:txBody>
          <a:bodyPr wrap="none" rtlCol="0">
            <a:spAutoFit/>
          </a:bodyPr>
          <a:lstStyle/>
          <a:p>
            <a:r>
              <a:rPr lang="pt-BR" b="1" dirty="0" smtClean="0">
                <a:solidFill>
                  <a:schemeClr val="tx2">
                    <a:lumMod val="60000"/>
                    <a:lumOff val="40000"/>
                  </a:schemeClr>
                </a:solidFill>
                <a:effectLst>
                  <a:outerShdw blurRad="38100" dist="38100" dir="2700000" algn="tl">
                    <a:srgbClr val="000000">
                      <a:alpha val="43137"/>
                    </a:srgbClr>
                  </a:outerShdw>
                </a:effectLst>
              </a:rPr>
              <a:t>RCP2.6</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15" name="TextBox 14"/>
          <p:cNvSpPr txBox="1"/>
          <p:nvPr/>
        </p:nvSpPr>
        <p:spPr>
          <a:xfrm>
            <a:off x="7179476" y="1660158"/>
            <a:ext cx="853054" cy="369332"/>
          </a:xfrm>
          <a:prstGeom prst="rect">
            <a:avLst/>
          </a:prstGeom>
          <a:noFill/>
        </p:spPr>
        <p:txBody>
          <a:bodyPr wrap="none" rtlCol="0">
            <a:spAutoFit/>
          </a:bodyPr>
          <a:lstStyle/>
          <a:p>
            <a:r>
              <a:rPr lang="pt-BR" b="1" dirty="0" smtClean="0">
                <a:solidFill>
                  <a:srgbClr val="FF0000"/>
                </a:solidFill>
                <a:effectLst>
                  <a:outerShdw blurRad="38100" dist="38100" dir="2700000" algn="tl">
                    <a:srgbClr val="000000">
                      <a:alpha val="43137"/>
                    </a:srgbClr>
                  </a:outerShdw>
                </a:effectLst>
              </a:rPr>
              <a:t>RCP8.5</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5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9903" cy="685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8282" y="457200"/>
            <a:ext cx="8449814"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Projeção de aumento de temperatura em dois cenários </a:t>
            </a:r>
            <a:endParaRPr lang="en-US" sz="2800" b="1" dirty="0">
              <a:effectLst>
                <a:outerShdw blurRad="38100" dist="38100" dir="2700000" algn="tl">
                  <a:srgbClr val="000000">
                    <a:alpha val="43137"/>
                  </a:srgbClr>
                </a:outerShdw>
              </a:effectLst>
            </a:endParaRPr>
          </a:p>
        </p:txBody>
      </p:sp>
      <p:pic>
        <p:nvPicPr>
          <p:cNvPr id="6" name="Picture 5" descr="Screen Shot 2013-09-22 at 10.25.35 PM.png"/>
          <p:cNvPicPr>
            <a:picLocks noChangeAspect="1"/>
          </p:cNvPicPr>
          <p:nvPr/>
        </p:nvPicPr>
        <p:blipFill rotWithShape="1">
          <a:blip r:embed="rId2">
            <a:extLst>
              <a:ext uri="{28A0092B-C50C-407E-A947-70E740481C1C}">
                <a14:useLocalDpi xmlns:a14="http://schemas.microsoft.com/office/drawing/2010/main" val="0"/>
              </a:ext>
            </a:extLst>
          </a:blip>
          <a:srcRect l="3050" t="6270" r="3555"/>
          <a:stretch/>
        </p:blipFill>
        <p:spPr>
          <a:xfrm>
            <a:off x="257276" y="1447800"/>
            <a:ext cx="8599198" cy="4216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47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48" y="1490484"/>
            <a:ext cx="8720066" cy="5215116"/>
          </a:xfrm>
          <a:prstGeom prst="rect">
            <a:avLst/>
          </a:prstGeom>
        </p:spPr>
      </p:pic>
      <p:sp>
        <p:nvSpPr>
          <p:cNvPr id="5" name="TextBox 4"/>
          <p:cNvSpPr txBox="1"/>
          <p:nvPr/>
        </p:nvSpPr>
        <p:spPr>
          <a:xfrm>
            <a:off x="304801" y="1538959"/>
            <a:ext cx="1008112" cy="369332"/>
          </a:xfrm>
          <a:prstGeom prst="rect">
            <a:avLst/>
          </a:prstGeom>
          <a:solidFill>
            <a:srgbClr val="FFFFFF"/>
          </a:solidFill>
        </p:spPr>
        <p:txBody>
          <a:bodyPr wrap="square" rtlCol="0">
            <a:spAutoFit/>
          </a:bodyPr>
          <a:lstStyle/>
          <a:p>
            <a:r>
              <a:rPr lang="en-US" b="1" dirty="0" smtClean="0">
                <a:solidFill>
                  <a:srgbClr val="000000"/>
                </a:solidFill>
              </a:rPr>
              <a:t>RCP8.5</a:t>
            </a:r>
            <a:endParaRPr lang="en-US" b="1" dirty="0">
              <a:solidFill>
                <a:srgbClr val="000000"/>
              </a:solidFill>
            </a:endParaRPr>
          </a:p>
        </p:txBody>
      </p:sp>
      <p:sp>
        <p:nvSpPr>
          <p:cNvPr id="6" name="TextBox 5"/>
          <p:cNvSpPr txBox="1"/>
          <p:nvPr/>
        </p:nvSpPr>
        <p:spPr>
          <a:xfrm>
            <a:off x="304801" y="228600"/>
            <a:ext cx="8689012" cy="1261884"/>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Projeções de mudanças na precipitação </a:t>
            </a:r>
          </a:p>
          <a:p>
            <a:pPr algn="ctr"/>
            <a:r>
              <a:rPr lang="pt-BR" sz="3600" b="1" dirty="0" smtClean="0"/>
              <a:t>1986-2005 to 2081-2100</a:t>
            </a:r>
            <a:endParaRPr lang="pt-BR" sz="3600" b="1" dirty="0"/>
          </a:p>
        </p:txBody>
      </p:sp>
    </p:spTree>
    <p:extLst>
      <p:ext uri="{BB962C8B-B14F-4D97-AF65-F5344CB8AC3E}">
        <p14:creationId xmlns:p14="http://schemas.microsoft.com/office/powerpoint/2010/main" val="36809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32" y="995429"/>
            <a:ext cx="7705725" cy="5469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152400"/>
            <a:ext cx="8534400" cy="830997"/>
          </a:xfrm>
          <a:prstGeom prst="rect">
            <a:avLst/>
          </a:prstGeom>
        </p:spPr>
        <p:txBody>
          <a:bodyPr wrap="square">
            <a:spAutoFit/>
          </a:bodyPr>
          <a:lstStyle/>
          <a:p>
            <a:pPr algn="ctr"/>
            <a:r>
              <a:rPr lang="pt-BR" sz="2400" b="1" dirty="0" smtClean="0">
                <a:effectLst>
                  <a:outerShdw blurRad="38100" dist="38100" dir="2700000" algn="tl">
                    <a:srgbClr val="000000">
                      <a:alpha val="43137"/>
                    </a:srgbClr>
                  </a:outerShdw>
                </a:effectLst>
              </a:rPr>
              <a:t>Previsão de alteração de umidade do solo para o período de 2016–2035 relativo à 1986–2005 (Cenário RCP4.5 CMIP5)</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1499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9"/>
          <a:stretch/>
        </p:blipFill>
        <p:spPr bwMode="auto">
          <a:xfrm>
            <a:off x="472117" y="632430"/>
            <a:ext cx="8286750" cy="5050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2092" y="6060533"/>
            <a:ext cx="8686800" cy="646331"/>
          </a:xfrm>
          <a:prstGeom prst="rect">
            <a:avLst/>
          </a:prstGeom>
        </p:spPr>
        <p:txBody>
          <a:bodyPr wrap="square">
            <a:spAutoFit/>
          </a:bodyPr>
          <a:lstStyle/>
          <a:p>
            <a:r>
              <a:rPr lang="en-US" dirty="0" smtClean="0"/>
              <a:t>Multi model </a:t>
            </a:r>
            <a:r>
              <a:rPr lang="en-US" dirty="0"/>
              <a:t>mean changes in total cloud area fraction </a:t>
            </a:r>
            <a:r>
              <a:rPr lang="en-US" dirty="0" smtClean="0"/>
              <a:t>. Changes </a:t>
            </a:r>
            <a:r>
              <a:rPr lang="en-US" dirty="0"/>
              <a:t>are given </a:t>
            </a:r>
            <a:r>
              <a:rPr lang="en-US" dirty="0" smtClean="0"/>
              <a:t>as annual </a:t>
            </a:r>
            <a:r>
              <a:rPr lang="en-US" dirty="0"/>
              <a:t>means for the SRES A1B scenario for the period 2080 to 2099 relative to 1980 to 1999.</a:t>
            </a:r>
          </a:p>
        </p:txBody>
      </p:sp>
      <p:sp>
        <p:nvSpPr>
          <p:cNvPr id="3" name="Rectangle 2"/>
          <p:cNvSpPr/>
          <p:nvPr/>
        </p:nvSpPr>
        <p:spPr>
          <a:xfrm>
            <a:off x="247650" y="-13901"/>
            <a:ext cx="885825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Mean </a:t>
            </a:r>
            <a:r>
              <a:rPr lang="en-US" sz="3600" b="1" dirty="0">
                <a:effectLst>
                  <a:outerShdw blurRad="38100" dist="38100" dir="2700000" algn="tl">
                    <a:srgbClr val="000000">
                      <a:alpha val="43137"/>
                    </a:srgbClr>
                  </a:outerShdw>
                </a:effectLst>
              </a:rPr>
              <a:t>changes in total cloud area fraction </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47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11972"/>
            <a:ext cx="8839200" cy="1998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5410200" y="6248400"/>
            <a:ext cx="350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sz="1400" i="1" dirty="0" smtClean="0">
                <a:latin typeface="Times New Roman" pitchFamily="18" charset="0"/>
                <a:cs typeface="Times New Roman" pitchFamily="18" charset="0"/>
              </a:rPr>
              <a:t>Hansen</a:t>
            </a:r>
            <a:r>
              <a:rPr lang="en-US" sz="1400" i="1" dirty="0">
                <a:latin typeface="Times New Roman" pitchFamily="18" charset="0"/>
                <a:cs typeface="Times New Roman" pitchFamily="18" charset="0"/>
              </a:rPr>
              <a:t>, J</a:t>
            </a:r>
            <a:r>
              <a:rPr lang="en-US" sz="1400" i="1" dirty="0" smtClean="0">
                <a:latin typeface="Times New Roman" pitchFamily="18" charset="0"/>
                <a:cs typeface="Times New Roman" pitchFamily="18" charset="0"/>
              </a:rPr>
              <a:t>., </a:t>
            </a:r>
            <a:r>
              <a:rPr lang="en-US" sz="1400" i="1" dirty="0">
                <a:latin typeface="Times New Roman" pitchFamily="18" charset="0"/>
                <a:cs typeface="Times New Roman" pitchFamily="18" charset="0"/>
              </a:rPr>
              <a:t>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pt-BR" sz="2800" b="1" dirty="0" smtClean="0">
                <a:effectLst>
                  <a:outerShdw blurRad="38100" dist="38100" dir="2700000" algn="tl">
                    <a:srgbClr val="000000">
                      <a:alpha val="43137"/>
                    </a:srgbClr>
                  </a:outerShdw>
                </a:effectLst>
              </a:rPr>
              <a:t>Aumento da temperatura pode estar aumentando a frequência de eventos climáticos extremos</a:t>
            </a:r>
          </a:p>
          <a:p>
            <a:pPr>
              <a:spcAft>
                <a:spcPts val="600"/>
              </a:spcAft>
            </a:pPr>
            <a:r>
              <a:rPr lang="pt-BR" b="1" dirty="0" smtClean="0">
                <a:effectLst>
                  <a:outerShdw blurRad="38100" dist="38100" dir="2700000" algn="tl">
                    <a:srgbClr val="000000">
                      <a:alpha val="43137"/>
                    </a:srgbClr>
                  </a:outerShdw>
                </a:effectLst>
              </a:rPr>
              <a:t>Ex</a:t>
            </a:r>
            <a:r>
              <a:rPr lang="pt-BR" b="1" dirty="0" smtClean="0"/>
              <a:t>treme </a:t>
            </a:r>
            <a:r>
              <a:rPr lang="pt-BR" b="1" dirty="0" err="1" smtClean="0"/>
              <a:t>summer</a:t>
            </a:r>
            <a:r>
              <a:rPr lang="pt-BR" b="1" dirty="0" smtClean="0"/>
              <a:t> </a:t>
            </a:r>
            <a:r>
              <a:rPr lang="pt-BR" b="1" dirty="0" err="1" smtClean="0"/>
              <a:t>heat</a:t>
            </a:r>
            <a:r>
              <a:rPr lang="pt-BR" b="1" dirty="0" smtClean="0"/>
              <a:t> </a:t>
            </a:r>
            <a:r>
              <a:rPr lang="pt-BR" b="1" dirty="0" err="1" smtClean="0"/>
              <a:t>anomalies</a:t>
            </a:r>
            <a:r>
              <a:rPr lang="pt-BR" b="1" dirty="0" smtClean="0"/>
              <a:t> </a:t>
            </a:r>
            <a:r>
              <a:rPr lang="pt-BR" b="1" dirty="0" err="1" smtClean="0"/>
              <a:t>now</a:t>
            </a:r>
            <a:r>
              <a:rPr lang="pt-BR" b="1" dirty="0" smtClean="0"/>
              <a:t> cover </a:t>
            </a:r>
            <a:r>
              <a:rPr lang="pt-BR" b="1" dirty="0" err="1" smtClean="0"/>
              <a:t>about</a:t>
            </a:r>
            <a:r>
              <a:rPr lang="pt-BR" b="1" dirty="0" smtClean="0"/>
              <a:t> 10% </a:t>
            </a:r>
            <a:r>
              <a:rPr lang="pt-BR" b="1" dirty="0" err="1" smtClean="0"/>
              <a:t>of</a:t>
            </a:r>
            <a:r>
              <a:rPr lang="pt-BR" b="1" dirty="0" smtClean="0"/>
              <a:t> </a:t>
            </a:r>
            <a:r>
              <a:rPr lang="pt-BR" b="1" dirty="0" err="1" smtClean="0"/>
              <a:t>land</a:t>
            </a:r>
            <a:r>
              <a:rPr lang="pt-BR" b="1" dirty="0" smtClean="0"/>
              <a:t> </a:t>
            </a:r>
            <a:r>
              <a:rPr lang="pt-BR" b="1" dirty="0" err="1" smtClean="0"/>
              <a:t>area</a:t>
            </a:r>
            <a:r>
              <a:rPr lang="pt-BR" b="1" dirty="0" smtClean="0"/>
              <a:t>, </a:t>
            </a:r>
            <a:r>
              <a:rPr lang="pt-BR" b="1" dirty="0" err="1" smtClean="0"/>
              <a:t>up</a:t>
            </a:r>
            <a:r>
              <a:rPr lang="pt-BR" b="1" dirty="0" smtClean="0"/>
              <a:t> </a:t>
            </a:r>
            <a:r>
              <a:rPr lang="pt-BR" b="1" dirty="0" err="1" smtClean="0"/>
              <a:t>from</a:t>
            </a:r>
            <a:r>
              <a:rPr lang="pt-BR" b="1" dirty="0" smtClean="0"/>
              <a:t> 0.2%. </a:t>
            </a:r>
          </a:p>
          <a:p>
            <a:pPr>
              <a:spcAft>
                <a:spcPts val="600"/>
              </a:spcAft>
            </a:pPr>
            <a:r>
              <a:rPr lang="pt-BR" b="1" dirty="0" err="1" smtClean="0"/>
              <a:t>This</a:t>
            </a:r>
            <a:r>
              <a:rPr lang="pt-BR" b="1" dirty="0" smtClean="0"/>
              <a:t> is </a:t>
            </a:r>
            <a:r>
              <a:rPr lang="pt-BR" b="1" dirty="0" err="1" smtClean="0"/>
              <a:t>based</a:t>
            </a:r>
            <a:r>
              <a:rPr lang="pt-BR" b="1" dirty="0" smtClean="0"/>
              <a:t> on </a:t>
            </a:r>
            <a:r>
              <a:rPr lang="pt-BR" b="1" dirty="0" err="1" smtClean="0"/>
              <a:t>observations</a:t>
            </a:r>
            <a:r>
              <a:rPr lang="pt-BR" b="1" dirty="0" smtClean="0"/>
              <a:t>, </a:t>
            </a:r>
            <a:r>
              <a:rPr lang="pt-BR" b="1" dirty="0" err="1" smtClean="0"/>
              <a:t>not</a:t>
            </a:r>
            <a:r>
              <a:rPr lang="pt-BR" b="1" dirty="0" smtClean="0"/>
              <a:t> </a:t>
            </a:r>
            <a:r>
              <a:rPr lang="pt-BR" b="1" dirty="0" err="1" smtClean="0"/>
              <a:t>models</a:t>
            </a:r>
            <a:r>
              <a:rPr lang="pt-BR" b="1" dirty="0" smtClean="0"/>
              <a:t>. </a:t>
            </a:r>
            <a:endParaRPr lang="pt-BR" b="1" dirty="0"/>
          </a:p>
        </p:txBody>
      </p:sp>
      <p:pic>
        <p:nvPicPr>
          <p:cNvPr id="5" name="Picture 2"/>
          <p:cNvPicPr>
            <a:picLocks noChangeAspect="1" noChangeArrowheads="1"/>
          </p:cNvPicPr>
          <p:nvPr/>
        </p:nvPicPr>
        <p:blipFill rotWithShape="1">
          <a:blip r:embed="rId3"/>
          <a:srcRect l="13476" t="54578" r="44336" b="10156"/>
          <a:stretch/>
        </p:blipFill>
        <p:spPr bwMode="auto">
          <a:xfrm>
            <a:off x="190168" y="3935893"/>
            <a:ext cx="4306707" cy="2160105"/>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rotWithShape="1">
          <a:blip r:embed="rId4"/>
          <a:srcRect l="44141" t="54398" r="12155" b="8008"/>
          <a:stretch/>
        </p:blipFill>
        <p:spPr bwMode="auto">
          <a:xfrm>
            <a:off x="4521392" y="3935895"/>
            <a:ext cx="4460608" cy="2160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97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1690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65005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6001643"/>
          </a:xfrm>
          <a:prstGeom prst="rect">
            <a:avLst/>
          </a:prstGeom>
          <a:noFill/>
        </p:spPr>
        <p:txBody>
          <a:bodyPr wrap="square" rtlCol="0">
            <a:spAutoFit/>
          </a:bodyPr>
          <a:lstStyle/>
          <a:p>
            <a:r>
              <a:rPr lang="pt-BR" sz="2400" b="1" dirty="0" smtClean="0">
                <a:effectLst>
                  <a:outerShdw blurRad="38100" dist="38100" dir="2700000" algn="tl">
                    <a:srgbClr val="000000">
                      <a:alpha val="43137"/>
                    </a:srgbClr>
                  </a:outerShdw>
                </a:effectLst>
              </a:rPr>
              <a:t>Nosso planeta em mudança, nos compartimentos:</a:t>
            </a:r>
          </a:p>
          <a:p>
            <a:endParaRPr lang="pt-BR" sz="2400" b="1" dirty="0">
              <a:effectLst>
                <a:outerShdw blurRad="38100" dist="38100" dir="2700000" algn="tl">
                  <a:srgbClr val="000000">
                    <a:alpha val="43137"/>
                  </a:srgbClr>
                </a:outerShdw>
              </a:effectLst>
            </a:endParaRPr>
          </a:p>
          <a:p>
            <a:r>
              <a:rPr lang="pt-BR" sz="3800" b="1" dirty="0" smtClean="0">
                <a:effectLst>
                  <a:outerShdw blurRad="38100" dist="38100" dir="2700000" algn="tl">
                    <a:srgbClr val="000000">
                      <a:alpha val="43137"/>
                    </a:srgbClr>
                  </a:outerShdw>
                </a:effectLst>
              </a:rPr>
              <a:t>Atmosfera</a:t>
            </a:r>
          </a:p>
          <a:p>
            <a:r>
              <a:rPr lang="pt-BR" sz="3800" b="1" dirty="0" err="1" smtClean="0">
                <a:effectLst>
                  <a:outerShdw blurRad="38100" dist="38100" dir="2700000" algn="tl">
                    <a:srgbClr val="000000">
                      <a:alpha val="43137"/>
                    </a:srgbClr>
                  </a:outerShdw>
                </a:effectLst>
              </a:rPr>
              <a:t>Criosfera</a:t>
            </a:r>
            <a:endParaRPr lang="pt-BR" sz="3800" b="1" dirty="0" smtClean="0">
              <a:effectLst>
                <a:outerShdw blurRad="38100" dist="38100" dir="2700000" algn="tl">
                  <a:srgbClr val="000000">
                    <a:alpha val="43137"/>
                  </a:srgbClr>
                </a:outerShdw>
              </a:effectLst>
            </a:endParaRPr>
          </a:p>
          <a:p>
            <a:r>
              <a:rPr lang="pt-BR" sz="3800" b="1" dirty="0" smtClean="0">
                <a:effectLst>
                  <a:outerShdw blurRad="38100" dist="38100" dir="2700000" algn="tl">
                    <a:srgbClr val="000000">
                      <a:alpha val="43137"/>
                    </a:srgbClr>
                  </a:outerShdw>
                </a:effectLst>
              </a:rPr>
              <a:t>Biosfera</a:t>
            </a:r>
          </a:p>
          <a:p>
            <a:r>
              <a:rPr lang="pt-BR" sz="3800" b="1" dirty="0" err="1" smtClean="0">
                <a:effectLst>
                  <a:outerShdw blurRad="38100" dist="38100" dir="2700000" algn="tl">
                    <a:srgbClr val="000000">
                      <a:alpha val="43137"/>
                    </a:srgbClr>
                  </a:outerShdw>
                </a:effectLst>
              </a:rPr>
              <a:t>Geosfera</a:t>
            </a:r>
            <a:endParaRPr lang="pt-BR" sz="3800" b="1" dirty="0" smtClean="0">
              <a:effectLst>
                <a:outerShdw blurRad="38100" dist="38100" dir="2700000" algn="tl">
                  <a:srgbClr val="000000">
                    <a:alpha val="43137"/>
                  </a:srgbClr>
                </a:outerShdw>
              </a:effectLst>
            </a:endParaRPr>
          </a:p>
          <a:p>
            <a:r>
              <a:rPr lang="pt-BR" sz="3800" b="1" dirty="0" smtClean="0">
                <a:effectLst>
                  <a:outerShdw blurRad="38100" dist="38100" dir="2700000" algn="tl">
                    <a:srgbClr val="000000">
                      <a:alpha val="43137"/>
                    </a:srgbClr>
                  </a:outerShdw>
                </a:effectLst>
              </a:rPr>
              <a:t>Hidrosfera</a:t>
            </a:r>
          </a:p>
          <a:p>
            <a:endParaRPr lang="pt-BR" sz="3800" b="1" dirty="0" smtClean="0">
              <a:effectLst>
                <a:outerShdw blurRad="38100" dist="38100" dir="2700000" algn="tl">
                  <a:srgbClr val="000000">
                    <a:alpha val="43137"/>
                  </a:srgbClr>
                </a:outerShdw>
              </a:effectLst>
            </a:endParaRPr>
          </a:p>
          <a:p>
            <a:r>
              <a:rPr lang="pt-BR" sz="2000" b="1" dirty="0" smtClean="0">
                <a:effectLst>
                  <a:outerShdw blurRad="38100" dist="38100" dir="2700000" algn="tl">
                    <a:srgbClr val="000000">
                      <a:alpha val="43137"/>
                    </a:srgbClr>
                  </a:outerShdw>
                </a:effectLst>
              </a:rPr>
              <a:t>Todos importantes na questão de produção energética</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021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2006"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609600"/>
            <a:ext cx="8686800" cy="830997"/>
          </a:xfrm>
          <a:prstGeom prst="rect">
            <a:avLst/>
          </a:prstGeom>
        </p:spPr>
        <p:txBody>
          <a:bodyPr wrap="square">
            <a:spAutoFit/>
          </a:bodyPr>
          <a:lstStyle/>
          <a:p>
            <a:pPr algn="ctr"/>
            <a:r>
              <a:rPr lang="pt-BR" sz="2400" b="1" dirty="0" smtClean="0">
                <a:effectLst>
                  <a:outerShdw blurRad="38100" dist="38100" dir="2700000" algn="tl">
                    <a:srgbClr val="000000">
                      <a:alpha val="43137"/>
                    </a:srgbClr>
                  </a:outerShdw>
                </a:effectLst>
              </a:rPr>
              <a:t>Projeções globais da ocorrência de (a) Dias quentes (TX90p), (b) Dias Frios (TX10p) e (c) Precipitação de dias muito chuvosos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8969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ângulo 30"/>
          <p:cNvSpPr/>
          <p:nvPr/>
        </p:nvSpPr>
        <p:spPr>
          <a:xfrm>
            <a:off x="0" y="0"/>
            <a:ext cx="125963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31"/>
          <p:cNvSpPr/>
          <p:nvPr/>
        </p:nvSpPr>
        <p:spPr>
          <a:xfrm>
            <a:off x="7884368" y="0"/>
            <a:ext cx="125963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l="27684" t="8578" r="7027" b="10875"/>
          <a:stretch>
            <a:fillRect/>
          </a:stretch>
        </p:blipFill>
        <p:spPr bwMode="auto">
          <a:xfrm>
            <a:off x="971600" y="104094"/>
            <a:ext cx="6948699" cy="6858000"/>
          </a:xfrm>
          <a:prstGeom prst="rect">
            <a:avLst/>
          </a:prstGeom>
          <a:noFill/>
          <a:ln w="9525">
            <a:noFill/>
            <a:miter lim="800000"/>
            <a:headEnd/>
            <a:tailEnd/>
          </a:ln>
        </p:spPr>
      </p:pic>
      <p:pic>
        <p:nvPicPr>
          <p:cNvPr id="28" name="Picture 2"/>
          <p:cNvPicPr>
            <a:picLocks noChangeAspect="1" noChangeArrowheads="1"/>
          </p:cNvPicPr>
          <p:nvPr/>
        </p:nvPicPr>
        <p:blipFill>
          <a:blip r:embed="rId4" cstate="print"/>
          <a:srcRect/>
          <a:stretch>
            <a:fillRect/>
          </a:stretch>
        </p:blipFill>
        <p:spPr bwMode="auto">
          <a:xfrm>
            <a:off x="4211960" y="5517232"/>
            <a:ext cx="1728192" cy="1152128"/>
          </a:xfrm>
          <a:prstGeom prst="rect">
            <a:avLst/>
          </a:prstGeom>
          <a:noFill/>
          <a:ln w="9525">
            <a:noFill/>
            <a:miter lim="800000"/>
            <a:headEnd/>
            <a:tailEnd/>
          </a:ln>
        </p:spPr>
      </p:pic>
      <p:sp>
        <p:nvSpPr>
          <p:cNvPr id="35" name="CaixaDeTexto 34"/>
          <p:cNvSpPr txBox="1"/>
          <p:nvPr/>
        </p:nvSpPr>
        <p:spPr>
          <a:xfrm>
            <a:off x="4211960" y="6432717"/>
            <a:ext cx="1728192" cy="246221"/>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Rainfall Vale do </a:t>
            </a:r>
            <a:r>
              <a:rPr lang="en-US" sz="1000" b="1" dirty="0" err="1" smtClean="0">
                <a:solidFill>
                  <a:schemeClr val="bg1"/>
                </a:solidFill>
              </a:rPr>
              <a:t>Itajaí</a:t>
            </a:r>
            <a:r>
              <a:rPr lang="en-US" sz="1000" b="1" dirty="0" smtClean="0">
                <a:solidFill>
                  <a:schemeClr val="bg1"/>
                </a:solidFill>
              </a:rPr>
              <a:t> (2008)</a:t>
            </a:r>
            <a:endParaRPr lang="en-US" sz="1000" b="1" dirty="0">
              <a:solidFill>
                <a:schemeClr val="bg1"/>
              </a:solidFill>
            </a:endParaRPr>
          </a:p>
        </p:txBody>
      </p:sp>
      <p:sp>
        <p:nvSpPr>
          <p:cNvPr id="36" name="Elipse 35"/>
          <p:cNvSpPr/>
          <p:nvPr/>
        </p:nvSpPr>
        <p:spPr>
          <a:xfrm>
            <a:off x="5076056" y="4437112"/>
            <a:ext cx="216024" cy="216024"/>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eta para baixo 32"/>
          <p:cNvSpPr/>
          <p:nvPr/>
        </p:nvSpPr>
        <p:spPr>
          <a:xfrm rot="1652993">
            <a:off x="4915426" y="4621902"/>
            <a:ext cx="74444" cy="854556"/>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5" cstate="print"/>
          <a:srcRect/>
          <a:stretch>
            <a:fillRect/>
          </a:stretch>
        </p:blipFill>
        <p:spPr bwMode="auto">
          <a:xfrm>
            <a:off x="5364088" y="332656"/>
            <a:ext cx="1944216" cy="1288279"/>
          </a:xfrm>
          <a:prstGeom prst="rect">
            <a:avLst/>
          </a:prstGeom>
          <a:noFill/>
          <a:ln w="9525">
            <a:noFill/>
            <a:miter lim="800000"/>
            <a:headEnd/>
            <a:tailEnd/>
          </a:ln>
        </p:spPr>
      </p:pic>
      <p:sp>
        <p:nvSpPr>
          <p:cNvPr id="39" name="CaixaDeTexto 38"/>
          <p:cNvSpPr txBox="1"/>
          <p:nvPr/>
        </p:nvSpPr>
        <p:spPr>
          <a:xfrm>
            <a:off x="5364087" y="1216806"/>
            <a:ext cx="1944216" cy="246221"/>
          </a:xfrm>
          <a:prstGeom prst="rect">
            <a:avLst/>
          </a:prstGeom>
          <a:solidFill>
            <a:schemeClr val="tx1">
              <a:lumMod val="65000"/>
              <a:lumOff val="35000"/>
            </a:schemeClr>
          </a:solidFill>
        </p:spPr>
        <p:txBody>
          <a:bodyPr wrap="square" rtlCol="0">
            <a:spAutoFit/>
          </a:bodyPr>
          <a:lstStyle/>
          <a:p>
            <a:pPr algn="ctr"/>
            <a:r>
              <a:rPr lang="pt-BR" sz="1000" b="1" dirty="0" err="1" smtClean="0">
                <a:solidFill>
                  <a:schemeClr val="bg1"/>
                </a:solidFill>
              </a:rPr>
              <a:t>Floodings</a:t>
            </a:r>
            <a:r>
              <a:rPr lang="pt-BR" sz="1000" b="1" dirty="0" smtClean="0">
                <a:solidFill>
                  <a:schemeClr val="bg1"/>
                </a:solidFill>
              </a:rPr>
              <a:t> in </a:t>
            </a:r>
            <a:r>
              <a:rPr lang="pt-BR" sz="1000" b="1" dirty="0" err="1" smtClean="0">
                <a:solidFill>
                  <a:schemeClr val="bg1"/>
                </a:solidFill>
              </a:rPr>
              <a:t>theAmazon</a:t>
            </a:r>
            <a:r>
              <a:rPr lang="pt-BR" sz="1000" b="1" dirty="0" smtClean="0">
                <a:solidFill>
                  <a:schemeClr val="bg1"/>
                </a:solidFill>
              </a:rPr>
              <a:t> </a:t>
            </a:r>
            <a:r>
              <a:rPr lang="en-US" sz="1000" b="1" dirty="0" smtClean="0">
                <a:solidFill>
                  <a:schemeClr val="bg1"/>
                </a:solidFill>
              </a:rPr>
              <a:t>(2009)</a:t>
            </a:r>
            <a:endParaRPr lang="en-US" sz="1000" b="1" dirty="0">
              <a:solidFill>
                <a:schemeClr val="bg1"/>
              </a:solidFill>
            </a:endParaRPr>
          </a:p>
        </p:txBody>
      </p:sp>
      <p:sp>
        <p:nvSpPr>
          <p:cNvPr id="40" name="Seta para baixo 39"/>
          <p:cNvSpPr/>
          <p:nvPr/>
        </p:nvSpPr>
        <p:spPr>
          <a:xfrm rot="14054078" flipH="1">
            <a:off x="6815634" y="1878813"/>
            <a:ext cx="70293" cy="1432055"/>
          </a:xfrm>
          <a:prstGeom prst="downArrow">
            <a:avLst/>
          </a:prstGeom>
          <a:solidFill>
            <a:srgbClr val="FFC000"/>
          </a:solid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lipse 40"/>
          <p:cNvSpPr/>
          <p:nvPr/>
        </p:nvSpPr>
        <p:spPr>
          <a:xfrm>
            <a:off x="4283968" y="2420888"/>
            <a:ext cx="360040" cy="288032"/>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cstate="print"/>
          <a:srcRect/>
          <a:stretch>
            <a:fillRect/>
          </a:stretch>
        </p:blipFill>
        <p:spPr bwMode="auto">
          <a:xfrm>
            <a:off x="6804248" y="4005064"/>
            <a:ext cx="2015716" cy="1343811"/>
          </a:xfrm>
          <a:prstGeom prst="rect">
            <a:avLst/>
          </a:prstGeom>
          <a:noFill/>
          <a:ln w="9525">
            <a:noFill/>
            <a:miter lim="800000"/>
            <a:headEnd/>
            <a:tailEnd/>
          </a:ln>
        </p:spPr>
      </p:pic>
      <p:sp>
        <p:nvSpPr>
          <p:cNvPr id="45" name="CaixaDeTexto 44"/>
          <p:cNvSpPr txBox="1"/>
          <p:nvPr/>
        </p:nvSpPr>
        <p:spPr>
          <a:xfrm>
            <a:off x="6804248" y="5157192"/>
            <a:ext cx="2016224" cy="246221"/>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Rainfall São Paulo (2010)</a:t>
            </a:r>
            <a:endParaRPr lang="en-US" sz="1000" b="1" dirty="0">
              <a:solidFill>
                <a:schemeClr val="bg1"/>
              </a:solidFill>
            </a:endParaRPr>
          </a:p>
        </p:txBody>
      </p:sp>
      <p:sp>
        <p:nvSpPr>
          <p:cNvPr id="48" name="Seta para baixo 47"/>
          <p:cNvSpPr/>
          <p:nvPr/>
        </p:nvSpPr>
        <p:spPr>
          <a:xfrm rot="17303286">
            <a:off x="5986813" y="4005919"/>
            <a:ext cx="122702" cy="140097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6"/>
          <p:cNvPicPr>
            <a:picLocks noChangeAspect="1" noChangeArrowheads="1"/>
          </p:cNvPicPr>
          <p:nvPr/>
        </p:nvPicPr>
        <p:blipFill>
          <a:blip r:embed="rId7" cstate="print"/>
          <a:srcRect/>
          <a:stretch>
            <a:fillRect/>
          </a:stretch>
        </p:blipFill>
        <p:spPr bwMode="auto">
          <a:xfrm>
            <a:off x="7092280" y="2510898"/>
            <a:ext cx="1800200" cy="1350150"/>
          </a:xfrm>
          <a:prstGeom prst="rect">
            <a:avLst/>
          </a:prstGeom>
          <a:noFill/>
          <a:ln w="9525">
            <a:noFill/>
            <a:miter lim="800000"/>
            <a:headEnd/>
            <a:tailEnd/>
          </a:ln>
        </p:spPr>
      </p:pic>
      <p:sp>
        <p:nvSpPr>
          <p:cNvPr id="51" name="CaixaDeTexto 50"/>
          <p:cNvSpPr txBox="1"/>
          <p:nvPr/>
        </p:nvSpPr>
        <p:spPr>
          <a:xfrm>
            <a:off x="7092280" y="2474895"/>
            <a:ext cx="1800200" cy="246221"/>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Rainfall Rio de Janeiro (2010)</a:t>
            </a:r>
            <a:endParaRPr lang="en-US" sz="1000" b="1" dirty="0">
              <a:solidFill>
                <a:schemeClr val="bg1"/>
              </a:solidFill>
            </a:endParaRPr>
          </a:p>
        </p:txBody>
      </p:sp>
      <p:pic>
        <p:nvPicPr>
          <p:cNvPr id="1031" name="Picture 7"/>
          <p:cNvPicPr>
            <a:picLocks noChangeAspect="1" noChangeArrowheads="1"/>
          </p:cNvPicPr>
          <p:nvPr/>
        </p:nvPicPr>
        <p:blipFill>
          <a:blip r:embed="rId8" cstate="print"/>
          <a:srcRect/>
          <a:stretch>
            <a:fillRect/>
          </a:stretch>
        </p:blipFill>
        <p:spPr bwMode="auto">
          <a:xfrm>
            <a:off x="7452320" y="404664"/>
            <a:ext cx="1440160" cy="1847045"/>
          </a:xfrm>
          <a:prstGeom prst="rect">
            <a:avLst/>
          </a:prstGeom>
          <a:noFill/>
          <a:ln w="9525">
            <a:noFill/>
            <a:miter lim="800000"/>
            <a:headEnd/>
            <a:tailEnd/>
          </a:ln>
        </p:spPr>
      </p:pic>
      <p:sp>
        <p:nvSpPr>
          <p:cNvPr id="53" name="CaixaDeTexto 52"/>
          <p:cNvSpPr txBox="1"/>
          <p:nvPr/>
        </p:nvSpPr>
        <p:spPr>
          <a:xfrm>
            <a:off x="7452320" y="1988840"/>
            <a:ext cx="1440160" cy="400110"/>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Rainfall </a:t>
            </a:r>
            <a:r>
              <a:rPr lang="en-US" sz="1000" b="1" dirty="0" err="1" smtClean="0">
                <a:solidFill>
                  <a:schemeClr val="bg1"/>
                </a:solidFill>
              </a:rPr>
              <a:t>Alagoas</a:t>
            </a:r>
            <a:r>
              <a:rPr lang="en-US" sz="1000" b="1" dirty="0" smtClean="0">
                <a:solidFill>
                  <a:schemeClr val="bg1"/>
                </a:solidFill>
              </a:rPr>
              <a:t> </a:t>
            </a:r>
          </a:p>
          <a:p>
            <a:pPr algn="ctr"/>
            <a:r>
              <a:rPr lang="en-US" sz="1000" b="1" dirty="0" smtClean="0">
                <a:solidFill>
                  <a:schemeClr val="bg1"/>
                </a:solidFill>
              </a:rPr>
              <a:t>(2010)</a:t>
            </a:r>
            <a:endParaRPr lang="en-US" sz="1000" b="1" dirty="0">
              <a:solidFill>
                <a:schemeClr val="bg1"/>
              </a:solidFill>
            </a:endParaRPr>
          </a:p>
        </p:txBody>
      </p:sp>
      <p:sp>
        <p:nvSpPr>
          <p:cNvPr id="49" name="Seta para baixo 48"/>
          <p:cNvSpPr/>
          <p:nvPr/>
        </p:nvSpPr>
        <p:spPr>
          <a:xfrm rot="14977804">
            <a:off x="6170615" y="3042576"/>
            <a:ext cx="129464" cy="1691014"/>
          </a:xfrm>
          <a:prstGeom prst="downArrow">
            <a:avLst/>
          </a:prstGeom>
          <a:solidFill>
            <a:srgbClr val="FFC000"/>
          </a:solid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9" cstate="print"/>
          <a:srcRect/>
          <a:stretch>
            <a:fillRect/>
          </a:stretch>
        </p:blipFill>
        <p:spPr bwMode="auto">
          <a:xfrm>
            <a:off x="107504" y="5373216"/>
            <a:ext cx="1944216" cy="1458162"/>
          </a:xfrm>
          <a:prstGeom prst="rect">
            <a:avLst/>
          </a:prstGeom>
          <a:noFill/>
          <a:ln w="9525">
            <a:noFill/>
            <a:miter lim="800000"/>
            <a:headEnd/>
            <a:tailEnd/>
          </a:ln>
        </p:spPr>
      </p:pic>
      <p:sp>
        <p:nvSpPr>
          <p:cNvPr id="25" name="CaixaDeTexto 24"/>
          <p:cNvSpPr txBox="1"/>
          <p:nvPr/>
        </p:nvSpPr>
        <p:spPr>
          <a:xfrm>
            <a:off x="107504" y="5373216"/>
            <a:ext cx="1944216" cy="400110"/>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Rainfalls/Landslides </a:t>
            </a:r>
            <a:r>
              <a:rPr lang="en-US" sz="1000" b="1" dirty="0" err="1" smtClean="0">
                <a:solidFill>
                  <a:schemeClr val="bg1"/>
                </a:solidFill>
              </a:rPr>
              <a:t>Ilha</a:t>
            </a:r>
            <a:r>
              <a:rPr lang="en-US" sz="1000" b="1" dirty="0" smtClean="0">
                <a:solidFill>
                  <a:schemeClr val="bg1"/>
                </a:solidFill>
              </a:rPr>
              <a:t> Grande (2010)</a:t>
            </a:r>
            <a:endParaRPr lang="en-US" sz="1000" b="1" dirty="0">
              <a:solidFill>
                <a:schemeClr val="bg1"/>
              </a:solidFill>
            </a:endParaRPr>
          </a:p>
        </p:txBody>
      </p:sp>
      <p:pic>
        <p:nvPicPr>
          <p:cNvPr id="2" name="Picture 3"/>
          <p:cNvPicPr>
            <a:picLocks noChangeAspect="1" noChangeArrowheads="1"/>
          </p:cNvPicPr>
          <p:nvPr/>
        </p:nvPicPr>
        <p:blipFill>
          <a:blip r:embed="rId10" cstate="print"/>
          <a:srcRect/>
          <a:stretch>
            <a:fillRect/>
          </a:stretch>
        </p:blipFill>
        <p:spPr bwMode="auto">
          <a:xfrm>
            <a:off x="1105356" y="404664"/>
            <a:ext cx="1738452" cy="1238830"/>
          </a:xfrm>
          <a:prstGeom prst="rect">
            <a:avLst/>
          </a:prstGeom>
          <a:noFill/>
          <a:ln w="9525">
            <a:noFill/>
            <a:miter lim="800000"/>
            <a:headEnd/>
            <a:tailEnd/>
          </a:ln>
        </p:spPr>
      </p:pic>
      <p:sp>
        <p:nvSpPr>
          <p:cNvPr id="27" name="CaixaDeTexto 26"/>
          <p:cNvSpPr txBox="1"/>
          <p:nvPr/>
        </p:nvSpPr>
        <p:spPr>
          <a:xfrm>
            <a:off x="1105356" y="1268760"/>
            <a:ext cx="1728192" cy="400110"/>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Drought </a:t>
            </a:r>
            <a:r>
              <a:rPr lang="en-US" sz="1000" b="1" dirty="0" err="1" smtClean="0">
                <a:solidFill>
                  <a:schemeClr val="bg1"/>
                </a:solidFill>
              </a:rPr>
              <a:t>Solimões</a:t>
            </a:r>
            <a:r>
              <a:rPr lang="en-US" sz="1000" b="1" dirty="0" smtClean="0">
                <a:solidFill>
                  <a:schemeClr val="bg1"/>
                </a:solidFill>
              </a:rPr>
              <a:t> river</a:t>
            </a:r>
          </a:p>
          <a:p>
            <a:pPr algn="ctr"/>
            <a:r>
              <a:rPr lang="en-US" sz="1000" b="1" dirty="0" smtClean="0">
                <a:solidFill>
                  <a:schemeClr val="bg1"/>
                </a:solidFill>
              </a:rPr>
              <a:t>(2010)</a:t>
            </a:r>
            <a:endParaRPr lang="en-US" sz="1000" b="1" dirty="0">
              <a:solidFill>
                <a:schemeClr val="bg1"/>
              </a:solidFill>
            </a:endParaRPr>
          </a:p>
        </p:txBody>
      </p:sp>
      <p:sp>
        <p:nvSpPr>
          <p:cNvPr id="30" name="Seta para baixo 29"/>
          <p:cNvSpPr/>
          <p:nvPr/>
        </p:nvSpPr>
        <p:spPr>
          <a:xfrm rot="14749498">
            <a:off x="5380621" y="1132778"/>
            <a:ext cx="103180" cy="1839493"/>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ipse 33"/>
          <p:cNvSpPr/>
          <p:nvPr/>
        </p:nvSpPr>
        <p:spPr>
          <a:xfrm>
            <a:off x="6084168" y="2996952"/>
            <a:ext cx="216024" cy="216024"/>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eta para baixo 36"/>
          <p:cNvSpPr/>
          <p:nvPr/>
        </p:nvSpPr>
        <p:spPr>
          <a:xfrm rot="3448969">
            <a:off x="2206232" y="1825121"/>
            <a:ext cx="67695" cy="83149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ipse 37"/>
          <p:cNvSpPr/>
          <p:nvPr/>
        </p:nvSpPr>
        <p:spPr>
          <a:xfrm>
            <a:off x="2555776" y="1700808"/>
            <a:ext cx="504056" cy="360040"/>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p:cNvPicPr>
            <a:picLocks noChangeAspect="1" noChangeArrowheads="1"/>
          </p:cNvPicPr>
          <p:nvPr/>
        </p:nvPicPr>
        <p:blipFill>
          <a:blip r:embed="rId11" cstate="print"/>
          <a:srcRect/>
          <a:stretch>
            <a:fillRect/>
          </a:stretch>
        </p:blipFill>
        <p:spPr bwMode="auto">
          <a:xfrm>
            <a:off x="0" y="1772816"/>
            <a:ext cx="1835696" cy="1081131"/>
          </a:xfrm>
          <a:prstGeom prst="rect">
            <a:avLst/>
          </a:prstGeom>
          <a:noFill/>
          <a:ln w="9525">
            <a:noFill/>
            <a:miter lim="800000"/>
            <a:headEnd/>
            <a:tailEnd/>
          </a:ln>
        </p:spPr>
      </p:pic>
      <p:sp>
        <p:nvSpPr>
          <p:cNvPr id="43" name="CaixaDeTexto 42"/>
          <p:cNvSpPr txBox="1"/>
          <p:nvPr/>
        </p:nvSpPr>
        <p:spPr>
          <a:xfrm>
            <a:off x="0" y="2662480"/>
            <a:ext cx="1835696" cy="400110"/>
          </a:xfrm>
          <a:prstGeom prst="rect">
            <a:avLst/>
          </a:prstGeom>
          <a:solidFill>
            <a:schemeClr val="tx1">
              <a:lumMod val="65000"/>
              <a:lumOff val="35000"/>
            </a:schemeClr>
          </a:solidFill>
        </p:spPr>
        <p:txBody>
          <a:bodyPr wrap="square" rtlCol="0">
            <a:spAutoFit/>
          </a:bodyPr>
          <a:lstStyle/>
          <a:p>
            <a:pPr algn="ctr"/>
            <a:r>
              <a:rPr lang="pt-BR" sz="1000" b="1" dirty="0" err="1" smtClean="0">
                <a:solidFill>
                  <a:schemeClr val="bg1"/>
                </a:solidFill>
              </a:rPr>
              <a:t>Storm</a:t>
            </a:r>
            <a:r>
              <a:rPr lang="pt-BR" sz="1000" b="1" dirty="0" smtClean="0">
                <a:solidFill>
                  <a:schemeClr val="bg1"/>
                </a:solidFill>
              </a:rPr>
              <a:t> Agatha Central America </a:t>
            </a:r>
            <a:r>
              <a:rPr lang="en-US" sz="1000" b="1" dirty="0" smtClean="0">
                <a:solidFill>
                  <a:schemeClr val="bg1"/>
                </a:solidFill>
              </a:rPr>
              <a:t>(2010)</a:t>
            </a:r>
            <a:endParaRPr lang="en-US" sz="1000" b="1" dirty="0">
              <a:solidFill>
                <a:schemeClr val="bg1"/>
              </a:solidFill>
            </a:endParaRPr>
          </a:p>
        </p:txBody>
      </p:sp>
      <p:sp>
        <p:nvSpPr>
          <p:cNvPr id="44" name="Seta para baixo 43"/>
          <p:cNvSpPr/>
          <p:nvPr/>
        </p:nvSpPr>
        <p:spPr>
          <a:xfrm rot="4219510" flipH="1">
            <a:off x="3555313" y="3068736"/>
            <a:ext cx="84480" cy="3522474"/>
          </a:xfrm>
          <a:prstGeom prst="downArrow">
            <a:avLst/>
          </a:prstGeom>
          <a:solidFill>
            <a:srgbClr val="FFC000"/>
          </a:solid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lipse 46"/>
          <p:cNvSpPr/>
          <p:nvPr/>
        </p:nvSpPr>
        <p:spPr>
          <a:xfrm>
            <a:off x="5364088" y="4077072"/>
            <a:ext cx="288032" cy="288032"/>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lipse 45"/>
          <p:cNvSpPr/>
          <p:nvPr/>
        </p:nvSpPr>
        <p:spPr>
          <a:xfrm>
            <a:off x="5220072" y="4293096"/>
            <a:ext cx="216024" cy="216024"/>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eta para baixo 62"/>
          <p:cNvSpPr/>
          <p:nvPr/>
        </p:nvSpPr>
        <p:spPr>
          <a:xfrm rot="12579441" flipH="1">
            <a:off x="4202748" y="1558193"/>
            <a:ext cx="78354" cy="274556"/>
          </a:xfrm>
          <a:prstGeom prst="downArrow">
            <a:avLst>
              <a:gd name="adj1" fmla="val 50000"/>
              <a:gd name="adj2" fmla="val 54012"/>
            </a:avLst>
          </a:prstGeom>
          <a:solidFill>
            <a:srgbClr val="FFC000"/>
          </a:solid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lipse 63"/>
          <p:cNvSpPr/>
          <p:nvPr/>
        </p:nvSpPr>
        <p:spPr>
          <a:xfrm>
            <a:off x="3851920" y="1844824"/>
            <a:ext cx="360040" cy="288032"/>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aixaDeTexto 64"/>
          <p:cNvSpPr txBox="1"/>
          <p:nvPr/>
        </p:nvSpPr>
        <p:spPr>
          <a:xfrm>
            <a:off x="3347864" y="1310571"/>
            <a:ext cx="1872208" cy="246221"/>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Drought S. Venezuela (2009)</a:t>
            </a:r>
            <a:endParaRPr lang="en-US" sz="1000" b="1" dirty="0">
              <a:solidFill>
                <a:schemeClr val="bg1"/>
              </a:solidFill>
            </a:endParaRPr>
          </a:p>
        </p:txBody>
      </p:sp>
      <p:sp>
        <p:nvSpPr>
          <p:cNvPr id="66" name="Elipse 65"/>
          <p:cNvSpPr/>
          <p:nvPr/>
        </p:nvSpPr>
        <p:spPr>
          <a:xfrm>
            <a:off x="4716016" y="4725144"/>
            <a:ext cx="216024" cy="216024"/>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eta para baixo 66"/>
          <p:cNvSpPr/>
          <p:nvPr/>
        </p:nvSpPr>
        <p:spPr>
          <a:xfrm rot="3845655">
            <a:off x="4374304" y="4705351"/>
            <a:ext cx="51518" cy="873531"/>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ixaDeTexto 67"/>
          <p:cNvSpPr txBox="1"/>
          <p:nvPr/>
        </p:nvSpPr>
        <p:spPr>
          <a:xfrm>
            <a:off x="2483768" y="5373216"/>
            <a:ext cx="1584176" cy="400110"/>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Intense rainfalls </a:t>
            </a:r>
            <a:r>
              <a:rPr lang="en-US" sz="1000" b="1" dirty="0" err="1" smtClean="0">
                <a:solidFill>
                  <a:schemeClr val="bg1"/>
                </a:solidFill>
              </a:rPr>
              <a:t>S.Brazil</a:t>
            </a:r>
            <a:r>
              <a:rPr lang="en-US" sz="1000" b="1" dirty="0" smtClean="0">
                <a:solidFill>
                  <a:schemeClr val="bg1"/>
                </a:solidFill>
              </a:rPr>
              <a:t>/</a:t>
            </a:r>
            <a:r>
              <a:rPr lang="en-US" sz="1000" b="1" dirty="0" err="1" smtClean="0">
                <a:solidFill>
                  <a:schemeClr val="bg1"/>
                </a:solidFill>
              </a:rPr>
              <a:t>Uruguai</a:t>
            </a:r>
            <a:r>
              <a:rPr lang="en-US" sz="1000" b="1" dirty="0" smtClean="0">
                <a:solidFill>
                  <a:schemeClr val="bg1"/>
                </a:solidFill>
              </a:rPr>
              <a:t> (2009)</a:t>
            </a:r>
            <a:endParaRPr lang="en-US" sz="1000" b="1" dirty="0">
              <a:solidFill>
                <a:schemeClr val="bg1"/>
              </a:solidFill>
            </a:endParaRPr>
          </a:p>
        </p:txBody>
      </p:sp>
      <p:sp>
        <p:nvSpPr>
          <p:cNvPr id="69" name="Elipse 68"/>
          <p:cNvSpPr/>
          <p:nvPr/>
        </p:nvSpPr>
        <p:spPr>
          <a:xfrm>
            <a:off x="3131840" y="3140968"/>
            <a:ext cx="216024" cy="216024"/>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eta para baixo 69"/>
          <p:cNvSpPr/>
          <p:nvPr/>
        </p:nvSpPr>
        <p:spPr>
          <a:xfrm rot="2195921">
            <a:off x="2633491" y="3238971"/>
            <a:ext cx="100741" cy="1501782"/>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aixaDeTexto 70"/>
          <p:cNvSpPr txBox="1"/>
          <p:nvPr/>
        </p:nvSpPr>
        <p:spPr>
          <a:xfrm>
            <a:off x="755576" y="4653136"/>
            <a:ext cx="1944216" cy="400110"/>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Rainfalls/Landslides Andes </a:t>
            </a:r>
          </a:p>
          <a:p>
            <a:pPr algn="ctr"/>
            <a:r>
              <a:rPr lang="en-US" sz="1000" b="1" dirty="0" smtClean="0">
                <a:solidFill>
                  <a:schemeClr val="bg1"/>
                </a:solidFill>
              </a:rPr>
              <a:t>Central Peru (2009)</a:t>
            </a:r>
            <a:endParaRPr lang="en-US" sz="1000" b="1" dirty="0">
              <a:solidFill>
                <a:schemeClr val="bg1"/>
              </a:solidFill>
            </a:endParaRPr>
          </a:p>
        </p:txBody>
      </p:sp>
      <p:sp>
        <p:nvSpPr>
          <p:cNvPr id="54" name="CaixaDeTexto 53"/>
          <p:cNvSpPr txBox="1"/>
          <p:nvPr/>
        </p:nvSpPr>
        <p:spPr>
          <a:xfrm>
            <a:off x="6588224" y="6597352"/>
            <a:ext cx="2016224" cy="246221"/>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Heat Wave Santos (2010)</a:t>
            </a:r>
            <a:endParaRPr lang="en-US" sz="1000" b="1" dirty="0">
              <a:solidFill>
                <a:schemeClr val="bg1"/>
              </a:solidFill>
            </a:endParaRPr>
          </a:p>
        </p:txBody>
      </p:sp>
      <p:sp>
        <p:nvSpPr>
          <p:cNvPr id="56" name="Seta para baixo 55"/>
          <p:cNvSpPr/>
          <p:nvPr/>
        </p:nvSpPr>
        <p:spPr>
          <a:xfrm rot="18533499">
            <a:off x="5870985" y="4345782"/>
            <a:ext cx="88266" cy="1658403"/>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t3.gstatic.com/images?q=tbn:3ieDKpX1lHpdgM:http://sempremaisinfo.files.wordpress.com/2009/11/calor.jpg">
            <a:hlinkClick r:id="rId12"/>
          </p:cNvPr>
          <p:cNvPicPr>
            <a:picLocks noChangeAspect="1" noChangeArrowheads="1"/>
          </p:cNvPicPr>
          <p:nvPr/>
        </p:nvPicPr>
        <p:blipFill>
          <a:blip r:embed="rId13" cstate="print"/>
          <a:srcRect/>
          <a:stretch>
            <a:fillRect/>
          </a:stretch>
        </p:blipFill>
        <p:spPr bwMode="auto">
          <a:xfrm>
            <a:off x="6588224" y="5661248"/>
            <a:ext cx="2016224" cy="967359"/>
          </a:xfrm>
          <a:prstGeom prst="rect">
            <a:avLst/>
          </a:prstGeom>
          <a:noFill/>
        </p:spPr>
      </p:pic>
      <p:sp>
        <p:nvSpPr>
          <p:cNvPr id="52" name="Título 1"/>
          <p:cNvSpPr txBox="1">
            <a:spLocks/>
          </p:cNvSpPr>
          <p:nvPr/>
        </p:nvSpPr>
        <p:spPr>
          <a:xfrm>
            <a:off x="251520" y="-55976"/>
            <a:ext cx="8712968" cy="1252728"/>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FFFFFF"/>
                </a:solidFill>
                <a:latin typeface="+mj-lt"/>
                <a:ea typeface="+mj-ea"/>
                <a:cs typeface="+mj-cs"/>
              </a:rPr>
              <a:t>Some extreme unusual events during 2007-2010- South America </a:t>
            </a:r>
            <a:endParaRPr kumimoji="0" lang="en-US" sz="2400" b="1" i="0" u="none" strike="noStrike" kern="1200" cap="none" spc="0" normalizeH="0" baseline="0" noProof="0" dirty="0">
              <a:ln>
                <a:noFill/>
              </a:ln>
              <a:solidFill>
                <a:srgbClr val="FFFFFF"/>
              </a:solidFill>
              <a:effectLst/>
              <a:uLnTx/>
              <a:uFillTx/>
              <a:latin typeface="+mj-lt"/>
              <a:ea typeface="+mj-ea"/>
              <a:cs typeface="+mj-cs"/>
            </a:endParaRPr>
          </a:p>
        </p:txBody>
      </p:sp>
      <p:sp>
        <p:nvSpPr>
          <p:cNvPr id="57" name="Elipse 56"/>
          <p:cNvSpPr/>
          <p:nvPr/>
        </p:nvSpPr>
        <p:spPr>
          <a:xfrm>
            <a:off x="3131840" y="2132856"/>
            <a:ext cx="504056" cy="216024"/>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eta para baixo 57"/>
          <p:cNvSpPr/>
          <p:nvPr/>
        </p:nvSpPr>
        <p:spPr>
          <a:xfrm rot="3448969">
            <a:off x="2364187" y="1759363"/>
            <a:ext cx="99427" cy="202361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eta para baixo 58"/>
          <p:cNvSpPr/>
          <p:nvPr/>
        </p:nvSpPr>
        <p:spPr>
          <a:xfrm rot="2849842" flipH="1">
            <a:off x="2294329" y="2443766"/>
            <a:ext cx="84296" cy="1826453"/>
          </a:xfrm>
          <a:prstGeom prst="downArrow">
            <a:avLst/>
          </a:prstGeom>
          <a:solidFill>
            <a:srgbClr val="FFC000"/>
          </a:solid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ixaDeTexto 59"/>
          <p:cNvSpPr txBox="1"/>
          <p:nvPr/>
        </p:nvSpPr>
        <p:spPr>
          <a:xfrm>
            <a:off x="971600" y="4077072"/>
            <a:ext cx="1224136" cy="400110"/>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Cold Wave Bolivia</a:t>
            </a:r>
          </a:p>
          <a:p>
            <a:pPr algn="ctr"/>
            <a:r>
              <a:rPr lang="en-US" sz="1000" b="1" dirty="0" smtClean="0">
                <a:solidFill>
                  <a:schemeClr val="bg1"/>
                </a:solidFill>
              </a:rPr>
              <a:t> (2010)</a:t>
            </a:r>
            <a:endParaRPr lang="en-US" sz="1000" b="1" dirty="0">
              <a:solidFill>
                <a:schemeClr val="bg1"/>
              </a:solidFill>
            </a:endParaRPr>
          </a:p>
        </p:txBody>
      </p:sp>
      <p:sp>
        <p:nvSpPr>
          <p:cNvPr id="61" name="Elipse 60"/>
          <p:cNvSpPr/>
          <p:nvPr/>
        </p:nvSpPr>
        <p:spPr>
          <a:xfrm>
            <a:off x="2987824" y="2492896"/>
            <a:ext cx="216024" cy="216024"/>
          </a:xfrm>
          <a:prstGeom prst="ellipse">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ixaDeTexto 54"/>
          <p:cNvSpPr txBox="1"/>
          <p:nvPr/>
        </p:nvSpPr>
        <p:spPr>
          <a:xfrm>
            <a:off x="539552" y="3356992"/>
            <a:ext cx="1224136" cy="400110"/>
          </a:xfrm>
          <a:prstGeom prst="rect">
            <a:avLst/>
          </a:prstGeom>
          <a:solidFill>
            <a:schemeClr val="tx1">
              <a:lumMod val="65000"/>
              <a:lumOff val="35000"/>
            </a:schemeClr>
          </a:solidFill>
        </p:spPr>
        <p:txBody>
          <a:bodyPr wrap="square" rtlCol="0">
            <a:spAutoFit/>
          </a:bodyPr>
          <a:lstStyle/>
          <a:p>
            <a:pPr algn="ctr"/>
            <a:r>
              <a:rPr lang="en-US" sz="1000" b="1" dirty="0" smtClean="0">
                <a:solidFill>
                  <a:schemeClr val="bg1"/>
                </a:solidFill>
              </a:rPr>
              <a:t>Floods Colombia</a:t>
            </a:r>
          </a:p>
          <a:p>
            <a:pPr algn="ctr"/>
            <a:r>
              <a:rPr lang="en-US" sz="1000" b="1" dirty="0" smtClean="0">
                <a:solidFill>
                  <a:schemeClr val="bg1"/>
                </a:solidFill>
              </a:rPr>
              <a:t> (2008)</a:t>
            </a:r>
            <a:endParaRPr lang="en-US" sz="1000" b="1" dirty="0">
              <a:solidFill>
                <a:schemeClr val="bg1"/>
              </a:solidFill>
            </a:endParaRPr>
          </a:p>
        </p:txBody>
      </p:sp>
      <p:sp>
        <p:nvSpPr>
          <p:cNvPr id="29" name="Seta para baixo 28"/>
          <p:cNvSpPr/>
          <p:nvPr/>
        </p:nvSpPr>
        <p:spPr>
          <a:xfrm rot="7530540">
            <a:off x="3575089" y="1109188"/>
            <a:ext cx="87017" cy="1841516"/>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Tree>
    <p:extLst>
      <p:ext uri="{BB962C8B-B14F-4D97-AF65-F5344CB8AC3E}">
        <p14:creationId xmlns:p14="http://schemas.microsoft.com/office/powerpoint/2010/main" val="3250698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16" y="609600"/>
            <a:ext cx="889246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1"/>
          <p:cNvSpPr txBox="1">
            <a:spLocks noChangeArrowheads="1"/>
          </p:cNvSpPr>
          <p:nvPr/>
        </p:nvSpPr>
        <p:spPr bwMode="auto">
          <a:xfrm>
            <a:off x="7176210" y="619003"/>
            <a:ext cx="1776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pt-BR" sz="1400" dirty="0"/>
              <a:t>Marengo et al 2012</a:t>
            </a:r>
            <a:r>
              <a:rPr lang="en-US" altLang="pt-BR" sz="1400" dirty="0" smtClean="0"/>
              <a:t>,</a:t>
            </a:r>
            <a:br>
              <a:rPr lang="en-US" altLang="pt-BR" sz="1400" dirty="0" smtClean="0"/>
            </a:br>
            <a:r>
              <a:rPr lang="en-US" altLang="pt-BR" sz="1400" dirty="0" smtClean="0"/>
              <a:t>Chou </a:t>
            </a:r>
            <a:r>
              <a:rPr lang="en-US" altLang="pt-BR" sz="1400" dirty="0"/>
              <a:t>et al 2012</a:t>
            </a:r>
          </a:p>
        </p:txBody>
      </p:sp>
      <p:sp>
        <p:nvSpPr>
          <p:cNvPr id="4" name="Title 1"/>
          <p:cNvSpPr txBox="1">
            <a:spLocks/>
          </p:cNvSpPr>
          <p:nvPr/>
        </p:nvSpPr>
        <p:spPr bwMode="auto">
          <a:xfrm>
            <a:off x="5943600" y="76200"/>
            <a:ext cx="307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pt-BR" altLang="pt-BR" b="1" i="1" dirty="0" smtClean="0">
                <a:solidFill>
                  <a:srgbClr val="0000FF"/>
                </a:solidFill>
                <a:latin typeface="Calibri" pitchFamily="34" charset="0"/>
              </a:rPr>
              <a:t>Projeções do futuro....</a:t>
            </a:r>
            <a:endParaRPr lang="pt-BR" altLang="pt-BR" b="1" i="1" dirty="0">
              <a:solidFill>
                <a:srgbClr val="0000FF"/>
              </a:solidFill>
              <a:latin typeface="Calibri" pitchFamily="34" charset="0"/>
            </a:endParaRPr>
          </a:p>
        </p:txBody>
      </p:sp>
    </p:spTree>
    <p:extLst>
      <p:ext uri="{BB962C8B-B14F-4D97-AF65-F5344CB8AC3E}">
        <p14:creationId xmlns:p14="http://schemas.microsoft.com/office/powerpoint/2010/main" val="177317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7677" y="213439"/>
            <a:ext cx="7704088" cy="694064"/>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Vulnerabilidade nas grandes cidades</a:t>
            </a:r>
            <a:endParaRPr lang="pt-BR"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7856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37" y="1030095"/>
            <a:ext cx="6360766" cy="4921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10200" y="6419165"/>
            <a:ext cx="3338414" cy="369332"/>
          </a:xfrm>
          <a:prstGeom prst="rect">
            <a:avLst/>
          </a:prstGeom>
        </p:spPr>
        <p:txBody>
          <a:bodyPr wrap="none">
            <a:spAutoFit/>
          </a:bodyPr>
          <a:lstStyle/>
          <a:p>
            <a:r>
              <a:rPr lang="en-US" i="1" dirty="0"/>
              <a:t>Source: </a:t>
            </a:r>
            <a:r>
              <a:rPr lang="en-US" dirty="0"/>
              <a:t>Church and White (2011).</a:t>
            </a:r>
          </a:p>
        </p:txBody>
      </p:sp>
      <p:sp>
        <p:nvSpPr>
          <p:cNvPr id="3" name="Rectangle 2"/>
          <p:cNvSpPr/>
          <p:nvPr/>
        </p:nvSpPr>
        <p:spPr>
          <a:xfrm>
            <a:off x="76200" y="6096000"/>
            <a:ext cx="8915400" cy="646331"/>
          </a:xfrm>
          <a:prstGeom prst="rect">
            <a:avLst/>
          </a:prstGeom>
        </p:spPr>
        <p:txBody>
          <a:bodyPr wrap="square">
            <a:spAutoFit/>
          </a:bodyPr>
          <a:lstStyle/>
          <a:p>
            <a:r>
              <a:rPr lang="en-US" dirty="0"/>
              <a:t>Global mean sea level (GMSL) reconstructed from </a:t>
            </a:r>
            <a:r>
              <a:rPr lang="en-US" dirty="0" smtClean="0"/>
              <a:t>tide gauge data </a:t>
            </a:r>
            <a:r>
              <a:rPr lang="en-US" dirty="0"/>
              <a:t>(blue, red) and measured from satellite altimetry (black</a:t>
            </a:r>
            <a:r>
              <a:rPr lang="en-US" dirty="0" smtClean="0"/>
              <a:t>). </a:t>
            </a:r>
            <a:endParaRPr lang="en-US" dirty="0"/>
          </a:p>
        </p:txBody>
      </p:sp>
      <p:sp>
        <p:nvSpPr>
          <p:cNvPr id="4" name="Rectangle 3"/>
          <p:cNvSpPr/>
          <p:nvPr/>
        </p:nvSpPr>
        <p:spPr>
          <a:xfrm>
            <a:off x="228601" y="152399"/>
            <a:ext cx="8827962"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Nível médio dos oceanos (GMSL) de 1860 a 2010 </a:t>
            </a:r>
            <a:endParaRPr lang="pt-BR" sz="3200" b="1" dirty="0">
              <a:effectLst>
                <a:outerShdw blurRad="38100" dist="38100" dir="2700000" algn="tl">
                  <a:srgbClr val="000000">
                    <a:alpha val="43137"/>
                  </a:srgbClr>
                </a:outerShdw>
              </a:effectLst>
            </a:endParaRPr>
          </a:p>
        </p:txBody>
      </p:sp>
      <p:sp>
        <p:nvSpPr>
          <p:cNvPr id="5" name="TextBox 4"/>
          <p:cNvSpPr txBox="1"/>
          <p:nvPr/>
        </p:nvSpPr>
        <p:spPr>
          <a:xfrm>
            <a:off x="7774925" y="2819400"/>
            <a:ext cx="1074333"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23 cm</a:t>
            </a:r>
            <a:endParaRPr lang="en-US" sz="2800" b="1" dirty="0">
              <a:effectLst>
                <a:outerShdw blurRad="38100" dist="38100" dir="2700000" algn="tl">
                  <a:srgbClr val="000000">
                    <a:alpha val="43137"/>
                  </a:srgbClr>
                </a:outerShdw>
              </a:effectLst>
            </a:endParaRPr>
          </a:p>
        </p:txBody>
      </p:sp>
      <p:cxnSp>
        <p:nvCxnSpPr>
          <p:cNvPr id="9" name="Straight Arrow Connector 8"/>
          <p:cNvCxnSpPr/>
          <p:nvPr/>
        </p:nvCxnSpPr>
        <p:spPr>
          <a:xfrm>
            <a:off x="8220808" y="3342620"/>
            <a:ext cx="0" cy="122659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V="1">
            <a:off x="8220808" y="1676400"/>
            <a:ext cx="0" cy="122799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229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838453471"/>
              </p:ext>
            </p:extLst>
          </p:nvPr>
        </p:nvGraphicFramePr>
        <p:xfrm>
          <a:off x="285584" y="1066800"/>
          <a:ext cx="8610601"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04800" y="304800"/>
            <a:ext cx="8534400" cy="461665"/>
          </a:xfrm>
          <a:prstGeom prst="rect">
            <a:avLst/>
          </a:prstGeom>
        </p:spPr>
        <p:txBody>
          <a:bodyPr wrap="square">
            <a:spAutoFit/>
          </a:bodyPr>
          <a:lstStyle/>
          <a:p>
            <a:pPr algn="ctr">
              <a:defRPr sz="2000" b="1" i="0" u="none" strike="noStrike" kern="1200" baseline="0">
                <a:solidFill>
                  <a:srgbClr val="000000"/>
                </a:solidFill>
                <a:latin typeface="Arial"/>
                <a:ea typeface="Arial"/>
                <a:cs typeface="Arial"/>
              </a:defRPr>
            </a:pPr>
            <a:r>
              <a:rPr lang="pt-BR" sz="2400" b="1" dirty="0" smtClean="0">
                <a:effectLst>
                  <a:outerShdw blurRad="38100" dist="38100" dir="2700000" algn="tl">
                    <a:srgbClr val="000000">
                      <a:alpha val="43137"/>
                    </a:srgbClr>
                  </a:outerShdw>
                </a:effectLst>
              </a:rPr>
              <a:t>Desmatamento na Amazônia 1977-2013 em km² por ano</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2222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076" y="1066800"/>
            <a:ext cx="6076798" cy="533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304800"/>
            <a:ext cx="8458200" cy="461665"/>
          </a:xfrm>
          <a:prstGeom prst="rect">
            <a:avLst/>
          </a:prstGeom>
        </p:spPr>
        <p:txBody>
          <a:bodyPr wrap="square">
            <a:spAutoFit/>
          </a:bodyPr>
          <a:lstStyle/>
          <a:p>
            <a:pPr algn="ctr"/>
            <a:r>
              <a:rPr lang="pt-BR" sz="2400" b="1" dirty="0" err="1" smtClean="0">
                <a:effectLst>
                  <a:outerShdw blurRad="38100" dist="38100" dir="2700000" algn="tl">
                    <a:srgbClr val="000000">
                      <a:alpha val="43137"/>
                    </a:srgbClr>
                  </a:outerShdw>
                </a:effectLst>
              </a:rPr>
              <a:t>Relative</a:t>
            </a:r>
            <a:r>
              <a:rPr lang="pt-BR" sz="2400" b="1" dirty="0" smtClean="0">
                <a:effectLst>
                  <a:outerShdw blurRad="38100" dist="38100" dir="2700000" algn="tl">
                    <a:srgbClr val="000000">
                      <a:alpha val="43137"/>
                    </a:srgbClr>
                  </a:outerShdw>
                </a:effectLst>
              </a:rPr>
              <a:t> </a:t>
            </a:r>
            <a:r>
              <a:rPr lang="pt-BR" sz="2400" b="1" dirty="0" err="1">
                <a:effectLst>
                  <a:outerShdw blurRad="38100" dist="38100" dir="2700000" algn="tl">
                    <a:srgbClr val="000000">
                      <a:alpha val="43137"/>
                    </a:srgbClr>
                  </a:outerShdw>
                </a:effectLst>
              </a:rPr>
              <a:t>change</a:t>
            </a:r>
            <a:r>
              <a:rPr lang="pt-BR" sz="2400" b="1" dirty="0">
                <a:effectLst>
                  <a:outerShdw blurRad="38100" dist="38100" dir="2700000" algn="tl">
                    <a:srgbClr val="000000">
                      <a:alpha val="43137"/>
                    </a:srgbClr>
                  </a:outerShdw>
                </a:effectLst>
              </a:rPr>
              <a:t> in </a:t>
            </a:r>
            <a:r>
              <a:rPr lang="pt-BR" sz="2400" b="1" dirty="0" err="1">
                <a:effectLst>
                  <a:outerShdw blurRad="38100" dist="38100" dir="2700000" algn="tl">
                    <a:srgbClr val="000000">
                      <a:alpha val="43137"/>
                    </a:srgbClr>
                  </a:outerShdw>
                </a:effectLst>
              </a:rPr>
              <a:t>calorie</a:t>
            </a:r>
            <a:r>
              <a:rPr lang="pt-BR" sz="2400" b="1" dirty="0">
                <a:effectLst>
                  <a:outerShdw blurRad="38100" dist="38100" dir="2700000" algn="tl">
                    <a:srgbClr val="000000">
                      <a:alpha val="43137"/>
                    </a:srgbClr>
                  </a:outerShdw>
                </a:effectLst>
              </a:rPr>
              <a:t> </a:t>
            </a:r>
            <a:r>
              <a:rPr lang="pt-BR" sz="2400" b="1" dirty="0" err="1">
                <a:effectLst>
                  <a:outerShdw blurRad="38100" dist="38100" dir="2700000" algn="tl">
                    <a:srgbClr val="000000">
                      <a:alpha val="43137"/>
                    </a:srgbClr>
                  </a:outerShdw>
                </a:effectLst>
              </a:rPr>
              <a:t>availability</a:t>
            </a:r>
            <a:r>
              <a:rPr lang="pt-BR" sz="2400" b="1" dirty="0">
                <a:effectLst>
                  <a:outerShdw blurRad="38100" dist="38100" dir="2700000" algn="tl">
                    <a:srgbClr val="000000">
                      <a:alpha val="43137"/>
                    </a:srgbClr>
                  </a:outerShdw>
                </a:effectLst>
              </a:rPr>
              <a:t> 2069-2099 vs. 1980-2010 </a:t>
            </a:r>
            <a:endParaRPr lang="pt-BR" sz="2400" dirty="0">
              <a:effectLst>
                <a:outerShdw blurRad="38100" dist="38100" dir="2700000" algn="tl">
                  <a:srgbClr val="000000">
                    <a:alpha val="43137"/>
                  </a:srgbClr>
                </a:outerShdw>
              </a:effectLst>
            </a:endParaRPr>
          </a:p>
        </p:txBody>
      </p:sp>
      <p:sp>
        <p:nvSpPr>
          <p:cNvPr id="5" name="Rectangle 4"/>
          <p:cNvSpPr/>
          <p:nvPr/>
        </p:nvSpPr>
        <p:spPr>
          <a:xfrm>
            <a:off x="152400" y="1207852"/>
            <a:ext cx="2590799" cy="2862322"/>
          </a:xfrm>
          <a:prstGeom prst="rect">
            <a:avLst/>
          </a:prstGeom>
        </p:spPr>
        <p:txBody>
          <a:bodyPr wrap="square">
            <a:spAutoFit/>
          </a:bodyPr>
          <a:lstStyle/>
          <a:p>
            <a:r>
              <a:rPr lang="pt-BR" sz="2000" b="1" dirty="0" smtClean="0"/>
              <a:t>HadGEM2-ES </a:t>
            </a:r>
            <a:r>
              <a:rPr lang="pt-BR" sz="2000" b="1" dirty="0"/>
              <a:t>RCP 8.5 No CO</a:t>
            </a:r>
            <a:r>
              <a:rPr lang="pt-BR" sz="2000" b="1" baseline="-25000" dirty="0"/>
              <a:t>2</a:t>
            </a:r>
            <a:r>
              <a:rPr lang="pt-BR" sz="2000" b="1" dirty="0"/>
              <a:t> </a:t>
            </a:r>
            <a:r>
              <a:rPr lang="pt-BR" sz="2000" b="1" dirty="0" err="1"/>
              <a:t>fertilization</a:t>
            </a:r>
            <a:r>
              <a:rPr lang="pt-BR" sz="2000" b="1" dirty="0"/>
              <a:t> </a:t>
            </a:r>
            <a:endParaRPr lang="pt-BR" sz="2000" b="1" dirty="0" smtClean="0"/>
          </a:p>
          <a:p>
            <a:endParaRPr lang="pt-BR" sz="2000" b="1" dirty="0"/>
          </a:p>
          <a:p>
            <a:r>
              <a:rPr lang="pt-BR" sz="2000" b="1" dirty="0" smtClean="0"/>
              <a:t>12 </a:t>
            </a:r>
            <a:r>
              <a:rPr lang="pt-BR" sz="2000" b="1" dirty="0" err="1"/>
              <a:t>crops</a:t>
            </a:r>
            <a:r>
              <a:rPr lang="pt-BR" sz="2000" b="1" dirty="0"/>
              <a:t>: </a:t>
            </a:r>
            <a:r>
              <a:rPr lang="pt-BR" sz="2000" b="1" dirty="0" err="1"/>
              <a:t>wheat</a:t>
            </a:r>
            <a:r>
              <a:rPr lang="pt-BR" sz="2000" b="1" dirty="0"/>
              <a:t>, rice, </a:t>
            </a:r>
            <a:r>
              <a:rPr lang="pt-BR" sz="2000" b="1" dirty="0" err="1"/>
              <a:t>maize</a:t>
            </a:r>
            <a:r>
              <a:rPr lang="pt-BR" sz="2000" b="1" dirty="0"/>
              <a:t>, </a:t>
            </a:r>
            <a:r>
              <a:rPr lang="pt-BR" sz="2000" b="1" dirty="0" err="1"/>
              <a:t>soy</a:t>
            </a:r>
            <a:r>
              <a:rPr lang="pt-BR" sz="2000" b="1" dirty="0"/>
              <a:t>, cassava, </a:t>
            </a:r>
            <a:r>
              <a:rPr lang="pt-BR" sz="2000" b="1" dirty="0" err="1"/>
              <a:t>millet</a:t>
            </a:r>
            <a:r>
              <a:rPr lang="pt-BR" sz="2000" b="1" dirty="0"/>
              <a:t>, </a:t>
            </a:r>
            <a:r>
              <a:rPr lang="pt-BR" sz="2000" b="1" dirty="0" err="1"/>
              <a:t>groundnuts</a:t>
            </a:r>
            <a:r>
              <a:rPr lang="pt-BR" sz="2000" b="1" dirty="0"/>
              <a:t>, </a:t>
            </a:r>
            <a:r>
              <a:rPr lang="pt-BR" sz="2000" b="1" dirty="0" err="1"/>
              <a:t>rapeseed</a:t>
            </a:r>
            <a:r>
              <a:rPr lang="pt-BR" sz="2000" b="1" dirty="0"/>
              <a:t>, sugar </a:t>
            </a:r>
            <a:r>
              <a:rPr lang="pt-BR" sz="2000" b="1" dirty="0" err="1"/>
              <a:t>beet</a:t>
            </a:r>
            <a:r>
              <a:rPr lang="pt-BR" sz="2000" b="1" dirty="0"/>
              <a:t>, sugar </a:t>
            </a:r>
            <a:r>
              <a:rPr lang="pt-BR" sz="2000" b="1" dirty="0" err="1"/>
              <a:t>cane</a:t>
            </a:r>
            <a:r>
              <a:rPr lang="pt-BR" sz="2000" b="1" dirty="0"/>
              <a:t>, </a:t>
            </a:r>
            <a:r>
              <a:rPr lang="pt-BR" sz="2000" b="1" dirty="0" err="1"/>
              <a:t>sunflower</a:t>
            </a:r>
            <a:r>
              <a:rPr lang="pt-BR" sz="2000" b="1" dirty="0"/>
              <a:t>, </a:t>
            </a:r>
            <a:r>
              <a:rPr lang="pt-BR" sz="2000" b="1" dirty="0" err="1"/>
              <a:t>field</a:t>
            </a:r>
            <a:r>
              <a:rPr lang="pt-BR" sz="2000" b="1" dirty="0"/>
              <a:t> </a:t>
            </a:r>
            <a:r>
              <a:rPr lang="pt-BR" sz="2000" b="1" dirty="0" err="1"/>
              <a:t>peas</a:t>
            </a:r>
            <a:r>
              <a:rPr lang="pt-BR" sz="2000" b="1" dirty="0"/>
              <a:t> </a:t>
            </a:r>
          </a:p>
        </p:txBody>
      </p:sp>
      <p:sp>
        <p:nvSpPr>
          <p:cNvPr id="6" name="Rectangle 5"/>
          <p:cNvSpPr/>
          <p:nvPr/>
        </p:nvSpPr>
        <p:spPr>
          <a:xfrm>
            <a:off x="279621" y="5867400"/>
            <a:ext cx="2463578" cy="338554"/>
          </a:xfrm>
          <a:prstGeom prst="rect">
            <a:avLst/>
          </a:prstGeom>
        </p:spPr>
        <p:txBody>
          <a:bodyPr wrap="square">
            <a:spAutoFit/>
          </a:bodyPr>
          <a:lstStyle/>
          <a:p>
            <a:r>
              <a:rPr lang="pt-BR" sz="1600" i="1" dirty="0" err="1" smtClean="0"/>
              <a:t>Piontek</a:t>
            </a:r>
            <a:r>
              <a:rPr lang="pt-BR" sz="1600" i="1" dirty="0" smtClean="0"/>
              <a:t>, PNAS 2013</a:t>
            </a:r>
            <a:endParaRPr lang="pt-BR" sz="1600" i="1" dirty="0"/>
          </a:p>
        </p:txBody>
      </p:sp>
    </p:spTree>
    <p:extLst>
      <p:ext uri="{BB962C8B-B14F-4D97-AF65-F5344CB8AC3E}">
        <p14:creationId xmlns:p14="http://schemas.microsoft.com/office/powerpoint/2010/main" val="2738658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170" y="3657600"/>
            <a:ext cx="3884775" cy="2913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30630"/>
            <a:ext cx="3915255" cy="293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976" r="8958" b="3972"/>
          <a:stretch/>
        </p:blipFill>
        <p:spPr bwMode="auto">
          <a:xfrm>
            <a:off x="4968036" y="663208"/>
            <a:ext cx="3745268" cy="5808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1955" y="152400"/>
            <a:ext cx="8857809"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Espacialização do risco climático para Feijão, Arroz e Cana-de-açúcar</a:t>
            </a:r>
            <a:endParaRPr lang="pt-BR" sz="2400" b="1" dirty="0">
              <a:effectLst>
                <a:outerShdw blurRad="38100" dist="38100" dir="2700000" algn="tl">
                  <a:srgbClr val="000000">
                    <a:alpha val="43137"/>
                  </a:srgbClr>
                </a:outerShdw>
              </a:effectLst>
            </a:endParaRPr>
          </a:p>
        </p:txBody>
      </p:sp>
      <p:sp>
        <p:nvSpPr>
          <p:cNvPr id="6" name="TextBox 5"/>
          <p:cNvSpPr txBox="1"/>
          <p:nvPr/>
        </p:nvSpPr>
        <p:spPr>
          <a:xfrm>
            <a:off x="6635748" y="6493952"/>
            <a:ext cx="2122312" cy="307777"/>
          </a:xfrm>
          <a:prstGeom prst="rect">
            <a:avLst/>
          </a:prstGeom>
          <a:noFill/>
        </p:spPr>
        <p:txBody>
          <a:bodyPr wrap="none" rtlCol="0">
            <a:spAutoFit/>
          </a:bodyPr>
          <a:lstStyle/>
          <a:p>
            <a:r>
              <a:rPr lang="pt-BR" sz="1400" i="1" dirty="0" smtClean="0"/>
              <a:t>Eduardo Assad, EMBRAPA</a:t>
            </a:r>
            <a:endParaRPr lang="pt-BR" sz="1400" i="1" dirty="0"/>
          </a:p>
        </p:txBody>
      </p:sp>
    </p:spTree>
    <p:extLst>
      <p:ext uri="{BB962C8B-B14F-4D97-AF65-F5344CB8AC3E}">
        <p14:creationId xmlns:p14="http://schemas.microsoft.com/office/powerpoint/2010/main" val="1935185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8353426" cy="402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04800"/>
            <a:ext cx="8077200" cy="707886"/>
          </a:xfrm>
          <a:prstGeom prst="rect">
            <a:avLst/>
          </a:prstGeom>
          <a:noFill/>
        </p:spPr>
        <p:txBody>
          <a:bodyPr wrap="square" rtlCol="0">
            <a:spAutoFit/>
          </a:bodyPr>
          <a:lstStyle/>
          <a:p>
            <a:r>
              <a:rPr lang="pt-BR" sz="4000" b="1" dirty="0" smtClean="0">
                <a:effectLst>
                  <a:outerShdw blurRad="38100" dist="38100" dir="2700000" algn="tl">
                    <a:srgbClr val="000000">
                      <a:alpha val="43137"/>
                    </a:srgbClr>
                  </a:outerShdw>
                </a:effectLst>
              </a:rPr>
              <a:t>Tempo de Vida do CO</a:t>
            </a:r>
            <a:r>
              <a:rPr lang="pt-BR" sz="4000" b="1" baseline="-25000" dirty="0" smtClean="0">
                <a:effectLst>
                  <a:outerShdw blurRad="38100" dist="38100" dir="2700000" algn="tl">
                    <a:srgbClr val="000000">
                      <a:alpha val="43137"/>
                    </a:srgbClr>
                  </a:outerShdw>
                </a:effectLst>
              </a:rPr>
              <a:t>2</a:t>
            </a:r>
            <a:r>
              <a:rPr lang="pt-BR" sz="4000" b="1" dirty="0" smtClean="0">
                <a:effectLst>
                  <a:outerShdw blurRad="38100" dist="38100" dir="2700000" algn="tl">
                    <a:srgbClr val="000000">
                      <a:alpha val="43137"/>
                    </a:srgbClr>
                  </a:outerShdw>
                </a:effectLst>
              </a:rPr>
              <a:t> na atmosfera</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612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dirty="0">
                <a:solidFill>
                  <a:srgbClr val="0000FF"/>
                </a:solidFill>
                <a:latin typeface="Calibri" pitchFamily="34" charset="0"/>
              </a:rPr>
              <a:t>Hydro + :means hydropower plus other </a:t>
            </a:r>
            <a:r>
              <a:rPr lang="en-US" altLang="en-US" sz="1600" dirty="0" smtClean="0">
                <a:solidFill>
                  <a:srgbClr val="0000FF"/>
                </a:solidFill>
                <a:latin typeface="Calibri" pitchFamily="34" charset="0"/>
              </a:rPr>
              <a:t>renewables</a:t>
            </a:r>
            <a:endParaRPr lang="en-US" altLang="en-US" sz="1600" dirty="0">
              <a:solidFill>
                <a:srgbClr val="0000FF"/>
              </a:solidFill>
              <a:latin typeface="Calibri" pitchFamily="34" charset="0"/>
            </a:endParaRP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95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22522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5181600" cy="307777"/>
          </a:xfrm>
          <a:prstGeom prst="rect">
            <a:avLst/>
          </a:prstGeom>
        </p:spPr>
        <p:txBody>
          <a:bodyPr wrap="square">
            <a:spAutoFit/>
          </a:bodyPr>
          <a:lstStyle/>
          <a:p>
            <a:r>
              <a:rPr lang="en-US" sz="1400" i="1" dirty="0" smtClean="0"/>
              <a:t>Interconnected </a:t>
            </a:r>
            <a:r>
              <a:rPr lang="en-US" sz="1400" i="1" dirty="0"/>
              <a:t>global </a:t>
            </a:r>
            <a:r>
              <a:rPr lang="en-US" sz="1400" i="1" dirty="0" smtClean="0"/>
              <a:t>challenges. Global </a:t>
            </a:r>
            <a:r>
              <a:rPr lang="en-US" sz="1400" i="1"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etc.</a:t>
            </a:r>
            <a:endParaRPr lang="pt-BR" b="1" dirty="0"/>
          </a:p>
        </p:txBody>
      </p:sp>
    </p:spTree>
    <p:extLst>
      <p:ext uri="{BB962C8B-B14F-4D97-AF65-F5344CB8AC3E}">
        <p14:creationId xmlns:p14="http://schemas.microsoft.com/office/powerpoint/2010/main" val="22905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pt-BR" sz="3200" b="1" dirty="0" smtClean="0">
                <a:effectLst>
                  <a:outerShdw blurRad="38100" dist="38100" dir="2700000" algn="tl">
                    <a:srgbClr val="000000">
                      <a:alpha val="43137"/>
                    </a:srgbClr>
                  </a:outerShdw>
                </a:effectLst>
              </a:rPr>
              <a:t>Necessitamos de uma nova maneira de fazer ciência</a:t>
            </a:r>
            <a:endParaRPr lang="pt-BR" sz="3200" b="1" dirty="0">
              <a:effectLst>
                <a:outerShdw blurRad="38100" dist="38100" dir="2700000" algn="tl">
                  <a:srgbClr val="000000">
                    <a:alpha val="43137"/>
                  </a:srgbClr>
                </a:outerShdw>
              </a:effectLst>
            </a:endParaRPr>
          </a:p>
        </p:txBody>
      </p:sp>
      <p:sp>
        <p:nvSpPr>
          <p:cNvPr id="7" name="Oval 6"/>
          <p:cNvSpPr/>
          <p:nvPr/>
        </p:nvSpPr>
        <p:spPr>
          <a:xfrm>
            <a:off x="211015"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861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4400" b="1" dirty="0" smtClean="0">
                <a:solidFill>
                  <a:schemeClr val="bg1"/>
                </a:solidFill>
                <a:effectLst>
                  <a:outerShdw blurRad="38100" dist="38100" dir="2700000" algn="tl">
                    <a:srgbClr val="C0C0C0"/>
                  </a:outerShdw>
                </a:effectLst>
                <a:latin typeface="Arial" pitchFamily="34" charset="0"/>
                <a:cs typeface="Arial" pitchFamily="34" charset="0"/>
              </a:rPr>
              <a:t>Obrigado pela atenção !!!</a:t>
            </a:r>
            <a:endParaRPr lang="pt-BR" sz="4400" b="1" dirty="0">
              <a:solidFill>
                <a:schemeClr val="bg1"/>
              </a:solidFill>
              <a:effectLst>
                <a:outerShdw blurRad="38100" dist="38100" dir="2700000" algn="tl">
                  <a:srgbClr val="C0C0C0"/>
                </a:outerShdw>
              </a:effectLst>
              <a:latin typeface="Arial" pitchFamily="34" charset="0"/>
              <a:cs typeface="Arial" pitchFamily="34" charset="0"/>
            </a:endParaRPr>
          </a:p>
        </p:txBody>
      </p:sp>
      <p:sp>
        <p:nvSpPr>
          <p:cNvPr id="2" name="TextBox 1"/>
          <p:cNvSpPr txBox="1"/>
          <p:nvPr/>
        </p:nvSpPr>
        <p:spPr>
          <a:xfrm>
            <a:off x="609600" y="533400"/>
            <a:ext cx="8001000" cy="2554545"/>
          </a:xfrm>
          <a:prstGeom prst="rect">
            <a:avLst/>
          </a:prstGeom>
          <a:noFill/>
        </p:spPr>
        <p:txBody>
          <a:bodyPr wrap="square" rtlCol="0">
            <a:spAutoFit/>
          </a:bodyPr>
          <a:lstStyle/>
          <a:p>
            <a:r>
              <a:rPr lang="pt-BR"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Uma nova era ambiental já começou, com maiores riscos.</a:t>
            </a:r>
          </a:p>
          <a:p>
            <a:endParaRPr lang="pt-BR"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pt-BR"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Adaptação à esta nova realidade é </a:t>
            </a:r>
            <a:r>
              <a:rPr lang="pt-BR"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urgente</a:t>
            </a:r>
            <a:r>
              <a:rPr lang="pt-BR"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endParaRPr lang="pt-BR"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78586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57" y="381000"/>
            <a:ext cx="8841905"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312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417" y="76200"/>
            <a:ext cx="9042897"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Projeções do aumento médio do nível do mar para os vários RCP</a:t>
            </a:r>
            <a:endParaRPr lang="pt-BR" sz="2400" b="1"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a:stretch>
            <a:fillRect/>
          </a:stretch>
        </p:blipFill>
        <p:spPr bwMode="auto">
          <a:xfrm>
            <a:off x="590644" y="690266"/>
            <a:ext cx="8020444" cy="6015334"/>
          </a:xfrm>
          <a:prstGeom prst="rect">
            <a:avLst/>
          </a:prstGeom>
          <a:noFill/>
          <a:ln w="9525">
            <a:noFill/>
            <a:miter lim="800000"/>
            <a:headEnd/>
            <a:tailEnd/>
          </a:ln>
          <a:effectLst/>
        </p:spPr>
      </p:pic>
    </p:spTree>
    <p:extLst>
      <p:ext uri="{BB962C8B-B14F-4D97-AF65-F5344CB8AC3E}">
        <p14:creationId xmlns:p14="http://schemas.microsoft.com/office/powerpoint/2010/main" val="254837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477328"/>
          </a:xfrm>
          <a:prstGeom prst="rect">
            <a:avLst/>
          </a:prstGeom>
        </p:spPr>
        <p:txBody>
          <a:bodyPr wrap="square">
            <a:spAutoFit/>
          </a:bodyPr>
          <a:lstStyle/>
          <a:p>
            <a:r>
              <a:rPr lang="en-US" dirty="0" smtClean="0"/>
              <a:t>Temperature </a:t>
            </a:r>
            <a:r>
              <a:rPr lang="en-US" dirty="0"/>
              <a:t>estimates for old (SRES) </a:t>
            </a:r>
            <a:r>
              <a:rPr lang="en-US" dirty="0" smtClean="0"/>
              <a:t>and new </a:t>
            </a:r>
            <a:r>
              <a:rPr lang="en-US" dirty="0"/>
              <a:t>(RCP) IPCC scenarios. Depending on which global emissions </a:t>
            </a:r>
            <a:r>
              <a:rPr lang="en-US" dirty="0" smtClean="0"/>
              <a:t>path is </a:t>
            </a:r>
            <a:r>
              <a:rPr lang="en-US" dirty="0"/>
              <a:t>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pt-BR" sz="3600" b="1" dirty="0" smtClean="0">
                <a:effectLst>
                  <a:outerShdw blurRad="38100" dist="38100" dir="2700000" algn="tl">
                    <a:srgbClr val="000000">
                      <a:alpha val="43137"/>
                    </a:srgbClr>
                  </a:outerShdw>
                </a:effectLst>
              </a:rPr>
              <a:t>Estimativas de aumento de temperatura em função dos cenários de emissões</a:t>
            </a:r>
            <a:endParaRPr lang="pt-BR"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2074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78047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6" y="1836821"/>
            <a:ext cx="8591547" cy="3551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304800"/>
            <a:ext cx="8305800" cy="1323439"/>
          </a:xfrm>
          <a:prstGeom prst="rect">
            <a:avLst/>
          </a:prstGeom>
          <a:noFill/>
        </p:spPr>
        <p:txBody>
          <a:bodyPr wrap="square" rtlCol="0">
            <a:spAutoFit/>
          </a:bodyPr>
          <a:lstStyle/>
          <a:p>
            <a:r>
              <a:rPr lang="pt-BR" sz="4000" b="1" dirty="0" smtClean="0">
                <a:effectLst>
                  <a:outerShdw blurRad="38100" dist="38100" dir="2700000" algn="tl">
                    <a:srgbClr val="000000">
                      <a:alpha val="43137"/>
                    </a:srgbClr>
                  </a:outerShdw>
                </a:effectLst>
              </a:rPr>
              <a:t>Tempo de vida do CO</a:t>
            </a:r>
            <a:r>
              <a:rPr lang="pt-BR" sz="4000" b="1" baseline="-25000" dirty="0" smtClean="0">
                <a:effectLst>
                  <a:outerShdw blurRad="38100" dist="38100" dir="2700000" algn="tl">
                    <a:srgbClr val="000000">
                      <a:alpha val="43137"/>
                    </a:srgbClr>
                  </a:outerShdw>
                </a:effectLst>
              </a:rPr>
              <a:t>2</a:t>
            </a:r>
            <a:r>
              <a:rPr lang="pt-BR" sz="4000" b="1" dirty="0" smtClean="0">
                <a:effectLst>
                  <a:outerShdw blurRad="38100" dist="38100" dir="2700000" algn="tl">
                    <a:srgbClr val="000000">
                      <a:alpha val="43137"/>
                    </a:srgbClr>
                  </a:outerShdw>
                </a:effectLst>
              </a:rPr>
              <a:t> na atmosfera, oceano e ecossistemas terrestres</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0554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399" y="914400"/>
            <a:ext cx="8060471" cy="563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966501" y="6068654"/>
            <a:ext cx="1627369" cy="369332"/>
          </a:xfrm>
          <a:prstGeom prst="rect">
            <a:avLst/>
          </a:prstGeom>
          <a:noFill/>
        </p:spPr>
        <p:txBody>
          <a:bodyPr wrap="none" rtlCol="0">
            <a:spAutoFit/>
          </a:bodyPr>
          <a:lstStyle/>
          <a:p>
            <a:r>
              <a:rPr lang="pt-BR" i="1" dirty="0" smtClean="0"/>
              <a:t>MIT  e IIE,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202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50" t="2393" r="11170"/>
          <a:stretch/>
        </p:blipFill>
        <p:spPr>
          <a:xfrm>
            <a:off x="1141339" y="682741"/>
            <a:ext cx="7010400" cy="5983466"/>
          </a:xfrm>
          <a:prstGeom prst="rect">
            <a:avLst/>
          </a:prstGeom>
        </p:spPr>
      </p:pic>
      <p:sp>
        <p:nvSpPr>
          <p:cNvPr id="5"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2013)</a:t>
            </a:r>
            <a:endParaRPr lang="pt-BR" sz="2800" b="1" dirty="0">
              <a:solidFill>
                <a:prstClr val="black"/>
              </a:solidFill>
              <a:effectLst>
                <a:outerShdw blurRad="38100" dist="38100" dir="2700000" algn="tl">
                  <a:srgbClr val="C0C0C0"/>
                </a:outerShdw>
              </a:effectLst>
              <a:latin typeface="Calibri"/>
              <a:cs typeface="+mn-cs"/>
            </a:endParaRPr>
          </a:p>
        </p:txBody>
      </p:sp>
    </p:spTree>
    <p:extLst>
      <p:ext uri="{BB962C8B-B14F-4D97-AF65-F5344CB8AC3E}">
        <p14:creationId xmlns:p14="http://schemas.microsoft.com/office/powerpoint/2010/main" val="3847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Imagem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22388"/>
            <a:ext cx="8477250" cy="5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1"/>
          <p:cNvSpPr>
            <a:spLocks noChangeArrowheads="1"/>
          </p:cNvSpPr>
          <p:nvPr/>
        </p:nvSpPr>
        <p:spPr bwMode="auto">
          <a:xfrm>
            <a:off x="903287" y="380564"/>
            <a:ext cx="763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pt-BR" sz="1800" b="1" dirty="0">
                <a:solidFill>
                  <a:srgbClr val="FF0000"/>
                </a:solidFill>
              </a:rPr>
              <a:t>Future changes on rainfall distribution in southern Amazonia from the Eta-HadCM3 model (Marengo et al 2012, Chou et al 2012)</a:t>
            </a:r>
          </a:p>
        </p:txBody>
      </p:sp>
      <p:cxnSp>
        <p:nvCxnSpPr>
          <p:cNvPr id="15" name="Straight Arrow Connector 14"/>
          <p:cNvCxnSpPr>
            <a:cxnSpLocks noChangeShapeType="1"/>
          </p:cNvCxnSpPr>
          <p:nvPr/>
        </p:nvCxnSpPr>
        <p:spPr bwMode="auto">
          <a:xfrm flipH="1">
            <a:off x="2921000" y="2016125"/>
            <a:ext cx="1800225" cy="0"/>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412414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33827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1" y="838200"/>
            <a:ext cx="8753829" cy="45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5410200"/>
            <a:ext cx="8801100" cy="923330"/>
          </a:xfrm>
          <a:prstGeom prst="rect">
            <a:avLst/>
          </a:prstGeom>
        </p:spPr>
        <p:txBody>
          <a:bodyPr wrap="square">
            <a:spAutoFit/>
          </a:bodyPr>
          <a:lstStyle/>
          <a:p>
            <a:r>
              <a:rPr lang="en-US" dirty="0"/>
              <a:t>Deep-water formation in the Northern Hemisphere has </a:t>
            </a:r>
            <a:r>
              <a:rPr lang="en-US" dirty="0" smtClean="0"/>
              <a:t>long received </a:t>
            </a:r>
            <a:r>
              <a:rPr lang="en-US" dirty="0"/>
              <a:t>much attention as the axis of climate change. The </a:t>
            </a:r>
            <a:r>
              <a:rPr lang="en-US" dirty="0" smtClean="0"/>
              <a:t>upwelling branch </a:t>
            </a:r>
            <a:r>
              <a:rPr lang="en-US" dirty="0"/>
              <a:t>in the Southern Ocean is now being recognized as </a:t>
            </a:r>
            <a:r>
              <a:rPr lang="en-US" dirty="0" smtClean="0"/>
              <a:t>a vital </a:t>
            </a:r>
            <a:r>
              <a:rPr lang="en-US" dirty="0"/>
              <a:t>component of our climate system and an equally </a:t>
            </a:r>
            <a:r>
              <a:rPr lang="en-US" dirty="0" smtClean="0"/>
              <a:t>important agent </a:t>
            </a:r>
            <a:r>
              <a:rPr lang="en-US" dirty="0"/>
              <a:t>of global change.</a:t>
            </a:r>
          </a:p>
        </p:txBody>
      </p:sp>
      <p:sp>
        <p:nvSpPr>
          <p:cNvPr id="3" name="TextBox 2"/>
          <p:cNvSpPr txBox="1"/>
          <p:nvPr/>
        </p:nvSpPr>
        <p:spPr>
          <a:xfrm>
            <a:off x="4686300" y="6276891"/>
            <a:ext cx="4097597" cy="369332"/>
          </a:xfrm>
          <a:prstGeom prst="rect">
            <a:avLst/>
          </a:prstGeom>
          <a:noFill/>
        </p:spPr>
        <p:txBody>
          <a:bodyPr wrap="none" rtlCol="0">
            <a:spAutoFit/>
          </a:bodyPr>
          <a:lstStyle/>
          <a:p>
            <a:r>
              <a:rPr lang="en-US" i="1" dirty="0" smtClean="0"/>
              <a:t>Marshall </a:t>
            </a:r>
            <a:r>
              <a:rPr lang="en-US" i="1" dirty="0"/>
              <a:t>and </a:t>
            </a:r>
            <a:r>
              <a:rPr lang="en-US" i="1" dirty="0" err="1" smtClean="0"/>
              <a:t>Speer</a:t>
            </a:r>
            <a:r>
              <a:rPr lang="en-US" i="1" dirty="0" smtClean="0"/>
              <a:t> Nature Review, 2012</a:t>
            </a:r>
            <a:endParaRPr lang="en-US" i="1" dirty="0"/>
          </a:p>
        </p:txBody>
      </p:sp>
      <p:sp>
        <p:nvSpPr>
          <p:cNvPr id="4" name="TextBox 3"/>
          <p:cNvSpPr txBox="1"/>
          <p:nvPr/>
        </p:nvSpPr>
        <p:spPr>
          <a:xfrm>
            <a:off x="656639" y="228600"/>
            <a:ext cx="8059322"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Circulação oceânica global: Redistribuição de energia</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099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effectLst>
                  <a:outerShdw blurRad="38100" dist="38100" dir="2700000" algn="tl">
                    <a:srgbClr val="000000">
                      <a:alpha val="43137"/>
                    </a:srgbClr>
                  </a:outerShdw>
                </a:effectLst>
                <a:latin typeface="Arial" pitchFamily="34" charset="0"/>
                <a:cs typeface="Arial" pitchFamily="34" charset="0"/>
              </a:rPr>
              <a:t>Global land temperature variation (1850-2012)</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228600" y="1905000"/>
            <a:ext cx="8716858" cy="4419600"/>
          </a:xfrm>
          <a:prstGeom prst="rect">
            <a:avLst/>
          </a:prstGeom>
          <a:noFill/>
          <a:ln w="9525">
            <a:noFill/>
            <a:miter lim="800000"/>
            <a:headEnd/>
            <a:tailEnd/>
          </a:ln>
        </p:spPr>
      </p:pic>
      <p:sp>
        <p:nvSpPr>
          <p:cNvPr id="3" name="Oval 2"/>
          <p:cNvSpPr/>
          <p:nvPr/>
        </p:nvSpPr>
        <p:spPr>
          <a:xfrm>
            <a:off x="7040458" y="21336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flipV="1">
            <a:off x="7810500" y="2705100"/>
            <a:ext cx="685800" cy="762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464"/>
            <a:ext cx="9144000" cy="5510523"/>
          </a:xfrm>
          <a:prstGeom prst="rect">
            <a:avLst/>
          </a:prstGeom>
        </p:spPr>
      </p:pic>
      <p:sp>
        <p:nvSpPr>
          <p:cNvPr id="3" name="Rectangle 2"/>
          <p:cNvSpPr/>
          <p:nvPr/>
        </p:nvSpPr>
        <p:spPr>
          <a:xfrm>
            <a:off x="1438" y="152400"/>
            <a:ext cx="8990162" cy="892552"/>
          </a:xfrm>
          <a:prstGeom prst="rect">
            <a:avLst/>
          </a:prstGeom>
        </p:spPr>
        <p:txBody>
          <a:bodyPr wrap="square">
            <a:spAutoFit/>
          </a:bodyPr>
          <a:lstStyle/>
          <a:p>
            <a:pPr algn="ctr"/>
            <a:r>
              <a:rPr lang="en-US" sz="2600" b="1" dirty="0" smtClean="0">
                <a:effectLst>
                  <a:outerShdw blurRad="38100" dist="38100" dir="2700000" algn="tl">
                    <a:srgbClr val="000000">
                      <a:alpha val="43137"/>
                    </a:srgbClr>
                  </a:outerShdw>
                </a:effectLst>
              </a:rPr>
              <a:t>Global </a:t>
            </a:r>
            <a:r>
              <a:rPr lang="en-US" sz="2600" b="1" dirty="0">
                <a:effectLst>
                  <a:outerShdw blurRad="38100" dist="38100" dir="2700000" algn="tl">
                    <a:srgbClr val="000000">
                      <a:alpha val="43137"/>
                    </a:srgbClr>
                  </a:outerShdw>
                </a:effectLst>
              </a:rPr>
              <a:t>mean sea level </a:t>
            </a:r>
            <a:r>
              <a:rPr lang="en-US" sz="2600" b="1" dirty="0" smtClean="0">
                <a:effectLst>
                  <a:outerShdw blurRad="38100" dist="38100" dir="2700000" algn="tl">
                    <a:srgbClr val="000000">
                      <a:alpha val="43137"/>
                    </a:srgbClr>
                  </a:outerShdw>
                </a:effectLst>
              </a:rPr>
              <a:t>obtained from satellite altimetry</a:t>
            </a:r>
            <a:r>
              <a:rPr lang="en-US" sz="2600" b="1" dirty="0">
                <a:effectLst>
                  <a:outerShdw blurRad="38100" dist="38100" dir="2700000" algn="tl">
                    <a:srgbClr val="000000">
                      <a:alpha val="43137"/>
                    </a:srgbClr>
                  </a:outerShdw>
                </a:effectLst>
              </a:rPr>
              <a:t> </a:t>
            </a:r>
            <a:r>
              <a:rPr lang="en-US" sz="2600" b="1" dirty="0" smtClean="0">
                <a:effectLst>
                  <a:outerShdw blurRad="38100" dist="38100" dir="2700000" algn="tl">
                    <a:srgbClr val="000000">
                      <a:alpha val="43137"/>
                    </a:srgbClr>
                  </a:outerShdw>
                </a:effectLst>
              </a:rPr>
              <a:t>from 1992 to 2010. It shows large regional variability.</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01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7"/>
          <a:stretch/>
        </p:blipFill>
        <p:spPr bwMode="auto">
          <a:xfrm>
            <a:off x="347958" y="152400"/>
            <a:ext cx="8543986" cy="6642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204991"/>
            <a:ext cx="5999591" cy="461665"/>
          </a:xfrm>
          <a:prstGeom prst="rect">
            <a:avLst/>
          </a:prstGeom>
          <a:noFill/>
        </p:spPr>
        <p:txBody>
          <a:bodyPr wrap="none" rtlCol="0">
            <a:spAutoFit/>
          </a:bodyPr>
          <a:lstStyle/>
          <a:p>
            <a:r>
              <a:rPr lang="en-US" sz="2400" b="1" dirty="0" err="1" smtClean="0">
                <a:effectLst>
                  <a:outerShdw blurRad="38100" dist="38100" dir="2700000" algn="tl">
                    <a:srgbClr val="000000">
                      <a:alpha val="43137"/>
                    </a:srgbClr>
                  </a:outerShdw>
                </a:effectLst>
              </a:rPr>
              <a:t>Principais</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agentes</a:t>
            </a:r>
            <a:r>
              <a:rPr lang="en-US" sz="2400" b="1" dirty="0" smtClean="0">
                <a:effectLst>
                  <a:outerShdw blurRad="38100" dist="38100" dir="2700000" algn="tl">
                    <a:srgbClr val="000000">
                      <a:alpha val="43137"/>
                    </a:srgbClr>
                  </a:outerShdw>
                </a:effectLst>
              </a:rPr>
              <a:t> do </a:t>
            </a:r>
            <a:r>
              <a:rPr lang="en-US" sz="2400" b="1" dirty="0" err="1" smtClean="0">
                <a:effectLst>
                  <a:outerShdw blurRad="38100" dist="38100" dir="2700000" algn="tl">
                    <a:srgbClr val="000000">
                      <a:alpha val="43137"/>
                    </a:srgbClr>
                  </a:outerShdw>
                </a:effectLst>
              </a:rPr>
              <a:t>sistema</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climático</a:t>
            </a:r>
            <a:r>
              <a:rPr lang="en-US" sz="2400" b="1" dirty="0" smtClean="0">
                <a:effectLst>
                  <a:outerShdw blurRad="38100" dist="38100" dir="2700000" algn="tl">
                    <a:srgbClr val="000000">
                      <a:alpha val="43137"/>
                    </a:srgbClr>
                  </a:outerShdw>
                </a:effectLst>
              </a:rPr>
              <a:t> global</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4439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22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8979" y="152400"/>
            <a:ext cx="3582661" cy="293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4965" y="3567156"/>
            <a:ext cx="3645789" cy="283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072" y="2581398"/>
            <a:ext cx="4332514" cy="370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0875" y="6400799"/>
            <a:ext cx="3112146" cy="22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9493" y="3083038"/>
            <a:ext cx="3112147" cy="22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0969" y="361959"/>
            <a:ext cx="4996832" cy="1569660"/>
          </a:xfrm>
          <a:prstGeom prst="rect">
            <a:avLst/>
          </a:prstGeom>
          <a:noFill/>
        </p:spPr>
        <p:txBody>
          <a:bodyPr wrap="square" rtlCol="0">
            <a:spAutoFit/>
          </a:bodyPr>
          <a:lstStyle/>
          <a:p>
            <a:r>
              <a:rPr lang="pt-BR" sz="3200" b="1" dirty="0" smtClean="0">
                <a:effectLst>
                  <a:outerShdw blurRad="38100" dist="38100" dir="2700000" algn="tl">
                    <a:srgbClr val="000000">
                      <a:alpha val="43137"/>
                    </a:srgbClr>
                  </a:outerShdw>
                </a:effectLst>
              </a:rPr>
              <a:t>Aumento na concentração global de ozônio: Gás fortemente </a:t>
            </a:r>
            <a:r>
              <a:rPr lang="pt-BR" sz="3200" b="1" dirty="0" err="1" smtClean="0">
                <a:effectLst>
                  <a:outerShdw blurRad="38100" dist="38100" dir="2700000" algn="tl">
                    <a:srgbClr val="000000">
                      <a:alpha val="43137"/>
                    </a:srgbClr>
                  </a:outerShdw>
                </a:effectLst>
              </a:rPr>
              <a:t>fitotóxico</a:t>
            </a:r>
            <a:endParaRPr lang="pt-BR" sz="3200" b="1" dirty="0">
              <a:effectLst>
                <a:outerShdw blurRad="38100" dist="38100" dir="2700000" algn="tl">
                  <a:srgbClr val="000000">
                    <a:alpha val="43137"/>
                  </a:srgbClr>
                </a:outerShdw>
              </a:effectLst>
            </a:endParaRPr>
          </a:p>
        </p:txBody>
      </p:sp>
      <p:sp>
        <p:nvSpPr>
          <p:cNvPr id="11" name="TextBox 10"/>
          <p:cNvSpPr txBox="1"/>
          <p:nvPr/>
        </p:nvSpPr>
        <p:spPr>
          <a:xfrm>
            <a:off x="275771" y="6411272"/>
            <a:ext cx="1614545" cy="369332"/>
          </a:xfrm>
          <a:prstGeom prst="rect">
            <a:avLst/>
          </a:prstGeom>
          <a:noFill/>
        </p:spPr>
        <p:txBody>
          <a:bodyPr wrap="none" rtlCol="0">
            <a:spAutoFit/>
          </a:bodyPr>
          <a:lstStyle/>
          <a:p>
            <a:r>
              <a:rPr lang="pt-BR" i="1" dirty="0" smtClean="0"/>
              <a:t>IPCC AR5, 2013</a:t>
            </a:r>
            <a:endParaRPr lang="pt-BR" i="1" dirty="0"/>
          </a:p>
        </p:txBody>
      </p:sp>
    </p:spTree>
    <p:extLst>
      <p:ext uri="{BB962C8B-B14F-4D97-AF65-F5344CB8AC3E}">
        <p14:creationId xmlns:p14="http://schemas.microsoft.com/office/powerpoint/2010/main" val="2851085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1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176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3"/>
          <a:stretch/>
        </p:blipFill>
        <p:spPr bwMode="auto">
          <a:xfrm>
            <a:off x="604298" y="807729"/>
            <a:ext cx="8158701" cy="5877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9034" y="574654"/>
            <a:ext cx="7125932" cy="6010401"/>
          </a:xfrm>
          <a:prstGeom prst="rect">
            <a:avLst/>
          </a:prstGeom>
          <a:ln>
            <a:noFill/>
          </a:ln>
          <a:effectLst>
            <a:outerShdw blurRad="292100" dist="139700" dir="2700000" algn="tl" rotWithShape="0">
              <a:srgbClr val="333333">
                <a:alpha val="65000"/>
              </a:srgbClr>
            </a:outerShdw>
          </a:effectLst>
        </p:spPr>
      </p:pic>
      <p:sp>
        <p:nvSpPr>
          <p:cNvPr id="8" name="Text Box 9"/>
          <p:cNvSpPr txBox="1">
            <a:spLocks noChangeArrowheads="1"/>
          </p:cNvSpPr>
          <p:nvPr/>
        </p:nvSpPr>
        <p:spPr bwMode="auto">
          <a:xfrm>
            <a:off x="152400" y="88900"/>
            <a:ext cx="8839200" cy="46166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b="1" dirty="0" smtClean="0">
                <a:solidFill>
                  <a:srgbClr val="000000"/>
                </a:solidFill>
                <a:effectLst>
                  <a:outerShdw blurRad="38100" dist="38100" dir="2700000" algn="tl">
                    <a:srgbClr val="000000">
                      <a:alpha val="43137"/>
                    </a:srgbClr>
                  </a:outerShdw>
                </a:effectLst>
                <a:latin typeface="Calibri"/>
                <a:cs typeface="Calibri"/>
              </a:rPr>
              <a:t>Nosso clima depende das interações entre a biosfera e a atmosfera</a:t>
            </a:r>
            <a:endParaRPr lang="pt-BR" b="1" dirty="0">
              <a:solidFill>
                <a:srgbClr val="000000"/>
              </a:solidFill>
              <a:effectLst>
                <a:outerShdw blurRad="38100" dist="38100" dir="2700000" algn="tl">
                  <a:srgbClr val="000000">
                    <a:alpha val="43137"/>
                  </a:srgbClr>
                </a:outerShdw>
              </a:effectLst>
              <a:latin typeface="Calibri"/>
              <a:cs typeface="Calibri"/>
            </a:endParaRPr>
          </a:p>
        </p:txBody>
      </p:sp>
      <p:sp>
        <p:nvSpPr>
          <p:cNvPr id="2" name="TextBox 1"/>
          <p:cNvSpPr txBox="1"/>
          <p:nvPr/>
        </p:nvSpPr>
        <p:spPr>
          <a:xfrm>
            <a:off x="7949259" y="6575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067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0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21600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762000" y="304800"/>
            <a:ext cx="7924800" cy="523220"/>
          </a:xfrm>
          <a:prstGeom prst="rect">
            <a:avLst/>
          </a:prstGeom>
          <a:noFill/>
          <a:ln w="9525">
            <a:noFill/>
            <a:miter lim="800000"/>
            <a:headEnd/>
            <a:tailEnd/>
          </a:ln>
        </p:spPr>
        <p:txBody>
          <a:bodyPr wrap="square">
            <a:spAutoFit/>
          </a:bodyPr>
          <a:lstStyle/>
          <a:p>
            <a:pPr fontAlgn="auto">
              <a:spcBef>
                <a:spcPct val="50000"/>
              </a:spcBef>
              <a:spcAft>
                <a:spcPts val="0"/>
              </a:spcAft>
            </a:pPr>
            <a:r>
              <a:rPr lang="en-US" sz="2800" b="1" dirty="0">
                <a:solidFill>
                  <a:prstClr val="black"/>
                </a:solidFill>
                <a:latin typeface="Calibri"/>
                <a:cs typeface="+mn-cs"/>
              </a:rPr>
              <a:t>2001-2007 Mean Surface Temperature Anomaly (</a:t>
            </a:r>
            <a:r>
              <a:rPr lang="en-US" sz="2800" b="1" dirty="0">
                <a:solidFill>
                  <a:prstClr val="black"/>
                </a:solidFill>
                <a:latin typeface="Calibri"/>
                <a:cs typeface="Arial" charset="0"/>
              </a:rPr>
              <a:t>◦C)</a:t>
            </a:r>
          </a:p>
        </p:txBody>
      </p:sp>
      <p:sp>
        <p:nvSpPr>
          <p:cNvPr id="28676" name="Text Box 4"/>
          <p:cNvSpPr txBox="1">
            <a:spLocks noChangeArrowheads="1"/>
          </p:cNvSpPr>
          <p:nvPr/>
        </p:nvSpPr>
        <p:spPr bwMode="auto">
          <a:xfrm>
            <a:off x="1506538" y="889000"/>
            <a:ext cx="5148262" cy="3968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a:solidFill>
                  <a:prstClr val="black"/>
                </a:solidFill>
                <a:latin typeface="Calibri"/>
                <a:cs typeface="+mn-cs"/>
              </a:rPr>
              <a:t>Base Period = 1951-80, Global Mean = 0.54</a:t>
            </a:r>
          </a:p>
        </p:txBody>
      </p:sp>
    </p:spTree>
    <p:extLst>
      <p:ext uri="{BB962C8B-B14F-4D97-AF65-F5344CB8AC3E}">
        <p14:creationId xmlns:p14="http://schemas.microsoft.com/office/powerpoint/2010/main" val="15560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4248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248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6746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1763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31556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t-BR" sz="3200" b="1" dirty="0" smtClean="0">
                <a:solidFill>
                  <a:srgbClr val="FFFF00"/>
                </a:solidFill>
                <a:effectLst>
                  <a:outerShdw blurRad="38100" dist="38100" dir="2700000" algn="tl">
                    <a:srgbClr val="000000">
                      <a:alpha val="43137"/>
                    </a:srgbClr>
                  </a:outerShdw>
                </a:effectLst>
                <a:latin typeface="+mj-lt"/>
              </a:rPr>
              <a:t>Perturbações humanas no ciclo de carbono global</a:t>
            </a:r>
            <a:endParaRPr lang="pt-BR" sz="3200" b="1"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2013)</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35658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20352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6288"/>
            <a:ext cx="7286625" cy="6459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43000" y="194690"/>
            <a:ext cx="3233578" cy="461665"/>
          </a:xfrm>
          <a:prstGeom prst="rect">
            <a:avLst/>
          </a:prstGeom>
        </p:spPr>
        <p:txBody>
          <a:bodyPr wrap="none">
            <a:spAutoFit/>
          </a:bodyPr>
          <a:lstStyle/>
          <a:p>
            <a:r>
              <a:rPr lang="en-US" sz="2400" b="1" dirty="0" err="1" smtClean="0">
                <a:effectLst>
                  <a:outerShdw blurRad="38100" dist="38100" dir="2700000" algn="tl">
                    <a:srgbClr val="000000">
                      <a:alpha val="43137"/>
                    </a:srgbClr>
                  </a:outerShdw>
                </a:effectLst>
              </a:rPr>
              <a:t>Ciclo</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Carbono</a:t>
            </a:r>
            <a:r>
              <a:rPr lang="en-US" sz="2400" b="1" dirty="0" smtClean="0">
                <a:effectLst>
                  <a:outerShdw blurRad="38100" dist="38100" dir="2700000" algn="tl">
                    <a:srgbClr val="000000">
                      <a:alpha val="43137"/>
                    </a:srgbClr>
                  </a:outerShdw>
                </a:effectLst>
              </a:rPr>
              <a:t> Global</a:t>
            </a:r>
            <a:endParaRPr lang="pt-BR" sz="2400" b="1" dirty="0">
              <a:effectLst>
                <a:outerShdw blurRad="38100" dist="38100" dir="2700000" algn="tl">
                  <a:srgbClr val="000000">
                    <a:alpha val="43137"/>
                  </a:srgbClr>
                </a:outerShdw>
              </a:effectLst>
            </a:endParaRPr>
          </a:p>
        </p:txBody>
      </p:sp>
      <p:sp>
        <p:nvSpPr>
          <p:cNvPr id="6" name="TextBox 5"/>
          <p:cNvSpPr txBox="1"/>
          <p:nvPr/>
        </p:nvSpPr>
        <p:spPr>
          <a:xfrm>
            <a:off x="6477000" y="6226606"/>
            <a:ext cx="1614545" cy="369332"/>
          </a:xfrm>
          <a:prstGeom prst="rect">
            <a:avLst/>
          </a:prstGeom>
          <a:noFill/>
        </p:spPr>
        <p:txBody>
          <a:bodyPr wrap="none" rtlCol="0">
            <a:spAutoFit/>
          </a:bodyPr>
          <a:lstStyle/>
          <a:p>
            <a:r>
              <a:rPr lang="pt-BR" i="1" dirty="0" smtClean="0"/>
              <a:t>IPCC AR5, 2013</a:t>
            </a:r>
            <a:endParaRPr lang="pt-BR" i="1" dirty="0"/>
          </a:p>
        </p:txBody>
      </p:sp>
    </p:spTree>
    <p:extLst>
      <p:ext uri="{BB962C8B-B14F-4D97-AF65-F5344CB8AC3E}">
        <p14:creationId xmlns:p14="http://schemas.microsoft.com/office/powerpoint/2010/main" val="284317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94" y="228600"/>
            <a:ext cx="7482259"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9894" y="243271"/>
            <a:ext cx="3167534" cy="461665"/>
          </a:xfrm>
          <a:prstGeom prst="rect">
            <a:avLst/>
          </a:prstGeom>
        </p:spPr>
        <p:txBody>
          <a:bodyPr wrap="none">
            <a:spAutoFit/>
          </a:bodyPr>
          <a:lstStyle/>
          <a:p>
            <a:r>
              <a:rPr lang="en-US" sz="2400" b="1" dirty="0" err="1" smtClean="0">
                <a:effectLst>
                  <a:outerShdw blurRad="38100" dist="38100" dir="2700000" algn="tl">
                    <a:srgbClr val="000000">
                      <a:alpha val="43137"/>
                    </a:srgbClr>
                  </a:outerShdw>
                </a:effectLst>
              </a:rPr>
              <a:t>Ciclo</a:t>
            </a:r>
            <a:r>
              <a:rPr lang="en-US" sz="2400" b="1" dirty="0" smtClean="0">
                <a:effectLst>
                  <a:outerShdw blurRad="38100" dist="38100" dir="2700000" algn="tl">
                    <a:srgbClr val="000000">
                      <a:alpha val="43137"/>
                    </a:srgbClr>
                  </a:outerShdw>
                </a:effectLst>
              </a:rPr>
              <a:t> do </a:t>
            </a:r>
            <a:r>
              <a:rPr lang="en-US" sz="2400" b="1" dirty="0" err="1" smtClean="0">
                <a:effectLst>
                  <a:outerShdw blurRad="38100" dist="38100" dir="2700000" algn="tl">
                    <a:srgbClr val="000000">
                      <a:alpha val="43137"/>
                    </a:srgbClr>
                  </a:outerShdw>
                </a:effectLst>
              </a:rPr>
              <a:t>Metano</a:t>
            </a:r>
            <a:r>
              <a:rPr lang="en-US" sz="2400" b="1" dirty="0" smtClean="0">
                <a:effectLst>
                  <a:outerShdw blurRad="38100" dist="38100" dir="2700000" algn="tl">
                    <a:srgbClr val="000000">
                      <a:alpha val="43137"/>
                    </a:srgbClr>
                  </a:outerShdw>
                </a:effectLst>
              </a:rPr>
              <a:t> Global</a:t>
            </a:r>
            <a:endParaRPr lang="pt-BR" sz="2400" b="1" dirty="0">
              <a:effectLst>
                <a:outerShdw blurRad="38100" dist="38100" dir="2700000" algn="tl">
                  <a:srgbClr val="000000">
                    <a:alpha val="43137"/>
                  </a:srgbClr>
                </a:outerShdw>
              </a:effectLst>
            </a:endParaRPr>
          </a:p>
        </p:txBody>
      </p:sp>
      <p:sp>
        <p:nvSpPr>
          <p:cNvPr id="6" name="TextBox 5"/>
          <p:cNvSpPr txBox="1"/>
          <p:nvPr/>
        </p:nvSpPr>
        <p:spPr>
          <a:xfrm>
            <a:off x="6172200" y="6331061"/>
            <a:ext cx="1614545" cy="369332"/>
          </a:xfrm>
          <a:prstGeom prst="rect">
            <a:avLst/>
          </a:prstGeom>
          <a:noFill/>
        </p:spPr>
        <p:txBody>
          <a:bodyPr wrap="none" rtlCol="0">
            <a:spAutoFit/>
          </a:bodyPr>
          <a:lstStyle/>
          <a:p>
            <a:r>
              <a:rPr lang="pt-BR" i="1" dirty="0" smtClean="0"/>
              <a:t>IPCC AR5, 2013</a:t>
            </a:r>
            <a:endParaRPr lang="pt-BR" i="1" dirty="0"/>
          </a:p>
        </p:txBody>
      </p:sp>
    </p:spTree>
    <p:extLst>
      <p:ext uri="{BB962C8B-B14F-4D97-AF65-F5344CB8AC3E}">
        <p14:creationId xmlns:p14="http://schemas.microsoft.com/office/powerpoint/2010/main" val="2721373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3483</TotalTime>
  <Words>2800</Words>
  <Application>Microsoft Office PowerPoint</Application>
  <PresentationFormat>On-screen Show (4:3)</PresentationFormat>
  <Paragraphs>338</Paragraphs>
  <Slides>82</Slides>
  <Notes>15</Notes>
  <HiddenSlides>0</HiddenSlides>
  <MMClips>0</MMClips>
  <ScaleCrop>false</ScaleCrop>
  <HeadingPairs>
    <vt:vector size="4" baseType="variant">
      <vt:variant>
        <vt:lpstr>Theme</vt:lpstr>
      </vt:variant>
      <vt:variant>
        <vt:i4>4</vt:i4>
      </vt:variant>
      <vt:variant>
        <vt:lpstr>Slide Titles</vt:lpstr>
      </vt:variant>
      <vt:variant>
        <vt:i4>82</vt:i4>
      </vt:variant>
    </vt:vector>
  </HeadingPairs>
  <TitlesOfParts>
    <vt:vector size="86" baseType="lpstr">
      <vt:lpstr>Office Theme</vt:lpstr>
      <vt:lpstr>RU_Template_Verdana</vt:lpstr>
      <vt:lpstr>1_Office Theme</vt:lpstr>
      <vt:lpstr>2_Office Theme</vt:lpstr>
      <vt:lpstr>MAPFRE MUDANÇAS CLIMÁTICAS: PERSPECTIVAS E DESAFIOS SOCIAIS. USP Biblioteca Brasiliana Mindlin – 22/Novembro/2013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 onde vão as emissões antropogênicas de CO2 (média 2002-2011)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Cenários de Emissões e “RCP - Representative Concentrations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 System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temperature variation (1850-2012)</vt:lpstr>
      <vt:lpstr>El Nino Southern Oscillations Variations (1950 – Present)</vt:lpstr>
      <vt:lpstr>Ocean Heat Capacity Considerations</vt:lpstr>
      <vt:lpstr>PowerPoint Presentation</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Previsão de aquecimento global ao longo dos próximos 100 anos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389</cp:revision>
  <dcterms:created xsi:type="dcterms:W3CDTF">2011-04-10T21:23:30Z</dcterms:created>
  <dcterms:modified xsi:type="dcterms:W3CDTF">2013-11-22T03:23:15Z</dcterms:modified>
</cp:coreProperties>
</file>