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14" r:id="rId3"/>
    <p:sldMasterId id="2147483721" r:id="rId4"/>
    <p:sldMasterId id="2147483734" r:id="rId5"/>
  </p:sldMasterIdLst>
  <p:notesMasterIdLst>
    <p:notesMasterId r:id="rId37"/>
  </p:notesMasterIdLst>
  <p:sldIdLst>
    <p:sldId id="373" r:id="rId6"/>
    <p:sldId id="290" r:id="rId7"/>
    <p:sldId id="514" r:id="rId8"/>
    <p:sldId id="512" r:id="rId9"/>
    <p:sldId id="517" r:id="rId10"/>
    <p:sldId id="513" r:id="rId11"/>
    <p:sldId id="515" r:id="rId12"/>
    <p:sldId id="529" r:id="rId13"/>
    <p:sldId id="542" r:id="rId14"/>
    <p:sldId id="516" r:id="rId15"/>
    <p:sldId id="528" r:id="rId16"/>
    <p:sldId id="525" r:id="rId17"/>
    <p:sldId id="526" r:id="rId18"/>
    <p:sldId id="519" r:id="rId19"/>
    <p:sldId id="530" r:id="rId20"/>
    <p:sldId id="520" r:id="rId21"/>
    <p:sldId id="531" r:id="rId22"/>
    <p:sldId id="532" r:id="rId23"/>
    <p:sldId id="533" r:id="rId24"/>
    <p:sldId id="534" r:id="rId25"/>
    <p:sldId id="537" r:id="rId26"/>
    <p:sldId id="535" r:id="rId27"/>
    <p:sldId id="536" r:id="rId28"/>
    <p:sldId id="539" r:id="rId29"/>
    <p:sldId id="540" r:id="rId30"/>
    <p:sldId id="521" r:id="rId31"/>
    <p:sldId id="522" r:id="rId32"/>
    <p:sldId id="523" r:id="rId33"/>
    <p:sldId id="524" r:id="rId34"/>
    <p:sldId id="518" r:id="rId35"/>
    <p:sldId id="527" r:id="rId36"/>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7" autoAdjust="0"/>
    <p:restoredTop sz="95286" autoAdjust="0"/>
  </p:normalViewPr>
  <p:slideViewPr>
    <p:cSldViewPr>
      <p:cViewPr varScale="1">
        <p:scale>
          <a:sx n="84" d="100"/>
          <a:sy n="84" d="100"/>
        </p:scale>
        <p:origin x="-1140" y="-84"/>
      </p:cViewPr>
      <p:guideLst>
        <p:guide orient="horz" pos="2160"/>
        <p:guide pos="2880"/>
      </p:guideLst>
    </p:cSldViewPr>
  </p:slideViewPr>
  <p:notesTextViewPr>
    <p:cViewPr>
      <p:scale>
        <a:sx n="100" d="100"/>
        <a:sy n="100" d="100"/>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5F09E-5702-4FED-86A0-A8AE2C306F6F}" type="datetimeFigureOut">
              <a:rPr lang="en-US" smtClean="0"/>
              <a:pPr/>
              <a:t>8/28/2013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DBE3E-973C-4649-89A0-7BE3E229DED0}" type="slidenum">
              <a:rPr lang="en-US" smtClean="0"/>
              <a:pPr/>
              <a:t>‹#›</a:t>
            </a:fld>
            <a:endParaRPr lang="en-US"/>
          </a:p>
        </p:txBody>
      </p:sp>
    </p:spTree>
    <p:extLst>
      <p:ext uri="{BB962C8B-B14F-4D97-AF65-F5344CB8AC3E}">
        <p14:creationId xmlns:p14="http://schemas.microsoft.com/office/powerpoint/2010/main" val="100027534"/>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D4A627A-B6B6-41D9-B2A2-0E7C0E22E7BD}" type="slidenum">
              <a:rPr lang="en-US" smtClean="0">
                <a:latin typeface="Arial" pitchFamily="34" charset="0"/>
              </a:rPr>
              <a:pPr/>
              <a:t>2</a:t>
            </a:fld>
            <a:endParaRPr lang="en-US"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D4A627A-B6B6-41D9-B2A2-0E7C0E22E7BD}" type="slidenum">
              <a:rPr lang="en-US" smtClean="0">
                <a:latin typeface="Arial" pitchFamily="34" charset="0"/>
              </a:rPr>
              <a:pPr/>
              <a:t>6</a:t>
            </a:fld>
            <a:endParaRPr lang="en-US"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The land surface aﬀects atmospheric chemistry and climate directly via surface energy partitioning into latent and sensible heat ﬂux (not shown), and emissions of greenhouse gases (H2O, CH4, N2O, CO) and aerosol particles from forests, grasslands, wetlands, agricultural systems, and vegetation biomass burning. Atmospheric chemistry and climate is also aﬀected by atmospheric reactions of reactive trace gases emitted from vegetation, soils and ﬁres (H2O, VOC, CH4, CO, NOx, NH3, H22). These contribute to complex oxidation patter ns along variable pathways that depend on the overall chemical and physical environment. Reaction kinetics vary greatly, and the lifetime of substances or their reaction products may vary from seconds (e.g., some BVOC) to years (e.g., CH) which in turn deter mines whether associated chemistry-climate eﬀects are regional or continental to global. The chief oxidizing agent is the hydroxyl radical OH, while some BVOC react directly with O3. Tropospheric humidity and hence latent heat ﬂux is an important constraint for OH formation. The main climate relevance of the atmospheric reactions is to consume or generate O, formation of secondary organic aerosol (SOA), and eﬀects on the lifetime of CH43. Climate feedbacks in the system occur directly (e.g., via the temperature and/or light response of emissions) or indirectly, for example, O</a:t>
            </a:r>
          </a:p>
          <a:p>
            <a:r>
              <a:rPr lang="en-US" dirty="0" smtClean="0"/>
              <a:t>eﬀects on vegetation composition, productivity and carbon cycle.</a:t>
            </a:r>
            <a:endParaRPr lang="en-US" dirty="0"/>
          </a:p>
        </p:txBody>
      </p:sp>
      <p:sp>
        <p:nvSpPr>
          <p:cNvPr id="4" name="Slide Number Placeholder 3"/>
          <p:cNvSpPr>
            <a:spLocks noGrp="1"/>
          </p:cNvSpPr>
          <p:nvPr>
            <p:ph type="sldNum" sz="quarter" idx="10"/>
          </p:nvPr>
        </p:nvSpPr>
        <p:spPr/>
        <p:txBody>
          <a:bodyPr/>
          <a:lstStyle/>
          <a:p>
            <a:fld id="{E747E785-C06F-440D-A19B-B99F5AE7771E}"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89F2A01-CD60-43D7-AD0E-97F5D679F06B}" type="slidenum">
              <a:rPr lang="en-US" smtClean="0">
                <a:latin typeface="Arial" pitchFamily="34" charset="0"/>
              </a:rPr>
              <a:pPr/>
              <a:t>11</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a:xfrm>
            <a:off x="1144588" y="685800"/>
            <a:ext cx="4572000" cy="3429000"/>
          </a:xfrm>
          <a:ln/>
        </p:spPr>
      </p:sp>
      <p:sp>
        <p:nvSpPr>
          <p:cNvPr id="81924" name="Rectangle 3"/>
          <p:cNvSpPr>
            <a:spLocks noGrp="1" noChangeArrowheads="1"/>
          </p:cNvSpPr>
          <p:nvPr>
            <p:ph type="body" idx="1"/>
          </p:nvPr>
        </p:nvSpPr>
        <p:spPr>
          <a:xfrm>
            <a:off x="685800" y="4344988"/>
            <a:ext cx="5486400" cy="411321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C0F20-551A-4FD8-9FE9-B2C174476D9F}" type="slidenum">
              <a:rPr lang="en-US"/>
              <a:pPr/>
              <a:t>14</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A63F61-BAA1-465D-A299-6966498B2475}" type="slidenum">
              <a:rPr lang="en-US"/>
              <a:pPr/>
              <a:t>15</a:t>
            </a:fld>
            <a:endParaRPr lang="en-US" dirty="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The atmospheric oxidant cycle in the Basin at present is in a regime of dominant HO</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chemistry because </a:t>
            </a:r>
            <a:r>
              <a:rPr lang="en-US" dirty="0" err="1" smtClean="0">
                <a:latin typeface="Times New Roman" pitchFamily="18" charset="0"/>
                <a:cs typeface="Times New Roman" pitchFamily="18" charset="0"/>
              </a:rPr>
              <a:t>NO</a:t>
            </a:r>
            <a:r>
              <a:rPr lang="en-US" i="1" baseline="-25000" dirty="0" err="1" smtClean="0">
                <a:latin typeface="Times New Roman" pitchFamily="18" charset="0"/>
                <a:cs typeface="Times New Roman" pitchFamily="18" charset="0"/>
              </a:rPr>
              <a:t>x</a:t>
            </a:r>
            <a:r>
              <a:rPr lang="en-US" dirty="0" smtClean="0">
                <a:latin typeface="Times New Roman" pitchFamily="18" charset="0"/>
                <a:cs typeface="Times New Roman" pitchFamily="18" charset="0"/>
              </a:rPr>
              <a:t> concentrations are on the order of 100 ppt. Economic development can be expected to greatly increase the </a:t>
            </a:r>
            <a:r>
              <a:rPr lang="en-US" dirty="0" err="1" smtClean="0">
                <a:latin typeface="Times New Roman" pitchFamily="18" charset="0"/>
                <a:cs typeface="Times New Roman" pitchFamily="18" charset="0"/>
              </a:rPr>
              <a:t>NO</a:t>
            </a:r>
            <a:r>
              <a:rPr lang="en-US" i="1" baseline="-25000" dirty="0" err="1" smtClean="0">
                <a:latin typeface="Times New Roman" pitchFamily="18" charset="0"/>
                <a:cs typeface="Times New Roman" pitchFamily="18" charset="0"/>
              </a:rPr>
              <a:t>x</a:t>
            </a:r>
            <a:r>
              <a:rPr lang="en-US" dirty="0" smtClean="0">
                <a:latin typeface="Times New Roman" pitchFamily="18" charset="0"/>
                <a:cs typeface="Times New Roman" pitchFamily="18" charset="0"/>
              </a:rPr>
              <a:t> concentrations and therefore influence the atmospheric oxidant cycle. This cycle is responsible for the oxidation of BVOCs that eventually form CCN. The regulation of the hydrological by the current </a:t>
            </a:r>
            <a:r>
              <a:rPr lang="en-US" dirty="0" err="1" smtClean="0">
                <a:latin typeface="Times New Roman" pitchFamily="18" charset="0"/>
                <a:cs typeface="Times New Roman" pitchFamily="18" charset="0"/>
              </a:rPr>
              <a:t>gaia</a:t>
            </a:r>
            <a:r>
              <a:rPr lang="en-US" dirty="0" smtClean="0">
                <a:latin typeface="Times New Roman" pitchFamily="18" charset="0"/>
                <a:cs typeface="Times New Roman" pitchFamily="18" charset="0"/>
              </a:rPr>
              <a:t> stasis can be disrupted: isoprene is the dominant BVOC emitted in the Amazon and under higher </a:t>
            </a:r>
            <a:r>
              <a:rPr lang="en-US" dirty="0" err="1" smtClean="0">
                <a:latin typeface="Times New Roman" pitchFamily="18" charset="0"/>
                <a:cs typeface="Times New Roman" pitchFamily="18" charset="0"/>
              </a:rPr>
              <a:t>NO</a:t>
            </a:r>
            <a:r>
              <a:rPr lang="en-US" i="1" baseline="-25000" dirty="0" err="1" smtClean="0">
                <a:latin typeface="Times New Roman" pitchFamily="18" charset="0"/>
                <a:cs typeface="Times New Roman" pitchFamily="18" charset="0"/>
              </a:rPr>
              <a:t>x</a:t>
            </a:r>
            <a:r>
              <a:rPr lang="en-US" dirty="0" smtClean="0">
                <a:latin typeface="Times New Roman" pitchFamily="18" charset="0"/>
                <a:cs typeface="Times New Roman" pitchFamily="18" charset="0"/>
              </a:rPr>
              <a:t> conditions this BVOC forms considerably less particle-phase organic material, favoring instead higher-vapor pressure products.</a:t>
            </a:r>
          </a:p>
          <a:p>
            <a:endParaRPr lang="en-US" dirty="0"/>
          </a:p>
        </p:txBody>
      </p:sp>
      <p:sp>
        <p:nvSpPr>
          <p:cNvPr id="4" name="Slide Number Placeholder 3"/>
          <p:cNvSpPr>
            <a:spLocks noGrp="1"/>
          </p:cNvSpPr>
          <p:nvPr>
            <p:ph type="sldNum" sz="quarter" idx="10"/>
          </p:nvPr>
        </p:nvSpPr>
        <p:spPr/>
        <p:txBody>
          <a:bodyPr/>
          <a:lstStyle/>
          <a:p>
            <a:fld id="{34386963-0F12-4DF3-8F05-BF083C369BB2}" type="slidenum">
              <a:rPr lang="en-US" smtClean="0"/>
              <a:pPr/>
              <a:t>28</a:t>
            </a:fld>
            <a:endParaRPr lang="en-US"/>
          </a:p>
        </p:txBody>
      </p:sp>
    </p:spTree>
    <p:extLst>
      <p:ext uri="{BB962C8B-B14F-4D97-AF65-F5344CB8AC3E}">
        <p14:creationId xmlns:p14="http://schemas.microsoft.com/office/powerpoint/2010/main" val="3819806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6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150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9922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89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837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7126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95882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1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0692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3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9402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533400"/>
            <a:ext cx="56769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1816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solidFill>
            <a:srgbClr val="CC0000"/>
          </a:solidFill>
        </p:spPr>
        <p:txBody>
          <a:bodyPr/>
          <a:lstStyle>
            <a:lvl1pPr>
              <a:defRPr u="none">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a:endParaRPr lang="en-GB" dirty="0">
              <a:solidFill>
                <a:prstClr val="black"/>
              </a:solidFill>
            </a:endParaRPr>
          </a:p>
        </p:txBody>
      </p:sp>
      <p:sp>
        <p:nvSpPr>
          <p:cNvPr id="5" name="Footer Placeholder 4"/>
          <p:cNvSpPr>
            <a:spLocks noGrp="1"/>
          </p:cNvSpPr>
          <p:nvPr>
            <p:ph type="ftr" sz="quarter" idx="11"/>
          </p:nvPr>
        </p:nvSpPr>
        <p:spPr>
          <a:xfrm>
            <a:off x="7077000" y="6520260"/>
            <a:ext cx="2895600" cy="365125"/>
          </a:xfrm>
          <a:prstGeom prst="rect">
            <a:avLst/>
          </a:prstGeom>
        </p:spPr>
        <p:txBody>
          <a:bodyPr/>
          <a:lstStyle/>
          <a:p>
            <a:pPr defTabSz="914400"/>
            <a:endParaRPr lang="en-GB" dirty="0">
              <a:solidFill>
                <a:prstClr val="black"/>
              </a:solidFill>
            </a:endParaRPr>
          </a:p>
        </p:txBody>
      </p:sp>
      <p:sp>
        <p:nvSpPr>
          <p:cNvPr id="6" name="Slide Number Placeholder 5"/>
          <p:cNvSpPr>
            <a:spLocks noGrp="1"/>
          </p:cNvSpPr>
          <p:nvPr>
            <p:ph type="sldNum" sz="quarter" idx="12"/>
          </p:nvPr>
        </p:nvSpPr>
        <p:spPr>
          <a:xfrm>
            <a:off x="8748464" y="6520260"/>
            <a:ext cx="298376" cy="365125"/>
          </a:xfrm>
          <a:prstGeom prst="rect">
            <a:avLst/>
          </a:prstGeom>
        </p:spPr>
        <p:txBody>
          <a:bodyPr/>
          <a:lstStyle/>
          <a:p>
            <a:pPr defTabSz="914400"/>
            <a:fld id="{E709302D-A04E-42B2-A2BB-A46B657BF73D}" type="slidenum">
              <a:rPr lang="en-GB" smtClean="0">
                <a:solidFill>
                  <a:prstClr val="black"/>
                </a:solidFill>
              </a:rPr>
              <a:pPr defTabSz="914400"/>
              <a:t>‹#›</a:t>
            </a:fld>
            <a:endParaRPr lang="en-GB" dirty="0">
              <a:solidFill>
                <a:prstClr val="black"/>
              </a:solidFill>
            </a:endParaRPr>
          </a:p>
        </p:txBody>
      </p:sp>
    </p:spTree>
    <p:extLst>
      <p:ext uri="{BB962C8B-B14F-4D97-AF65-F5344CB8AC3E}">
        <p14:creationId xmlns:p14="http://schemas.microsoft.com/office/powerpoint/2010/main" val="4841075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a:endParaRPr lang="en-GB" dirty="0">
              <a:solidFill>
                <a:prstClr val="black"/>
              </a:solidFill>
            </a:endParaRPr>
          </a:p>
        </p:txBody>
      </p:sp>
      <p:sp>
        <p:nvSpPr>
          <p:cNvPr id="5" name="Footer Placeholder 4"/>
          <p:cNvSpPr>
            <a:spLocks noGrp="1"/>
          </p:cNvSpPr>
          <p:nvPr>
            <p:ph type="ftr" sz="quarter" idx="11"/>
          </p:nvPr>
        </p:nvSpPr>
        <p:spPr>
          <a:xfrm>
            <a:off x="7077000" y="6520260"/>
            <a:ext cx="2895600" cy="365125"/>
          </a:xfrm>
          <a:prstGeom prst="rect">
            <a:avLst/>
          </a:prstGeom>
        </p:spPr>
        <p:txBody>
          <a:bodyPr/>
          <a:lstStyle/>
          <a:p>
            <a:pPr defTabSz="914400"/>
            <a:endParaRPr lang="en-GB" dirty="0">
              <a:solidFill>
                <a:prstClr val="black"/>
              </a:solidFill>
            </a:endParaRPr>
          </a:p>
        </p:txBody>
      </p:sp>
      <p:sp>
        <p:nvSpPr>
          <p:cNvPr id="6" name="Slide Number Placeholder 5"/>
          <p:cNvSpPr>
            <a:spLocks noGrp="1"/>
          </p:cNvSpPr>
          <p:nvPr>
            <p:ph type="sldNum" sz="quarter" idx="12"/>
          </p:nvPr>
        </p:nvSpPr>
        <p:spPr>
          <a:xfrm>
            <a:off x="8748464" y="6520260"/>
            <a:ext cx="298376" cy="365125"/>
          </a:xfrm>
          <a:prstGeom prst="rect">
            <a:avLst/>
          </a:prstGeom>
        </p:spPr>
        <p:txBody>
          <a:bodyPr/>
          <a:lstStyle/>
          <a:p>
            <a:pPr defTabSz="914400"/>
            <a:fld id="{E709302D-A04E-42B2-A2BB-A46B657BF73D}" type="slidenum">
              <a:rPr lang="en-GB" smtClean="0">
                <a:solidFill>
                  <a:prstClr val="black"/>
                </a:solidFill>
              </a:rPr>
              <a:pPr defTabSz="914400"/>
              <a:t>‹#›</a:t>
            </a:fld>
            <a:endParaRPr lang="en-GB" dirty="0">
              <a:solidFill>
                <a:prstClr val="black"/>
              </a:solidFill>
            </a:endParaRPr>
          </a:p>
        </p:txBody>
      </p:sp>
    </p:spTree>
    <p:extLst>
      <p:ext uri="{BB962C8B-B14F-4D97-AF65-F5344CB8AC3E}">
        <p14:creationId xmlns:p14="http://schemas.microsoft.com/office/powerpoint/2010/main" val="18899425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07504" y="908721"/>
            <a:ext cx="4388296" cy="5217443"/>
          </a:xfrm>
        </p:spPr>
        <p:txBody>
          <a:bodyPr/>
          <a:lstStyle>
            <a:lvl1pPr>
              <a:defRPr sz="22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48200" y="908721"/>
            <a:ext cx="4388296" cy="5217443"/>
          </a:xfrm>
        </p:spPr>
        <p:txBody>
          <a:bodyPr/>
          <a:lstStyle>
            <a:lvl1pPr>
              <a:defRPr sz="22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endParaRPr lang="en-GB" dirty="0"/>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a:endParaRPr lang="en-GB" dirty="0">
              <a:solidFill>
                <a:prstClr val="black"/>
              </a:solidFill>
            </a:endParaRPr>
          </a:p>
        </p:txBody>
      </p:sp>
      <p:sp>
        <p:nvSpPr>
          <p:cNvPr id="6" name="Footer Placeholder 5"/>
          <p:cNvSpPr>
            <a:spLocks noGrp="1"/>
          </p:cNvSpPr>
          <p:nvPr>
            <p:ph type="ftr" sz="quarter" idx="11"/>
          </p:nvPr>
        </p:nvSpPr>
        <p:spPr>
          <a:xfrm>
            <a:off x="7077000" y="6520260"/>
            <a:ext cx="2895600" cy="365125"/>
          </a:xfrm>
          <a:prstGeom prst="rect">
            <a:avLst/>
          </a:prstGeom>
        </p:spPr>
        <p:txBody>
          <a:bodyPr/>
          <a:lstStyle/>
          <a:p>
            <a:pPr defTabSz="914400"/>
            <a:endParaRPr lang="en-GB" dirty="0">
              <a:solidFill>
                <a:prstClr val="black"/>
              </a:solidFill>
            </a:endParaRPr>
          </a:p>
        </p:txBody>
      </p:sp>
      <p:sp>
        <p:nvSpPr>
          <p:cNvPr id="7" name="Slide Number Placeholder 6"/>
          <p:cNvSpPr>
            <a:spLocks noGrp="1"/>
          </p:cNvSpPr>
          <p:nvPr>
            <p:ph type="sldNum" sz="quarter" idx="12"/>
          </p:nvPr>
        </p:nvSpPr>
        <p:spPr>
          <a:xfrm>
            <a:off x="8748464" y="6520260"/>
            <a:ext cx="298376" cy="365125"/>
          </a:xfrm>
          <a:prstGeom prst="rect">
            <a:avLst/>
          </a:prstGeom>
        </p:spPr>
        <p:txBody>
          <a:bodyPr/>
          <a:lstStyle/>
          <a:p>
            <a:pPr defTabSz="914400"/>
            <a:fld id="{E709302D-A04E-42B2-A2BB-A46B657BF73D}" type="slidenum">
              <a:rPr lang="en-GB" smtClean="0">
                <a:solidFill>
                  <a:prstClr val="black"/>
                </a:solidFill>
              </a:rPr>
              <a:pPr defTabSz="914400"/>
              <a:t>‹#›</a:t>
            </a:fld>
            <a:endParaRPr lang="en-GB" dirty="0">
              <a:solidFill>
                <a:prstClr val="black"/>
              </a:solidFill>
            </a:endParaRPr>
          </a:p>
        </p:txBody>
      </p:sp>
    </p:spTree>
    <p:extLst>
      <p:ext uri="{BB962C8B-B14F-4D97-AF65-F5344CB8AC3E}">
        <p14:creationId xmlns:p14="http://schemas.microsoft.com/office/powerpoint/2010/main" val="29871809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a:endParaRPr lang="en-GB" dirty="0">
              <a:solidFill>
                <a:prstClr val="black"/>
              </a:solidFill>
            </a:endParaRPr>
          </a:p>
        </p:txBody>
      </p:sp>
      <p:sp>
        <p:nvSpPr>
          <p:cNvPr id="4" name="Footer Placeholder 3"/>
          <p:cNvSpPr>
            <a:spLocks noGrp="1"/>
          </p:cNvSpPr>
          <p:nvPr>
            <p:ph type="ftr" sz="quarter" idx="11"/>
          </p:nvPr>
        </p:nvSpPr>
        <p:spPr>
          <a:xfrm>
            <a:off x="7077000" y="6520260"/>
            <a:ext cx="2895600" cy="365125"/>
          </a:xfrm>
          <a:prstGeom prst="rect">
            <a:avLst/>
          </a:prstGeom>
        </p:spPr>
        <p:txBody>
          <a:bodyPr/>
          <a:lstStyle/>
          <a:p>
            <a:pPr defTabSz="914400"/>
            <a:endParaRPr lang="en-GB" dirty="0">
              <a:solidFill>
                <a:prstClr val="black"/>
              </a:solidFill>
            </a:endParaRPr>
          </a:p>
        </p:txBody>
      </p:sp>
      <p:sp>
        <p:nvSpPr>
          <p:cNvPr id="5" name="Slide Number Placeholder 4"/>
          <p:cNvSpPr>
            <a:spLocks noGrp="1"/>
          </p:cNvSpPr>
          <p:nvPr>
            <p:ph type="sldNum" sz="quarter" idx="12"/>
          </p:nvPr>
        </p:nvSpPr>
        <p:spPr>
          <a:xfrm>
            <a:off x="8748464" y="6520260"/>
            <a:ext cx="298376" cy="365125"/>
          </a:xfrm>
          <a:prstGeom prst="rect">
            <a:avLst/>
          </a:prstGeom>
        </p:spPr>
        <p:txBody>
          <a:bodyPr/>
          <a:lstStyle/>
          <a:p>
            <a:pPr defTabSz="914400"/>
            <a:fld id="{E709302D-A04E-42B2-A2BB-A46B657BF73D}" type="slidenum">
              <a:rPr lang="en-GB" smtClean="0">
                <a:solidFill>
                  <a:prstClr val="black"/>
                </a:solidFill>
              </a:rPr>
              <a:pPr defTabSz="914400"/>
              <a:t>‹#›</a:t>
            </a:fld>
            <a:endParaRPr lang="en-GB" dirty="0">
              <a:solidFill>
                <a:prstClr val="black"/>
              </a:solidFill>
            </a:endParaRPr>
          </a:p>
        </p:txBody>
      </p:sp>
    </p:spTree>
    <p:extLst>
      <p:ext uri="{BB962C8B-B14F-4D97-AF65-F5344CB8AC3E}">
        <p14:creationId xmlns:p14="http://schemas.microsoft.com/office/powerpoint/2010/main" val="399782565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914400"/>
            <a:endParaRPr lang="en-GB" dirty="0">
              <a:solidFill>
                <a:prstClr val="black"/>
              </a:solidFill>
            </a:endParaRPr>
          </a:p>
        </p:txBody>
      </p:sp>
      <p:sp>
        <p:nvSpPr>
          <p:cNvPr id="3" name="Footer Placeholder 2"/>
          <p:cNvSpPr>
            <a:spLocks noGrp="1"/>
          </p:cNvSpPr>
          <p:nvPr>
            <p:ph type="ftr" sz="quarter" idx="11"/>
          </p:nvPr>
        </p:nvSpPr>
        <p:spPr>
          <a:xfrm>
            <a:off x="7077000" y="6520260"/>
            <a:ext cx="2895600" cy="365125"/>
          </a:xfrm>
          <a:prstGeom prst="rect">
            <a:avLst/>
          </a:prstGeom>
        </p:spPr>
        <p:txBody>
          <a:bodyPr/>
          <a:lstStyle/>
          <a:p>
            <a:pPr defTabSz="914400"/>
            <a:endParaRPr lang="en-GB" dirty="0">
              <a:solidFill>
                <a:prstClr val="black"/>
              </a:solidFill>
            </a:endParaRPr>
          </a:p>
        </p:txBody>
      </p:sp>
      <p:sp>
        <p:nvSpPr>
          <p:cNvPr id="4" name="Slide Number Placeholder 3"/>
          <p:cNvSpPr>
            <a:spLocks noGrp="1"/>
          </p:cNvSpPr>
          <p:nvPr>
            <p:ph type="sldNum" sz="quarter" idx="12"/>
          </p:nvPr>
        </p:nvSpPr>
        <p:spPr>
          <a:xfrm>
            <a:off x="8748464" y="6520260"/>
            <a:ext cx="298376" cy="365125"/>
          </a:xfrm>
          <a:prstGeom prst="rect">
            <a:avLst/>
          </a:prstGeom>
        </p:spPr>
        <p:txBody>
          <a:bodyPr/>
          <a:lstStyle/>
          <a:p>
            <a:pPr defTabSz="914400"/>
            <a:fld id="{E709302D-A04E-42B2-A2BB-A46B657BF73D}" type="slidenum">
              <a:rPr lang="en-GB" smtClean="0">
                <a:solidFill>
                  <a:prstClr val="black"/>
                </a:solidFill>
              </a:rPr>
              <a:pPr defTabSz="914400"/>
              <a:t>‹#›</a:t>
            </a:fld>
            <a:endParaRPr lang="en-GB" dirty="0">
              <a:solidFill>
                <a:prstClr val="black"/>
              </a:solidFill>
            </a:endParaRPr>
          </a:p>
        </p:txBody>
      </p:sp>
    </p:spTree>
    <p:extLst>
      <p:ext uri="{BB962C8B-B14F-4D97-AF65-F5344CB8AC3E}">
        <p14:creationId xmlns:p14="http://schemas.microsoft.com/office/powerpoint/2010/main" val="22120037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323850" y="3578225"/>
            <a:ext cx="8591550" cy="2019300"/>
          </a:xfrm>
        </p:spPr>
        <p:txBody>
          <a:bodyPr anchor="b"/>
          <a:lstStyle>
            <a:lvl1pPr>
              <a:defRPr/>
            </a:lvl1pPr>
          </a:lstStyle>
          <a:p>
            <a:pPr lvl="0"/>
            <a:r>
              <a:rPr lang="en-US" noProof="0" smtClean="0"/>
              <a:t>Section slide heading Arial 40</a:t>
            </a:r>
          </a:p>
        </p:txBody>
      </p:sp>
      <p:sp>
        <p:nvSpPr>
          <p:cNvPr id="106499" name="Rectangle 3"/>
          <p:cNvSpPr>
            <a:spLocks noGrp="1" noChangeArrowheads="1"/>
          </p:cNvSpPr>
          <p:nvPr>
            <p:ph type="subTitle" idx="1"/>
          </p:nvPr>
        </p:nvSpPr>
        <p:spPr>
          <a:xfrm>
            <a:off x="323850" y="5645150"/>
            <a:ext cx="7896225" cy="663575"/>
          </a:xfrm>
        </p:spPr>
        <p:txBody>
          <a:bodyPr/>
          <a:lstStyle>
            <a:lvl1pPr marL="0" indent="0">
              <a:buFontTx/>
              <a:buNone/>
              <a:defRPr sz="2000"/>
            </a:lvl1pPr>
          </a:lstStyle>
          <a:p>
            <a:pPr lvl="0"/>
            <a:r>
              <a:rPr lang="en-US" noProof="0" smtClean="0"/>
              <a:t>Section slide subtitle heading Arial 20</a:t>
            </a:r>
          </a:p>
        </p:txBody>
      </p:sp>
      <p:sp>
        <p:nvSpPr>
          <p:cNvPr id="4" name="Rectangle 3"/>
          <p:cNvSpPr>
            <a:spLocks noGrp="1" noChangeArrowheads="1"/>
          </p:cNvSpPr>
          <p:nvPr>
            <p:ph type="ftr" sz="quarter" idx="10"/>
          </p:nvPr>
        </p:nvSpPr>
        <p:spPr/>
        <p:txBody>
          <a:bodyPr/>
          <a:lstStyle>
            <a:lvl1pPr>
              <a:defRPr/>
            </a:lvl1pPr>
          </a:lstStyle>
          <a:p>
            <a:pPr>
              <a:defRPr/>
            </a:pPr>
            <a:r>
              <a:rPr lang="en-GB">
                <a:solidFill>
                  <a:srgbClr val="FFFFFF"/>
                </a:solidFill>
              </a:rPr>
              <a:t>© Crown copyright   Met Office</a:t>
            </a:r>
          </a:p>
        </p:txBody>
      </p:sp>
    </p:spTree>
    <p:extLst>
      <p:ext uri="{BB962C8B-B14F-4D97-AF65-F5344CB8AC3E}">
        <p14:creationId xmlns:p14="http://schemas.microsoft.com/office/powerpoint/2010/main" val="1418810816"/>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740023626"/>
      </p:ext>
    </p:extLst>
  </p:cSld>
  <p:clrMapOvr>
    <a:masterClrMapping/>
  </p:clrMapOvr>
  <p:transition>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607992398"/>
      </p:ext>
    </p:extLst>
  </p:cSld>
  <p:clrMapOvr>
    <a:masterClrMapping/>
  </p:clrMapOvr>
  <p:transition>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277648953"/>
      </p:ext>
    </p:extLst>
  </p:cSld>
  <p:clrMapOvr>
    <a:masterClrMapping/>
  </p:clrMapOvr>
  <p:transition>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764113816"/>
      </p:ext>
    </p:extLst>
  </p:cSld>
  <p:clrMapOvr>
    <a:masterClrMapping/>
  </p:clrMapOvr>
  <p:transition>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1927078596"/>
      </p:ext>
    </p:extLst>
  </p:cSld>
  <p:clrMapOvr>
    <a:masterClrMapping/>
  </p:clrMapOvr>
  <p:transition>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1576045468"/>
      </p:ext>
    </p:extLst>
  </p:cSld>
  <p:clrMapOvr>
    <a:masterClrMapping/>
  </p:clrMapOvr>
  <p:transition>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3819282917"/>
      </p:ext>
    </p:extLst>
  </p:cSld>
  <p:clrMapOvr>
    <a:masterClrMapping/>
  </p:clrMapOvr>
  <p:transition>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3665403264"/>
      </p:ext>
    </p:extLst>
  </p:cSld>
  <p:clrMapOvr>
    <a:masterClrMapping/>
  </p:clrMapOvr>
  <p:transition>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1614150056"/>
      </p:ext>
    </p:extLst>
  </p:cSld>
  <p:clrMapOvr>
    <a:masterClrMapping/>
  </p:clrMapOvr>
  <p:transition>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1663731127"/>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pPr/>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752600" y="1773238"/>
            <a:ext cx="6934200" cy="4751387"/>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509083832"/>
      </p:ext>
    </p:extLst>
  </p:cSld>
  <p:clrMapOvr>
    <a:masterClrMapping/>
  </p:clrMapOvr>
  <p:transition>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023950911"/>
      </p:ext>
    </p:extLst>
  </p:cSld>
  <p:clrMapOvr>
    <a:masterClrMapping/>
  </p:clrMapOvr>
  <p:transition>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741328078"/>
      </p:ext>
    </p:extLst>
  </p:cSld>
  <p:clrMapOvr>
    <a:masterClrMapping/>
  </p:clrMapOvr>
  <p:transition>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676174331"/>
      </p:ext>
    </p:extLst>
  </p:cSld>
  <p:clrMapOvr>
    <a:masterClrMapping/>
  </p:clrMapOvr>
  <p:transition>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819431002"/>
      </p:ext>
    </p:extLst>
  </p:cSld>
  <p:clrMapOvr>
    <a:masterClrMapping/>
  </p:clrMapOvr>
  <p:transition>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814043341"/>
      </p:ext>
    </p:extLst>
  </p:cSld>
  <p:clrMapOvr>
    <a:masterClrMapping/>
  </p:clrMapOvr>
  <p:transition>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672220115"/>
      </p:ext>
    </p:extLst>
  </p:cSld>
  <p:clrMapOvr>
    <a:masterClrMapping/>
  </p:clrMapOvr>
  <p:transition>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694751473"/>
      </p:ext>
    </p:extLst>
  </p:cSld>
  <p:clrMapOvr>
    <a:masterClrMapping/>
  </p:clrMapOvr>
  <p:transition>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826711008"/>
      </p:ext>
    </p:extLst>
  </p:cSld>
  <p:clrMapOvr>
    <a:masterClrMapping/>
  </p:clrMapOvr>
  <p:transition>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4257639536"/>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pPr/>
              <a:t>8/28/2013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1082618724"/>
      </p:ext>
    </p:extLst>
  </p:cSld>
  <p:clrMapOvr>
    <a:masterClrMapping/>
  </p:clrMapOvr>
  <p:transition>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850912688"/>
      </p:ext>
    </p:extLst>
  </p:cSld>
  <p:clrMapOvr>
    <a:masterClrMapping/>
  </p:clrMapOvr>
  <p:transition>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52600" y="1773238"/>
            <a:ext cx="3390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773238"/>
            <a:ext cx="3390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877168645"/>
      </p:ext>
    </p:extLst>
  </p:cSld>
  <p:clrMapOvr>
    <a:masterClrMapping/>
  </p:clrMapOvr>
  <p:transition>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752600" y="1773238"/>
            <a:ext cx="6934200" cy="4751387"/>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3562576235"/>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pPr/>
              <a:t>8/28/2013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pPr/>
              <a:t>8/28/2013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7.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pPr/>
              <a:t>8/28/2013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0"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026" name="Picture 14" descr="ESSP_powerpoint_backgrd"/>
          <p:cNvPicPr>
            <a:picLocks noChangeAspect="1" noChangeArrowheads="1"/>
          </p:cNvPicPr>
          <p:nvPr/>
        </p:nvPicPr>
        <p:blipFill>
          <a:blip r:embed="rId14" cstate="print"/>
          <a:srcRect/>
          <a:stretch>
            <a:fillRect/>
          </a:stretch>
        </p:blipFill>
        <p:spPr bwMode="auto">
          <a:xfrm>
            <a:off x="0" y="0"/>
            <a:ext cx="9144000" cy="6889750"/>
          </a:xfrm>
          <a:prstGeom prst="rect">
            <a:avLst/>
          </a:prstGeom>
          <a:noFill/>
          <a:ln w="9525">
            <a:noFill/>
            <a:miter lim="800000"/>
            <a:headEnd/>
            <a:tailEnd/>
          </a:ln>
        </p:spPr>
      </p:pic>
      <p:pic>
        <p:nvPicPr>
          <p:cNvPr id="1027" name="Picture 11" descr="ESSP_powerpoint_footer"/>
          <p:cNvPicPr>
            <a:picLocks noChangeAspect="1" noChangeArrowheads="1"/>
          </p:cNvPicPr>
          <p:nvPr/>
        </p:nvPicPr>
        <p:blipFill>
          <a:blip r:embed="rId15" cstate="print"/>
          <a:srcRect/>
          <a:stretch>
            <a:fillRect/>
          </a:stretch>
        </p:blipFill>
        <p:spPr bwMode="auto">
          <a:xfrm>
            <a:off x="-4954588" y="-3748088"/>
            <a:ext cx="19054763" cy="14354176"/>
          </a:xfrm>
          <a:prstGeom prst="rect">
            <a:avLst/>
          </a:prstGeom>
          <a:noFill/>
          <a:ln w="9525">
            <a:noFill/>
            <a:miter lim="800000"/>
            <a:headEnd/>
            <a:tailEnd/>
          </a:ln>
        </p:spPr>
      </p:pic>
      <p:sp>
        <p:nvSpPr>
          <p:cNvPr id="1028" name="Rectangle 2"/>
          <p:cNvSpPr>
            <a:spLocks noGrp="1" noChangeArrowheads="1"/>
          </p:cNvSpPr>
          <p:nvPr>
            <p:ph type="title"/>
          </p:nvPr>
        </p:nvSpPr>
        <p:spPr bwMode="auto">
          <a:xfrm>
            <a:off x="685800" y="5334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br>
              <a:rPr lang="en-GB" smtClean="0"/>
            </a:br>
            <a:r>
              <a:rPr lang="en-GB" smtClean="0"/>
              <a:t>second line</a:t>
            </a:r>
          </a:p>
        </p:txBody>
      </p:sp>
      <p:sp>
        <p:nvSpPr>
          <p:cNvPr id="1029" name="Rectangle 3"/>
          <p:cNvSpPr>
            <a:spLocks noGrp="1" noChangeArrowheads="1"/>
          </p:cNvSpPr>
          <p:nvPr>
            <p:ph type="body" idx="1"/>
          </p:nvPr>
        </p:nvSpPr>
        <p:spPr bwMode="auto">
          <a:xfrm>
            <a:off x="685800" y="1600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1030" name="Picture 12" descr="ESSP_powerpoint_footer"/>
          <p:cNvPicPr>
            <a:picLocks noChangeAspect="1" noChangeArrowheads="1"/>
          </p:cNvPicPr>
          <p:nvPr/>
        </p:nvPicPr>
        <p:blipFill>
          <a:blip r:embed="rId16" cstate="print"/>
          <a:srcRect/>
          <a:stretch>
            <a:fillRect/>
          </a:stretch>
        </p:blipFill>
        <p:spPr bwMode="auto">
          <a:xfrm>
            <a:off x="0" y="5770563"/>
            <a:ext cx="9144000" cy="1087437"/>
          </a:xfrm>
          <a:prstGeom prst="rect">
            <a:avLst/>
          </a:prstGeom>
          <a:noFill/>
          <a:ln w="9525">
            <a:noFill/>
            <a:miter lim="800000"/>
            <a:headEnd/>
            <a:tailEnd/>
          </a:ln>
        </p:spPr>
      </p:pic>
    </p:spTree>
    <p:extLst>
      <p:ext uri="{BB962C8B-B14F-4D97-AF65-F5344CB8AC3E}">
        <p14:creationId xmlns:p14="http://schemas.microsoft.com/office/powerpoint/2010/main" val="204859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erdana" pitchFamily="34" charset="0"/>
          <a:ea typeface="ＭＳ Ｐゴシック" charset="-128"/>
        </a:defRPr>
      </a:lvl2pPr>
      <a:lvl3pPr algn="ctr" rtl="0" eaLnBrk="0" fontAlgn="base" hangingPunct="0">
        <a:spcBef>
          <a:spcPct val="0"/>
        </a:spcBef>
        <a:spcAft>
          <a:spcPct val="0"/>
        </a:spcAft>
        <a:defRPr sz="3200">
          <a:solidFill>
            <a:schemeClr val="tx2"/>
          </a:solidFill>
          <a:latin typeface="Verdana" pitchFamily="34" charset="0"/>
          <a:ea typeface="ＭＳ Ｐゴシック" charset="-128"/>
        </a:defRPr>
      </a:lvl3pPr>
      <a:lvl4pPr algn="ctr" rtl="0" eaLnBrk="0" fontAlgn="base" hangingPunct="0">
        <a:spcBef>
          <a:spcPct val="0"/>
        </a:spcBef>
        <a:spcAft>
          <a:spcPct val="0"/>
        </a:spcAft>
        <a:defRPr sz="3200">
          <a:solidFill>
            <a:schemeClr val="tx2"/>
          </a:solidFill>
          <a:latin typeface="Verdana" pitchFamily="34" charset="0"/>
          <a:ea typeface="ＭＳ Ｐゴシック" charset="-128"/>
        </a:defRPr>
      </a:lvl4pPr>
      <a:lvl5pPr algn="ctr" rtl="0" eaLnBrk="0" fontAlgn="base" hangingPunct="0">
        <a:spcBef>
          <a:spcPct val="0"/>
        </a:spcBef>
        <a:spcAft>
          <a:spcPct val="0"/>
        </a:spcAft>
        <a:defRPr sz="3200">
          <a:solidFill>
            <a:schemeClr val="tx2"/>
          </a:solidFill>
          <a:latin typeface="Verdana" pitchFamily="34" charset="0"/>
          <a:ea typeface="ＭＳ Ｐゴシック" charset="-128"/>
        </a:defRPr>
      </a:lvl5pPr>
      <a:lvl6pPr marL="457200" algn="ctr" rtl="0" fontAlgn="base">
        <a:spcBef>
          <a:spcPct val="0"/>
        </a:spcBef>
        <a:spcAft>
          <a:spcPct val="0"/>
        </a:spcAft>
        <a:defRPr sz="3200">
          <a:solidFill>
            <a:schemeClr val="tx2"/>
          </a:solidFill>
          <a:latin typeface="Verdana" pitchFamily="34" charset="0"/>
          <a:ea typeface="ＭＳ Ｐゴシック" charset="-128"/>
        </a:defRPr>
      </a:lvl6pPr>
      <a:lvl7pPr marL="914400" algn="ctr" rtl="0" fontAlgn="base">
        <a:spcBef>
          <a:spcPct val="0"/>
        </a:spcBef>
        <a:spcAft>
          <a:spcPct val="0"/>
        </a:spcAft>
        <a:defRPr sz="3200">
          <a:solidFill>
            <a:schemeClr val="tx2"/>
          </a:solidFill>
          <a:latin typeface="Verdana" pitchFamily="34" charset="0"/>
          <a:ea typeface="ＭＳ Ｐゴシック" charset="-128"/>
        </a:defRPr>
      </a:lvl7pPr>
      <a:lvl8pPr marL="1371600" algn="ctr" rtl="0" fontAlgn="base">
        <a:spcBef>
          <a:spcPct val="0"/>
        </a:spcBef>
        <a:spcAft>
          <a:spcPct val="0"/>
        </a:spcAft>
        <a:defRPr sz="3200">
          <a:solidFill>
            <a:schemeClr val="tx2"/>
          </a:solidFill>
          <a:latin typeface="Verdana" pitchFamily="34" charset="0"/>
          <a:ea typeface="ＭＳ Ｐゴシック" charset="-128"/>
        </a:defRPr>
      </a:lvl8pPr>
      <a:lvl9pPr marL="1828800" algn="ctr" rtl="0" fontAlgn="base">
        <a:spcBef>
          <a:spcPct val="0"/>
        </a:spcBef>
        <a:spcAft>
          <a:spcPct val="0"/>
        </a:spcAft>
        <a:defRPr sz="3200">
          <a:solidFill>
            <a:schemeClr val="tx2"/>
          </a:solidFill>
          <a:latin typeface="Verdana" pitchFamily="34" charset="0"/>
          <a:ea typeface="ＭＳ Ｐゴシック" charset="-128"/>
        </a:defRPr>
      </a:lvl9pPr>
    </p:titleStyle>
    <p:bodyStyle>
      <a:lvl1pPr marL="342900" indent="-342900" algn="l" rtl="0" eaLnBrk="0" fontAlgn="base" hangingPunct="0">
        <a:spcBef>
          <a:spcPct val="20000"/>
        </a:spcBef>
        <a:spcAft>
          <a:spcPct val="0"/>
        </a:spcAft>
        <a:buClr>
          <a:schemeClr val="bg2"/>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Times" pitchFamily="18" charset="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bg2"/>
        </a:buClr>
        <a:buChar char="•"/>
        <a:defRPr>
          <a:solidFill>
            <a:schemeClr val="tx1"/>
          </a:solidFill>
          <a:latin typeface="+mn-lt"/>
          <a:ea typeface="+mn-ea"/>
        </a:defRPr>
      </a:lvl3pPr>
      <a:lvl4pPr marL="1600200" indent="-228600" algn="l" rtl="0" eaLnBrk="0" fontAlgn="base" hangingPunct="0">
        <a:spcBef>
          <a:spcPct val="20000"/>
        </a:spcBef>
        <a:spcAft>
          <a:spcPct val="0"/>
        </a:spcAft>
        <a:buClr>
          <a:schemeClr val="bg1"/>
        </a:buClr>
        <a:buFont typeface="Times" pitchFamily="18" charset="0"/>
        <a:defRPr>
          <a:solidFill>
            <a:schemeClr val="tx1"/>
          </a:solidFill>
          <a:latin typeface="Museo Sans 500" pitchFamily="64" charset="0"/>
          <a:ea typeface="+mn-ea"/>
        </a:defRPr>
      </a:lvl4pPr>
      <a:lvl5pPr marL="2057400" indent="-228600" algn="l" rtl="0" eaLnBrk="0" fontAlgn="base" hangingPunct="0">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5pPr>
      <a:lvl6pPr marL="25146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6pPr>
      <a:lvl7pPr marL="29718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7pPr>
      <a:lvl8pPr marL="34290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8pPr>
      <a:lvl9pPr marL="38862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96" y="44625"/>
            <a:ext cx="9073008" cy="720080"/>
          </a:xfrm>
          <a:prstGeom prst="rect">
            <a:avLst/>
          </a:prstGeom>
          <a:solidFill>
            <a:srgbClr val="CC0000"/>
          </a:solidFill>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107504" y="908721"/>
            <a:ext cx="8928992" cy="521744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3"/>
            <a:endParaRPr lang="en-GB" dirty="0"/>
          </a:p>
        </p:txBody>
      </p:sp>
    </p:spTree>
    <p:extLst>
      <p:ext uri="{BB962C8B-B14F-4D97-AF65-F5344CB8AC3E}">
        <p14:creationId xmlns:p14="http://schemas.microsoft.com/office/powerpoint/2010/main" val="169699805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ransition>
    <p:fade/>
  </p:transition>
  <p:hf sldNum="0" hdr="0" ftr="0" dt="0"/>
  <p:txStyles>
    <p:titleStyle>
      <a:lvl1pPr algn="ctr" defTabSz="914400" rtl="0" eaLnBrk="1" latinLnBrk="0" hangingPunct="1">
        <a:spcBef>
          <a:spcPct val="0"/>
        </a:spcBef>
        <a:buNone/>
        <a:defRPr sz="2800" b="1" kern="1200">
          <a:solidFill>
            <a:schemeClr val="bg1"/>
          </a:solidFill>
          <a:effectLst>
            <a:outerShdw blurRad="38100" dist="38100" dir="2700000" algn="tl">
              <a:srgbClr val="000000">
                <a:alpha val="43137"/>
              </a:srgbClr>
            </a:outerShdw>
          </a:effectLst>
          <a:latin typeface="Comic Sans MS" pitchFamily="66" charset="0"/>
          <a:ea typeface="+mj-ea"/>
          <a:cs typeface="+mj-cs"/>
        </a:defRPr>
      </a:lvl1pPr>
    </p:titleStyle>
    <p:bodyStyle>
      <a:lvl1pPr marL="342900" indent="-342900" algn="l" defTabSz="914400" rtl="0" eaLnBrk="1" latinLnBrk="0" hangingPunct="1">
        <a:spcBef>
          <a:spcPct val="20000"/>
        </a:spcBef>
        <a:buSzPct val="90000"/>
        <a:buFont typeface="Wingdings" pitchFamily="2" charset="2"/>
        <a:buChar char="v"/>
        <a:defRPr sz="21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Comic Sans MS" pitchFamily="66" charset="0"/>
        <a:buChar char="–"/>
        <a:defRPr sz="1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Wingdings" pitchFamily="2" charset="2"/>
        <a:buNone/>
        <a:defRPr sz="23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Wingdings" pitchFamily="2" charset="2"/>
        <a:buChar char="q"/>
        <a:defRPr sz="24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347663"/>
            <a:ext cx="6934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Slide heading Arial 40</a:t>
            </a:r>
          </a:p>
        </p:txBody>
      </p:sp>
      <p:sp>
        <p:nvSpPr>
          <p:cNvPr id="1027" name="Rectangle 3"/>
          <p:cNvSpPr>
            <a:spLocks noGrp="1" noChangeArrowheads="1"/>
          </p:cNvSpPr>
          <p:nvPr>
            <p:ph type="body" idx="1"/>
          </p:nvPr>
        </p:nvSpPr>
        <p:spPr bwMode="auto">
          <a:xfrm>
            <a:off x="1752600" y="1773238"/>
            <a:ext cx="6934200"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First level Arial 24</a:t>
            </a:r>
          </a:p>
          <a:p>
            <a:pPr lvl="1"/>
            <a:r>
              <a:rPr lang="en-GB" altLang="en-US" smtClean="0"/>
              <a:t>Second level Arial 20</a:t>
            </a:r>
          </a:p>
          <a:p>
            <a:pPr lvl="2"/>
            <a:r>
              <a:rPr lang="en-GB" altLang="en-US" smtClean="0"/>
              <a:t>Third level Arial 20</a:t>
            </a:r>
          </a:p>
          <a:p>
            <a:pPr lvl="3"/>
            <a:r>
              <a:rPr lang="en-GB" altLang="en-US" smtClean="0"/>
              <a:t>Fourth level Arial 20</a:t>
            </a:r>
          </a:p>
          <a:p>
            <a:pPr lvl="4"/>
            <a:r>
              <a:rPr lang="en-GB" altLang="en-US" smtClean="0"/>
              <a:t>Fifth level Arial 20</a:t>
            </a:r>
          </a:p>
        </p:txBody>
      </p:sp>
      <p:sp>
        <p:nvSpPr>
          <p:cNvPr id="105476" name="Rectangle 4"/>
          <p:cNvSpPr>
            <a:spLocks noGrp="1" noChangeArrowheads="1"/>
          </p:cNvSpPr>
          <p:nvPr>
            <p:ph type="ftr" sz="quarter" idx="3"/>
          </p:nvPr>
        </p:nvSpPr>
        <p:spPr bwMode="auto">
          <a:xfrm>
            <a:off x="323850" y="65532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lnSpc>
                <a:spcPct val="100000"/>
              </a:lnSpc>
              <a:defRPr sz="1000" u="none" smtClean="0">
                <a:solidFill>
                  <a:schemeClr val="tx1"/>
                </a:solidFill>
              </a:defRPr>
            </a:lvl1pPr>
          </a:lstStyle>
          <a:p>
            <a:pPr defTabSz="914400" fontAlgn="base">
              <a:spcBef>
                <a:spcPct val="0"/>
              </a:spcBef>
              <a:spcAft>
                <a:spcPct val="0"/>
              </a:spcAft>
              <a:defRPr/>
            </a:pPr>
            <a:r>
              <a:rPr lang="en-GB">
                <a:solidFill>
                  <a:srgbClr val="FFFFFF"/>
                </a:solidFill>
              </a:rPr>
              <a:t>© Crown copyright   Met Office</a:t>
            </a:r>
            <a:endParaRPr lang="en-GB" sz="1400">
              <a:solidFill>
                <a:srgbClr val="FFFFFF"/>
              </a:solidFill>
              <a:latin typeface="Times" pitchFamily="18" charset="0"/>
            </a:endParaRPr>
          </a:p>
        </p:txBody>
      </p:sp>
    </p:spTree>
    <p:extLst>
      <p:ext uri="{BB962C8B-B14F-4D97-AF65-F5344CB8AC3E}">
        <p14:creationId xmlns:p14="http://schemas.microsoft.com/office/powerpoint/2010/main" val="4106162474"/>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p:wipe/>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mj-cs"/>
        </a:defRPr>
      </a:lvl1pPr>
      <a:lvl2pPr algn="l" rtl="0" eaLnBrk="0" fontAlgn="base" hangingPunct="0">
        <a:lnSpc>
          <a:spcPct val="85000"/>
        </a:lnSpc>
        <a:spcBef>
          <a:spcPct val="0"/>
        </a:spcBef>
        <a:spcAft>
          <a:spcPct val="0"/>
        </a:spcAft>
        <a:defRPr sz="4000">
          <a:solidFill>
            <a:srgbClr val="FFFFFF"/>
          </a:solidFill>
          <a:latin typeface="Arial" charset="0"/>
        </a:defRPr>
      </a:lvl2pPr>
      <a:lvl3pPr algn="l" rtl="0" eaLnBrk="0" fontAlgn="base" hangingPunct="0">
        <a:lnSpc>
          <a:spcPct val="85000"/>
        </a:lnSpc>
        <a:spcBef>
          <a:spcPct val="0"/>
        </a:spcBef>
        <a:spcAft>
          <a:spcPct val="0"/>
        </a:spcAft>
        <a:defRPr sz="4000">
          <a:solidFill>
            <a:srgbClr val="FFFFFF"/>
          </a:solidFill>
          <a:latin typeface="Arial" charset="0"/>
        </a:defRPr>
      </a:lvl3pPr>
      <a:lvl4pPr algn="l" rtl="0" eaLnBrk="0" fontAlgn="base" hangingPunct="0">
        <a:lnSpc>
          <a:spcPct val="85000"/>
        </a:lnSpc>
        <a:spcBef>
          <a:spcPct val="0"/>
        </a:spcBef>
        <a:spcAft>
          <a:spcPct val="0"/>
        </a:spcAft>
        <a:defRPr sz="4000">
          <a:solidFill>
            <a:srgbClr val="FFFFFF"/>
          </a:solidFill>
          <a:latin typeface="Arial" charset="0"/>
        </a:defRPr>
      </a:lvl4pPr>
      <a:lvl5pPr algn="l" rtl="0" eaLnBrk="0" fontAlgn="base" hangingPunct="0">
        <a:lnSpc>
          <a:spcPct val="85000"/>
        </a:lnSpc>
        <a:spcBef>
          <a:spcPct val="0"/>
        </a:spcBef>
        <a:spcAft>
          <a:spcPct val="0"/>
        </a:spcAft>
        <a:defRPr sz="4000">
          <a:solidFill>
            <a:srgbClr val="FFFFFF"/>
          </a:solidFill>
          <a:latin typeface="Arial" charset="0"/>
        </a:defRPr>
      </a:lvl5pPr>
      <a:lvl6pPr marL="457200" algn="l" rtl="0" fontAlgn="base">
        <a:lnSpc>
          <a:spcPct val="85000"/>
        </a:lnSpc>
        <a:spcBef>
          <a:spcPct val="0"/>
        </a:spcBef>
        <a:spcAft>
          <a:spcPct val="0"/>
        </a:spcAft>
        <a:defRPr sz="4000">
          <a:solidFill>
            <a:srgbClr val="FFFFFF"/>
          </a:solidFill>
          <a:latin typeface="Arial" charset="0"/>
        </a:defRPr>
      </a:lvl6pPr>
      <a:lvl7pPr marL="914400" algn="l" rtl="0" fontAlgn="base">
        <a:lnSpc>
          <a:spcPct val="85000"/>
        </a:lnSpc>
        <a:spcBef>
          <a:spcPct val="0"/>
        </a:spcBef>
        <a:spcAft>
          <a:spcPct val="0"/>
        </a:spcAft>
        <a:defRPr sz="4000">
          <a:solidFill>
            <a:srgbClr val="FFFFFF"/>
          </a:solidFill>
          <a:latin typeface="Arial" charset="0"/>
        </a:defRPr>
      </a:lvl7pPr>
      <a:lvl8pPr marL="1371600" algn="l" rtl="0" fontAlgn="base">
        <a:lnSpc>
          <a:spcPct val="85000"/>
        </a:lnSpc>
        <a:spcBef>
          <a:spcPct val="0"/>
        </a:spcBef>
        <a:spcAft>
          <a:spcPct val="0"/>
        </a:spcAft>
        <a:defRPr sz="4000">
          <a:solidFill>
            <a:srgbClr val="FFFFFF"/>
          </a:solidFill>
          <a:latin typeface="Arial" charset="0"/>
        </a:defRPr>
      </a:lvl8pPr>
      <a:lvl9pPr marL="1828800" algn="l" rtl="0" fontAlgn="base">
        <a:lnSpc>
          <a:spcPct val="85000"/>
        </a:lnSpc>
        <a:spcBef>
          <a:spcPct val="0"/>
        </a:spcBef>
        <a:spcAft>
          <a:spcPct val="0"/>
        </a:spcAft>
        <a:defRPr sz="4000">
          <a:solidFill>
            <a:srgbClr val="FFFFFF"/>
          </a:solidFill>
          <a:latin typeface="Arial"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mn-cs"/>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defRPr>
      </a:lvl5pPr>
      <a:lvl6pPr marL="2155825" indent="-169863" algn="l" rtl="0" fontAlgn="base">
        <a:lnSpc>
          <a:spcPct val="90000"/>
        </a:lnSpc>
        <a:spcBef>
          <a:spcPct val="35000"/>
        </a:spcBef>
        <a:spcAft>
          <a:spcPct val="35000"/>
        </a:spcAft>
        <a:buChar char="•"/>
        <a:defRPr sz="2000">
          <a:solidFill>
            <a:srgbClr val="FFFFFF"/>
          </a:solidFill>
          <a:latin typeface="+mn-lt"/>
        </a:defRPr>
      </a:lvl6pPr>
      <a:lvl7pPr marL="2613025" indent="-169863" algn="l" rtl="0" fontAlgn="base">
        <a:lnSpc>
          <a:spcPct val="90000"/>
        </a:lnSpc>
        <a:spcBef>
          <a:spcPct val="35000"/>
        </a:spcBef>
        <a:spcAft>
          <a:spcPct val="35000"/>
        </a:spcAft>
        <a:buChar char="•"/>
        <a:defRPr sz="2000">
          <a:solidFill>
            <a:srgbClr val="FFFFFF"/>
          </a:solidFill>
          <a:latin typeface="+mn-lt"/>
        </a:defRPr>
      </a:lvl7pPr>
      <a:lvl8pPr marL="3070225" indent="-169863" algn="l" rtl="0" fontAlgn="base">
        <a:lnSpc>
          <a:spcPct val="90000"/>
        </a:lnSpc>
        <a:spcBef>
          <a:spcPct val="35000"/>
        </a:spcBef>
        <a:spcAft>
          <a:spcPct val="35000"/>
        </a:spcAft>
        <a:buChar char="•"/>
        <a:defRPr sz="2000">
          <a:solidFill>
            <a:srgbClr val="FFFFFF"/>
          </a:solidFill>
          <a:latin typeface="+mn-lt"/>
        </a:defRPr>
      </a:lvl8pPr>
      <a:lvl9pPr marL="3527425" indent="-169863" algn="l" rtl="0" fontAlgn="base">
        <a:lnSpc>
          <a:spcPct val="90000"/>
        </a:lnSpc>
        <a:spcBef>
          <a:spcPct val="35000"/>
        </a:spcBef>
        <a:spcAft>
          <a:spcPct val="3500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752600" y="347663"/>
            <a:ext cx="6934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Slide heading Arial 40</a:t>
            </a:r>
          </a:p>
        </p:txBody>
      </p:sp>
      <p:sp>
        <p:nvSpPr>
          <p:cNvPr id="2051" name="Rectangle 3"/>
          <p:cNvSpPr>
            <a:spLocks noGrp="1" noChangeArrowheads="1"/>
          </p:cNvSpPr>
          <p:nvPr>
            <p:ph type="body" idx="1"/>
          </p:nvPr>
        </p:nvSpPr>
        <p:spPr bwMode="auto">
          <a:xfrm>
            <a:off x="1752600" y="1773238"/>
            <a:ext cx="6934200"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First level Arial 24</a:t>
            </a:r>
          </a:p>
          <a:p>
            <a:pPr lvl="1"/>
            <a:r>
              <a:rPr lang="en-GB" altLang="en-US" smtClean="0"/>
              <a:t>Second level Arial 20</a:t>
            </a:r>
          </a:p>
          <a:p>
            <a:pPr lvl="2"/>
            <a:r>
              <a:rPr lang="en-GB" altLang="en-US" smtClean="0"/>
              <a:t>Third level Arial 20</a:t>
            </a:r>
          </a:p>
          <a:p>
            <a:pPr lvl="3"/>
            <a:r>
              <a:rPr lang="en-GB" altLang="en-US" smtClean="0"/>
              <a:t>Fourth level Arial 20</a:t>
            </a:r>
          </a:p>
          <a:p>
            <a:pPr lvl="4"/>
            <a:r>
              <a:rPr lang="en-GB" altLang="en-US" smtClean="0"/>
              <a:t>Fifth level Arial 20</a:t>
            </a:r>
          </a:p>
        </p:txBody>
      </p:sp>
      <p:sp>
        <p:nvSpPr>
          <p:cNvPr id="165892" name="Rectangle 4"/>
          <p:cNvSpPr>
            <a:spLocks noGrp="1" noChangeArrowheads="1"/>
          </p:cNvSpPr>
          <p:nvPr>
            <p:ph type="ftr" sz="quarter" idx="3"/>
          </p:nvPr>
        </p:nvSpPr>
        <p:spPr bwMode="auto">
          <a:xfrm>
            <a:off x="323850" y="65532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lnSpc>
                <a:spcPct val="100000"/>
              </a:lnSpc>
              <a:defRPr sz="1000" u="none" smtClean="0">
                <a:solidFill>
                  <a:schemeClr val="bg1"/>
                </a:solidFill>
              </a:defRPr>
            </a:lvl1pPr>
          </a:lstStyle>
          <a:p>
            <a:pPr defTabSz="914400" fontAlgn="base">
              <a:spcBef>
                <a:spcPct val="0"/>
              </a:spcBef>
              <a:spcAft>
                <a:spcPct val="0"/>
              </a:spcAft>
              <a:defRPr/>
            </a:pPr>
            <a:r>
              <a:rPr lang="en-GB">
                <a:solidFill>
                  <a:srgbClr val="000000"/>
                </a:solidFill>
              </a:rPr>
              <a:t>© Crown copyright   Met Office</a:t>
            </a:r>
            <a:endParaRPr lang="en-GB" sz="1400">
              <a:solidFill>
                <a:srgbClr val="000000"/>
              </a:solidFill>
              <a:latin typeface="Times" pitchFamily="18" charset="0"/>
            </a:endParaRPr>
          </a:p>
        </p:txBody>
      </p:sp>
    </p:spTree>
    <p:extLst>
      <p:ext uri="{BB962C8B-B14F-4D97-AF65-F5344CB8AC3E}">
        <p14:creationId xmlns:p14="http://schemas.microsoft.com/office/powerpoint/2010/main" val="2786457749"/>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ransition>
    <p:wipe/>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000000"/>
          </a:solidFill>
          <a:latin typeface="+mj-lt"/>
          <a:ea typeface="+mj-ea"/>
          <a:cs typeface="+mj-cs"/>
        </a:defRPr>
      </a:lvl1pPr>
      <a:lvl2pPr algn="l" rtl="0" eaLnBrk="0" fontAlgn="base" hangingPunct="0">
        <a:lnSpc>
          <a:spcPct val="85000"/>
        </a:lnSpc>
        <a:spcBef>
          <a:spcPct val="0"/>
        </a:spcBef>
        <a:spcAft>
          <a:spcPct val="0"/>
        </a:spcAft>
        <a:defRPr sz="4000">
          <a:solidFill>
            <a:srgbClr val="000000"/>
          </a:solidFill>
          <a:latin typeface="Arial" charset="0"/>
        </a:defRPr>
      </a:lvl2pPr>
      <a:lvl3pPr algn="l" rtl="0" eaLnBrk="0" fontAlgn="base" hangingPunct="0">
        <a:lnSpc>
          <a:spcPct val="85000"/>
        </a:lnSpc>
        <a:spcBef>
          <a:spcPct val="0"/>
        </a:spcBef>
        <a:spcAft>
          <a:spcPct val="0"/>
        </a:spcAft>
        <a:defRPr sz="4000">
          <a:solidFill>
            <a:srgbClr val="000000"/>
          </a:solidFill>
          <a:latin typeface="Arial" charset="0"/>
        </a:defRPr>
      </a:lvl3pPr>
      <a:lvl4pPr algn="l" rtl="0" eaLnBrk="0" fontAlgn="base" hangingPunct="0">
        <a:lnSpc>
          <a:spcPct val="85000"/>
        </a:lnSpc>
        <a:spcBef>
          <a:spcPct val="0"/>
        </a:spcBef>
        <a:spcAft>
          <a:spcPct val="0"/>
        </a:spcAft>
        <a:defRPr sz="4000">
          <a:solidFill>
            <a:srgbClr val="000000"/>
          </a:solidFill>
          <a:latin typeface="Arial" charset="0"/>
        </a:defRPr>
      </a:lvl4pPr>
      <a:lvl5pPr algn="l" rtl="0" eaLnBrk="0" fontAlgn="base" hangingPunct="0">
        <a:lnSpc>
          <a:spcPct val="85000"/>
        </a:lnSpc>
        <a:spcBef>
          <a:spcPct val="0"/>
        </a:spcBef>
        <a:spcAft>
          <a:spcPct val="0"/>
        </a:spcAft>
        <a:defRPr sz="4000">
          <a:solidFill>
            <a:srgbClr val="000000"/>
          </a:solidFill>
          <a:latin typeface="Arial" charset="0"/>
        </a:defRPr>
      </a:lvl5pPr>
      <a:lvl6pPr marL="457200" algn="l" rtl="0" fontAlgn="base">
        <a:lnSpc>
          <a:spcPct val="85000"/>
        </a:lnSpc>
        <a:spcBef>
          <a:spcPct val="0"/>
        </a:spcBef>
        <a:spcAft>
          <a:spcPct val="0"/>
        </a:spcAft>
        <a:defRPr sz="4000">
          <a:solidFill>
            <a:srgbClr val="000000"/>
          </a:solidFill>
          <a:latin typeface="Arial" charset="0"/>
        </a:defRPr>
      </a:lvl6pPr>
      <a:lvl7pPr marL="914400" algn="l" rtl="0" fontAlgn="base">
        <a:lnSpc>
          <a:spcPct val="85000"/>
        </a:lnSpc>
        <a:spcBef>
          <a:spcPct val="0"/>
        </a:spcBef>
        <a:spcAft>
          <a:spcPct val="0"/>
        </a:spcAft>
        <a:defRPr sz="4000">
          <a:solidFill>
            <a:srgbClr val="000000"/>
          </a:solidFill>
          <a:latin typeface="Arial" charset="0"/>
        </a:defRPr>
      </a:lvl7pPr>
      <a:lvl8pPr marL="1371600" algn="l" rtl="0" fontAlgn="base">
        <a:lnSpc>
          <a:spcPct val="85000"/>
        </a:lnSpc>
        <a:spcBef>
          <a:spcPct val="0"/>
        </a:spcBef>
        <a:spcAft>
          <a:spcPct val="0"/>
        </a:spcAft>
        <a:defRPr sz="4000">
          <a:solidFill>
            <a:srgbClr val="000000"/>
          </a:solidFill>
          <a:latin typeface="Arial" charset="0"/>
        </a:defRPr>
      </a:lvl8pPr>
      <a:lvl9pPr marL="1828800" algn="l" rtl="0" fontAlgn="base">
        <a:lnSpc>
          <a:spcPct val="85000"/>
        </a:lnSpc>
        <a:spcBef>
          <a:spcPct val="0"/>
        </a:spcBef>
        <a:spcAft>
          <a:spcPct val="0"/>
        </a:spcAft>
        <a:defRPr sz="4000">
          <a:solidFill>
            <a:srgbClr val="000000"/>
          </a:solidFill>
          <a:latin typeface="Arial" charset="0"/>
        </a:defRPr>
      </a:lvl9pPr>
    </p:titleStyle>
    <p:bodyStyle>
      <a:lvl1pPr marL="261938" indent="-261938" algn="l" rtl="0" eaLnBrk="0" fontAlgn="base" hangingPunct="0">
        <a:lnSpc>
          <a:spcPct val="90000"/>
        </a:lnSpc>
        <a:spcBef>
          <a:spcPct val="35000"/>
        </a:spcBef>
        <a:spcAft>
          <a:spcPct val="35000"/>
        </a:spcAft>
        <a:buChar char="•"/>
        <a:defRPr sz="2400">
          <a:solidFill>
            <a:srgbClr val="000000"/>
          </a:solidFill>
          <a:latin typeface="+mn-lt"/>
          <a:ea typeface="+mn-ea"/>
          <a:cs typeface="+mn-cs"/>
        </a:defRPr>
      </a:lvl1pPr>
      <a:lvl2pPr marL="623888" indent="-182563" algn="l" rtl="0" eaLnBrk="0" fontAlgn="base" hangingPunct="0">
        <a:lnSpc>
          <a:spcPct val="90000"/>
        </a:lnSpc>
        <a:spcBef>
          <a:spcPct val="35000"/>
        </a:spcBef>
        <a:spcAft>
          <a:spcPct val="35000"/>
        </a:spcAft>
        <a:buChar char="•"/>
        <a:defRPr sz="2000">
          <a:solidFill>
            <a:srgbClr val="000000"/>
          </a:solidFill>
          <a:latin typeface="+mn-lt"/>
        </a:defRPr>
      </a:lvl2pPr>
      <a:lvl3pPr marL="987425" indent="-184150" algn="l" rtl="0" eaLnBrk="0" fontAlgn="base" hangingPunct="0">
        <a:lnSpc>
          <a:spcPct val="90000"/>
        </a:lnSpc>
        <a:spcBef>
          <a:spcPct val="35000"/>
        </a:spcBef>
        <a:spcAft>
          <a:spcPct val="35000"/>
        </a:spcAft>
        <a:buChar char="•"/>
        <a:defRPr sz="2000">
          <a:solidFill>
            <a:srgbClr val="000000"/>
          </a:solidFill>
          <a:latin typeface="+mn-lt"/>
        </a:defRPr>
      </a:lvl3pPr>
      <a:lvl4pPr marL="1349375" indent="-182563" algn="l" rtl="0" eaLnBrk="0" fontAlgn="base" hangingPunct="0">
        <a:lnSpc>
          <a:spcPct val="90000"/>
        </a:lnSpc>
        <a:spcBef>
          <a:spcPct val="35000"/>
        </a:spcBef>
        <a:spcAft>
          <a:spcPct val="35000"/>
        </a:spcAft>
        <a:buChar char="•"/>
        <a:defRPr sz="2000">
          <a:solidFill>
            <a:srgbClr val="000000"/>
          </a:solidFill>
          <a:latin typeface="+mn-lt"/>
        </a:defRPr>
      </a:lvl4pPr>
      <a:lvl5pPr marL="1698625" indent="-169863" algn="l" rtl="0" eaLnBrk="0" fontAlgn="base" hangingPunct="0">
        <a:lnSpc>
          <a:spcPct val="90000"/>
        </a:lnSpc>
        <a:spcBef>
          <a:spcPct val="35000"/>
        </a:spcBef>
        <a:spcAft>
          <a:spcPct val="35000"/>
        </a:spcAft>
        <a:buChar char="•"/>
        <a:defRPr sz="2000">
          <a:solidFill>
            <a:srgbClr val="000000"/>
          </a:solidFill>
          <a:latin typeface="+mn-lt"/>
        </a:defRPr>
      </a:lvl5pPr>
      <a:lvl6pPr marL="2155825" indent="-169863" algn="l" rtl="0" fontAlgn="base">
        <a:lnSpc>
          <a:spcPct val="90000"/>
        </a:lnSpc>
        <a:spcBef>
          <a:spcPct val="35000"/>
        </a:spcBef>
        <a:spcAft>
          <a:spcPct val="35000"/>
        </a:spcAft>
        <a:buChar char="•"/>
        <a:defRPr sz="2000">
          <a:solidFill>
            <a:srgbClr val="000000"/>
          </a:solidFill>
          <a:latin typeface="+mn-lt"/>
        </a:defRPr>
      </a:lvl6pPr>
      <a:lvl7pPr marL="2613025" indent="-169863" algn="l" rtl="0" fontAlgn="base">
        <a:lnSpc>
          <a:spcPct val="90000"/>
        </a:lnSpc>
        <a:spcBef>
          <a:spcPct val="35000"/>
        </a:spcBef>
        <a:spcAft>
          <a:spcPct val="35000"/>
        </a:spcAft>
        <a:buChar char="•"/>
        <a:defRPr sz="2000">
          <a:solidFill>
            <a:srgbClr val="000000"/>
          </a:solidFill>
          <a:latin typeface="+mn-lt"/>
        </a:defRPr>
      </a:lvl7pPr>
      <a:lvl8pPr marL="3070225" indent="-169863" algn="l" rtl="0" fontAlgn="base">
        <a:lnSpc>
          <a:spcPct val="90000"/>
        </a:lnSpc>
        <a:spcBef>
          <a:spcPct val="35000"/>
        </a:spcBef>
        <a:spcAft>
          <a:spcPct val="35000"/>
        </a:spcAft>
        <a:buChar char="•"/>
        <a:defRPr sz="2000">
          <a:solidFill>
            <a:srgbClr val="000000"/>
          </a:solidFill>
          <a:latin typeface="+mn-lt"/>
        </a:defRPr>
      </a:lvl8pPr>
      <a:lvl9pPr marL="3527425" indent="-169863" algn="l" rtl="0" fontAlgn="base">
        <a:lnSpc>
          <a:spcPct val="90000"/>
        </a:lnSpc>
        <a:spcBef>
          <a:spcPct val="35000"/>
        </a:spcBef>
        <a:spcAft>
          <a:spcPct val="3500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34.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0.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19.png"/><Relationship Id="rId12"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8.jpeg"/><Relationship Id="rId11" Type="http://schemas.openxmlformats.org/officeDocument/2006/relationships/image" Target="../media/image15.png"/><Relationship Id="rId5" Type="http://schemas.openxmlformats.org/officeDocument/2006/relationships/image" Target="../media/image17.png"/><Relationship Id="rId10" Type="http://schemas.openxmlformats.org/officeDocument/2006/relationships/oleObject" Target="../embeddings/oleObject1.bin"/><Relationship Id="rId4" Type="http://schemas.openxmlformats.org/officeDocument/2006/relationships/image" Target="../media/image10.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84310"/>
            <a:ext cx="9144000" cy="7010400"/>
          </a:xfrm>
          <a:prstGeom prst="rect">
            <a:avLst/>
          </a:prstGeom>
          <a:solidFill>
            <a:schemeClr val="tx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000000"/>
              </a:solidFill>
              <a:cs typeface="Arial" pitchFamily="34" charset="0"/>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2" name="TextBox 1"/>
          <p:cNvSpPr txBox="1"/>
          <p:nvPr/>
        </p:nvSpPr>
        <p:spPr>
          <a:xfrm>
            <a:off x="3833316" y="5105400"/>
            <a:ext cx="4904741" cy="1569660"/>
          </a:xfrm>
          <a:prstGeom prst="rect">
            <a:avLst/>
          </a:prstGeom>
          <a:noFill/>
        </p:spPr>
        <p:txBody>
          <a:bodyPr wrap="none" rtlCol="0">
            <a:spAutoFit/>
          </a:bodyPr>
          <a:lstStyle/>
          <a:p>
            <a:pPr algn="ctr" defTabSz="914400" fontAlgn="base">
              <a:spcBef>
                <a:spcPct val="0"/>
              </a:spcBef>
              <a:spcAft>
                <a:spcPct val="0"/>
              </a:spcAft>
            </a:pPr>
            <a:r>
              <a:rPr lang="en-US" sz="2400" b="1" dirty="0" smtClean="0">
                <a:solidFill>
                  <a:srgbClr val="FFFFFF"/>
                </a:solidFill>
                <a:latin typeface="Arial" pitchFamily="34" charset="0"/>
                <a:cs typeface="Arial" pitchFamily="34" charset="0"/>
              </a:rPr>
              <a:t>Prof. Paulo Artaxo</a:t>
            </a:r>
          </a:p>
          <a:p>
            <a:pPr algn="ctr" defTabSz="914400" fontAlgn="base">
              <a:spcBef>
                <a:spcPct val="0"/>
              </a:spcBef>
              <a:spcAft>
                <a:spcPct val="0"/>
              </a:spcAft>
            </a:pPr>
            <a:r>
              <a:rPr lang="en-US" sz="2400" dirty="0" smtClean="0">
                <a:solidFill>
                  <a:srgbClr val="FFFFFF"/>
                </a:solidFill>
                <a:latin typeface="Arial" pitchFamily="34" charset="0"/>
                <a:cs typeface="Arial" pitchFamily="34" charset="0"/>
              </a:rPr>
              <a:t>Instituto de </a:t>
            </a:r>
            <a:r>
              <a:rPr lang="en-US" sz="2400" dirty="0" err="1" smtClean="0">
                <a:solidFill>
                  <a:srgbClr val="FFFFFF"/>
                </a:solidFill>
                <a:latin typeface="Arial" pitchFamily="34" charset="0"/>
                <a:cs typeface="Arial" pitchFamily="34" charset="0"/>
              </a:rPr>
              <a:t>Física</a:t>
            </a:r>
            <a:endParaRPr lang="en-US" sz="2400" dirty="0" smtClean="0">
              <a:solidFill>
                <a:srgbClr val="FFFFFF"/>
              </a:solidFill>
              <a:latin typeface="Arial" pitchFamily="34" charset="0"/>
              <a:cs typeface="Arial" pitchFamily="34" charset="0"/>
            </a:endParaRPr>
          </a:p>
          <a:p>
            <a:pPr algn="ctr" defTabSz="914400" fontAlgn="base">
              <a:spcBef>
                <a:spcPct val="0"/>
              </a:spcBef>
              <a:spcAft>
                <a:spcPct val="0"/>
              </a:spcAft>
            </a:pPr>
            <a:r>
              <a:rPr lang="en-US" sz="2400" dirty="0" err="1" smtClean="0">
                <a:solidFill>
                  <a:srgbClr val="FFFFFF"/>
                </a:solidFill>
                <a:latin typeface="Arial" pitchFamily="34" charset="0"/>
                <a:cs typeface="Arial" pitchFamily="34" charset="0"/>
              </a:rPr>
              <a:t>Universidade</a:t>
            </a:r>
            <a:r>
              <a:rPr lang="en-US" sz="2400" dirty="0" smtClean="0">
                <a:solidFill>
                  <a:srgbClr val="FFFFFF"/>
                </a:solidFill>
                <a:latin typeface="Arial" pitchFamily="34" charset="0"/>
                <a:cs typeface="Arial" pitchFamily="34" charset="0"/>
              </a:rPr>
              <a:t> de São Paulo - USP </a:t>
            </a:r>
          </a:p>
          <a:p>
            <a:pPr algn="ctr" defTabSz="914400" fontAlgn="base">
              <a:spcBef>
                <a:spcPct val="0"/>
              </a:spcBef>
              <a:spcAft>
                <a:spcPct val="0"/>
              </a:spcAft>
            </a:pPr>
            <a:r>
              <a:rPr lang="en-US" sz="2400" dirty="0" err="1" smtClean="0">
                <a:solidFill>
                  <a:srgbClr val="FFFFFF"/>
                </a:solidFill>
                <a:latin typeface="Arial" pitchFamily="34" charset="0"/>
                <a:cs typeface="Arial" pitchFamily="34" charset="0"/>
              </a:rPr>
              <a:t>artaxo@if.usp,br</a:t>
            </a:r>
            <a:endParaRPr lang="en-US" sz="2400" dirty="0">
              <a:solidFill>
                <a:srgbClr val="FFFFFF"/>
              </a:solidFill>
              <a:latin typeface="Arial" pitchFamily="34" charset="0"/>
              <a:cs typeface="Arial" pitchFamily="34" charset="0"/>
            </a:endParaRPr>
          </a:p>
        </p:txBody>
      </p:sp>
      <p:pic>
        <p:nvPicPr>
          <p:cNvPr id="8" name="Picture 17" descr="lba pequeno trasnparente"/>
          <p:cNvPicPr>
            <a:picLocks noChangeAspect="1" noChangeArrowheads="1"/>
          </p:cNvPicPr>
          <p:nvPr/>
        </p:nvPicPr>
        <p:blipFill>
          <a:blip r:embed="rId4"/>
          <a:srcRect/>
          <a:stretch>
            <a:fillRect/>
          </a:stretch>
        </p:blipFill>
        <p:spPr bwMode="auto">
          <a:xfrm>
            <a:off x="0" y="211713"/>
            <a:ext cx="1206472" cy="710060"/>
          </a:xfrm>
          <a:prstGeom prst="rect">
            <a:avLst/>
          </a:prstGeom>
          <a:noFill/>
          <a:ln w="9525">
            <a:noFill/>
            <a:miter lim="800000"/>
            <a:headEnd/>
            <a:tailEnd/>
          </a:ln>
        </p:spPr>
      </p:pic>
      <p:sp>
        <p:nvSpPr>
          <p:cNvPr id="9" name="TextBox 8"/>
          <p:cNvSpPr txBox="1"/>
          <p:nvPr/>
        </p:nvSpPr>
        <p:spPr>
          <a:xfrm>
            <a:off x="5103153" y="506279"/>
            <a:ext cx="3171874" cy="830987"/>
          </a:xfrm>
          <a:prstGeom prst="rect">
            <a:avLst/>
          </a:prstGeom>
          <a:noFill/>
        </p:spPr>
        <p:txBody>
          <a:bodyPr wrap="none" lIns="91430" tIns="45715" rIns="91430" bIns="45715" rtlCol="0">
            <a:spAutoFit/>
          </a:bodyPr>
          <a:lstStyle/>
          <a:p>
            <a:pPr algn="ctr"/>
            <a:r>
              <a:rPr lang="pt-BR" sz="2400" b="1" i="1" dirty="0" smtClean="0">
                <a:solidFill>
                  <a:schemeClr val="bg1"/>
                </a:solidFill>
                <a:latin typeface="Arial" pitchFamily="34" charset="0"/>
                <a:cs typeface="Arial" pitchFamily="34" charset="0"/>
              </a:rPr>
              <a:t>USP-CNR Workshop</a:t>
            </a:r>
          </a:p>
          <a:p>
            <a:pPr algn="ctr"/>
            <a:r>
              <a:rPr lang="pt-BR" sz="2400" b="1" i="1" dirty="0" smtClean="0">
                <a:solidFill>
                  <a:schemeClr val="bg1"/>
                </a:solidFill>
                <a:latin typeface="Arial" pitchFamily="34" charset="0"/>
                <a:cs typeface="Arial" pitchFamily="34" charset="0"/>
              </a:rPr>
              <a:t>August 28, 2013</a:t>
            </a:r>
            <a:endParaRPr lang="en-US" sz="2400" b="1" i="1" dirty="0">
              <a:solidFill>
                <a:schemeClr val="bg1"/>
              </a:solidFill>
              <a:latin typeface="Arial" pitchFamily="34" charset="0"/>
              <a:cs typeface="Arial" pitchFamily="34" charset="0"/>
            </a:endParaRPr>
          </a:p>
        </p:txBody>
      </p:sp>
      <p:sp>
        <p:nvSpPr>
          <p:cNvPr id="10" name="Rectangle 9"/>
          <p:cNvSpPr/>
          <p:nvPr/>
        </p:nvSpPr>
        <p:spPr>
          <a:xfrm>
            <a:off x="2497604" y="1600200"/>
            <a:ext cx="6477000" cy="34163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defRPr/>
            </a:pPr>
            <a:r>
              <a:rPr lang="en-US" sz="5400" b="1" dirty="0" smtClean="0">
                <a:ln w="11430"/>
                <a:gradFill>
                  <a:gsLst>
                    <a:gs pos="0">
                      <a:srgbClr val="217A21">
                        <a:tint val="70000"/>
                        <a:satMod val="245000"/>
                      </a:srgbClr>
                    </a:gs>
                    <a:gs pos="75000">
                      <a:srgbClr val="217A21">
                        <a:tint val="90000"/>
                        <a:shade val="60000"/>
                        <a:satMod val="240000"/>
                      </a:srgbClr>
                    </a:gs>
                    <a:gs pos="100000">
                      <a:srgbClr val="217A21">
                        <a:tint val="100000"/>
                        <a:shade val="50000"/>
                        <a:satMod val="240000"/>
                      </a:srgbClr>
                    </a:gs>
                  </a:gsLst>
                  <a:lin ang="5400000"/>
                </a:gradFill>
                <a:effectLst>
                  <a:outerShdw blurRad="50800" dist="39000" dir="5460000" algn="tl">
                    <a:srgbClr val="000000">
                      <a:alpha val="38000"/>
                    </a:srgbClr>
                  </a:outerShdw>
                </a:effectLst>
                <a:cs typeface="Arial" pitchFamily="34" charset="0"/>
              </a:rPr>
              <a:t>Vertical </a:t>
            </a:r>
            <a:r>
              <a:rPr lang="en-US" sz="5400" b="1" dirty="0" smtClean="0">
                <a:ln w="11430"/>
                <a:gradFill>
                  <a:gsLst>
                    <a:gs pos="0">
                      <a:srgbClr val="217A21">
                        <a:tint val="70000"/>
                        <a:satMod val="245000"/>
                      </a:srgbClr>
                    </a:gs>
                    <a:gs pos="75000">
                      <a:srgbClr val="217A21">
                        <a:tint val="90000"/>
                        <a:shade val="60000"/>
                        <a:satMod val="240000"/>
                      </a:srgbClr>
                    </a:gs>
                    <a:gs pos="100000">
                      <a:srgbClr val="217A21">
                        <a:tint val="100000"/>
                        <a:shade val="50000"/>
                        <a:satMod val="240000"/>
                      </a:srgbClr>
                    </a:gs>
                  </a:gsLst>
                  <a:lin ang="5400000"/>
                </a:gradFill>
                <a:effectLst>
                  <a:outerShdw blurRad="50800" dist="39000" dir="5460000" algn="tl">
                    <a:srgbClr val="000000">
                      <a:alpha val="38000"/>
                    </a:srgbClr>
                  </a:outerShdw>
                </a:effectLst>
                <a:cs typeface="Arial" pitchFamily="34" charset="0"/>
              </a:rPr>
              <a:t>profiles </a:t>
            </a:r>
            <a:r>
              <a:rPr lang="en-US" sz="5400" b="1" dirty="0" smtClean="0">
                <a:ln w="11430"/>
                <a:gradFill>
                  <a:gsLst>
                    <a:gs pos="0">
                      <a:srgbClr val="217A21">
                        <a:tint val="70000"/>
                        <a:satMod val="245000"/>
                      </a:srgbClr>
                    </a:gs>
                    <a:gs pos="75000">
                      <a:srgbClr val="217A21">
                        <a:tint val="90000"/>
                        <a:shade val="60000"/>
                        <a:satMod val="240000"/>
                      </a:srgbClr>
                    </a:gs>
                    <a:gs pos="100000">
                      <a:srgbClr val="217A21">
                        <a:tint val="100000"/>
                        <a:shade val="50000"/>
                        <a:satMod val="240000"/>
                      </a:srgbClr>
                    </a:gs>
                  </a:gsLst>
                  <a:lin ang="5400000"/>
                </a:gradFill>
                <a:effectLst>
                  <a:outerShdw blurRad="50800" dist="39000" dir="5460000" algn="tl">
                    <a:srgbClr val="000000">
                      <a:alpha val="38000"/>
                    </a:srgbClr>
                  </a:outerShdw>
                </a:effectLst>
                <a:cs typeface="Arial" pitchFamily="34" charset="0"/>
              </a:rPr>
              <a:t>of trace gases and aerosols in Amazonia</a:t>
            </a:r>
            <a:endParaRPr lang="pt-BR" sz="5400" b="1" dirty="0">
              <a:ln w="11430"/>
              <a:gradFill>
                <a:gsLst>
                  <a:gs pos="0">
                    <a:srgbClr val="217A21">
                      <a:tint val="70000"/>
                      <a:satMod val="245000"/>
                    </a:srgbClr>
                  </a:gs>
                  <a:gs pos="75000">
                    <a:srgbClr val="217A21">
                      <a:tint val="90000"/>
                      <a:shade val="60000"/>
                      <a:satMod val="240000"/>
                    </a:srgbClr>
                  </a:gs>
                  <a:gs pos="100000">
                    <a:srgbClr val="217A21">
                      <a:tint val="100000"/>
                      <a:shade val="50000"/>
                      <a:satMod val="240000"/>
                    </a:srgbClr>
                  </a:gs>
                </a:gsLst>
                <a:lin ang="5400000"/>
              </a:gradFill>
              <a:effectLst>
                <a:outerShdw blurRad="50800" dist="39000" dir="5460000" algn="tl">
                  <a:srgbClr val="000000">
                    <a:alpha val="38000"/>
                  </a:srgbClr>
                </a:outerShdw>
              </a:effectLst>
              <a:cs typeface="Arial" pitchFamily="34" charset="0"/>
            </a:endParaRPr>
          </a:p>
        </p:txBody>
      </p:sp>
    </p:spTree>
    <p:extLst>
      <p:ext uri="{BB962C8B-B14F-4D97-AF65-F5344CB8AC3E}">
        <p14:creationId xmlns:p14="http://schemas.microsoft.com/office/powerpoint/2010/main" val="3811108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p:cNvPicPr>
            <a:picLocks noChangeAspect="1" noChangeArrowheads="1"/>
          </p:cNvPicPr>
          <p:nvPr/>
        </p:nvPicPr>
        <p:blipFill rotWithShape="1">
          <a:blip r:embed="rId2" cstate="print"/>
          <a:srcRect r="2546"/>
          <a:stretch/>
        </p:blipFill>
        <p:spPr bwMode="auto">
          <a:xfrm>
            <a:off x="1143000" y="762000"/>
            <a:ext cx="7056018" cy="5224748"/>
          </a:xfrm>
          <a:prstGeom prst="rect">
            <a:avLst/>
          </a:prstGeom>
          <a:noFill/>
          <a:ln w="9525">
            <a:noFill/>
            <a:miter lim="800000"/>
            <a:headEnd/>
            <a:tailEnd/>
          </a:ln>
          <a:effectLst/>
        </p:spPr>
      </p:pic>
      <p:sp>
        <p:nvSpPr>
          <p:cNvPr id="130053" name="Text Box 5"/>
          <p:cNvSpPr txBox="1">
            <a:spLocks noChangeArrowheads="1"/>
          </p:cNvSpPr>
          <p:nvPr/>
        </p:nvSpPr>
        <p:spPr bwMode="auto">
          <a:xfrm>
            <a:off x="1676400" y="3595688"/>
            <a:ext cx="3589338" cy="519112"/>
          </a:xfrm>
          <a:prstGeom prst="rect">
            <a:avLst/>
          </a:prstGeom>
          <a:noFill/>
          <a:ln w="9525">
            <a:noFill/>
            <a:miter lim="800000"/>
            <a:headEnd/>
            <a:tailEnd/>
          </a:ln>
          <a:effectLst/>
        </p:spPr>
        <p:txBody>
          <a:bodyPr wrap="none">
            <a:spAutoFit/>
          </a:bodyPr>
          <a:lstStyle/>
          <a:p>
            <a:r>
              <a:rPr lang="en-US" sz="2800"/>
              <a:t>Mass/size distribution</a:t>
            </a:r>
          </a:p>
        </p:txBody>
      </p:sp>
      <p:sp>
        <p:nvSpPr>
          <p:cNvPr id="130054" name="Rectangle 6"/>
          <p:cNvSpPr>
            <a:spLocks noGrp="1" noChangeArrowheads="1"/>
          </p:cNvSpPr>
          <p:nvPr>
            <p:ph type="title"/>
          </p:nvPr>
        </p:nvSpPr>
        <p:spPr>
          <a:xfrm>
            <a:off x="357880" y="152400"/>
            <a:ext cx="8229600" cy="715962"/>
          </a:xfrm>
          <a:noFill/>
          <a:ln/>
        </p:spPr>
        <p:txBody>
          <a:bodyPr/>
          <a:lstStyle/>
          <a:p>
            <a:r>
              <a:rPr lang="en-US" sz="4000" b="1" dirty="0"/>
              <a:t>Particles in clean air over Amazon</a:t>
            </a:r>
          </a:p>
        </p:txBody>
      </p:sp>
      <p:sp>
        <p:nvSpPr>
          <p:cNvPr id="3" name="Rectangle 2"/>
          <p:cNvSpPr/>
          <p:nvPr/>
        </p:nvSpPr>
        <p:spPr>
          <a:xfrm>
            <a:off x="228600" y="6086554"/>
            <a:ext cx="8763000" cy="353943"/>
          </a:xfrm>
          <a:prstGeom prst="rect">
            <a:avLst/>
          </a:prstGeom>
        </p:spPr>
        <p:txBody>
          <a:bodyPr wrap="square">
            <a:spAutoFit/>
          </a:bodyPr>
          <a:lstStyle/>
          <a:p>
            <a:pPr algn="ctr"/>
            <a:r>
              <a:rPr lang="en-US" sz="1700" b="1" dirty="0"/>
              <a:t>Biological, chemical, and physical processes over the Amazon form a closely coupled system</a:t>
            </a:r>
          </a:p>
        </p:txBody>
      </p:sp>
      <p:sp>
        <p:nvSpPr>
          <p:cNvPr id="4" name="TextBox 3"/>
          <p:cNvSpPr txBox="1"/>
          <p:nvPr/>
        </p:nvSpPr>
        <p:spPr>
          <a:xfrm>
            <a:off x="3200400" y="6438054"/>
            <a:ext cx="5618654" cy="369332"/>
          </a:xfrm>
          <a:prstGeom prst="rect">
            <a:avLst/>
          </a:prstGeom>
          <a:noFill/>
        </p:spPr>
        <p:txBody>
          <a:bodyPr wrap="none" rtlCol="0">
            <a:spAutoFit/>
          </a:bodyPr>
          <a:lstStyle/>
          <a:p>
            <a:r>
              <a:rPr lang="en-US" i="1" dirty="0" smtClean="0"/>
              <a:t>Artaxo et al., 2013, Martin et al., 2010, </a:t>
            </a:r>
            <a:r>
              <a:rPr lang="en-US" i="1" dirty="0" err="1" smtClean="0"/>
              <a:t>Pueschl</a:t>
            </a:r>
            <a:r>
              <a:rPr lang="en-US" i="1" dirty="0" smtClean="0"/>
              <a:t> et al., 2010</a:t>
            </a:r>
            <a:endParaRPr lang="en-US" i="1" dirty="0"/>
          </a:p>
        </p:txBody>
      </p:sp>
    </p:spTree>
    <p:extLst>
      <p:ext uri="{BB962C8B-B14F-4D97-AF65-F5344CB8AC3E}">
        <p14:creationId xmlns:p14="http://schemas.microsoft.com/office/powerpoint/2010/main" val="3229412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outhAmerica"/>
          <p:cNvPicPr>
            <a:picLocks noChangeAspect="1" noChangeArrowheads="1"/>
          </p:cNvPicPr>
          <p:nvPr/>
        </p:nvPicPr>
        <p:blipFill>
          <a:blip r:embed="rId3"/>
          <a:srcRect/>
          <a:stretch>
            <a:fillRect/>
          </a:stretch>
        </p:blipFill>
        <p:spPr bwMode="auto">
          <a:xfrm>
            <a:off x="4070350" y="0"/>
            <a:ext cx="5073650" cy="6858000"/>
          </a:xfrm>
          <a:prstGeom prst="rect">
            <a:avLst/>
          </a:prstGeom>
          <a:noFill/>
          <a:ln w="9525">
            <a:noFill/>
            <a:miter lim="800000"/>
            <a:headEnd/>
            <a:tailEnd/>
          </a:ln>
        </p:spPr>
      </p:pic>
      <p:pic>
        <p:nvPicPr>
          <p:cNvPr id="40963" name="Picture 3" descr="geoinfo1"/>
          <p:cNvPicPr>
            <a:picLocks noChangeAspect="1" noChangeArrowheads="1"/>
          </p:cNvPicPr>
          <p:nvPr/>
        </p:nvPicPr>
        <p:blipFill>
          <a:blip r:embed="rId4"/>
          <a:srcRect/>
          <a:stretch>
            <a:fillRect/>
          </a:stretch>
        </p:blipFill>
        <p:spPr bwMode="auto">
          <a:xfrm>
            <a:off x="8153400" y="0"/>
            <a:ext cx="990600" cy="990600"/>
          </a:xfrm>
          <a:prstGeom prst="rect">
            <a:avLst/>
          </a:prstGeom>
          <a:noFill/>
          <a:ln w="9525">
            <a:noFill/>
            <a:miter lim="800000"/>
            <a:headEnd/>
            <a:tailEnd/>
          </a:ln>
        </p:spPr>
      </p:pic>
      <p:sp>
        <p:nvSpPr>
          <p:cNvPr id="98309" name="Rectangle 5"/>
          <p:cNvSpPr>
            <a:spLocks noChangeArrowheads="1"/>
          </p:cNvSpPr>
          <p:nvPr/>
        </p:nvSpPr>
        <p:spPr bwMode="auto">
          <a:xfrm>
            <a:off x="0" y="0"/>
            <a:ext cx="4114800" cy="2590800"/>
          </a:xfrm>
          <a:prstGeom prst="rect">
            <a:avLst/>
          </a:prstGeom>
          <a:noFill/>
          <a:ln w="9525">
            <a:noFill/>
            <a:miter lim="800000"/>
            <a:headEnd/>
            <a:tailEnd/>
          </a:ln>
          <a:effectLst/>
        </p:spPr>
        <p:txBody>
          <a:bodyPr/>
          <a:lstStyle/>
          <a:p>
            <a:pPr algn="l">
              <a:spcBef>
                <a:spcPct val="20000"/>
              </a:spcBef>
              <a:defRPr/>
            </a:pPr>
            <a:r>
              <a:rPr lang="en-US" sz="1600" dirty="0" smtClean="0">
                <a:effectLst>
                  <a:outerShdw blurRad="38100" dist="38100" dir="2700000" algn="tl">
                    <a:srgbClr val="C0C0C0"/>
                  </a:outerShdw>
                </a:effectLst>
              </a:rPr>
              <a:t> </a:t>
            </a:r>
            <a:r>
              <a:rPr lang="en-US" sz="2000" b="1" dirty="0" smtClean="0">
                <a:effectLst>
                  <a:outerShdw blurRad="38100" dist="38100" dir="2700000" algn="tl">
                    <a:srgbClr val="C0C0C0"/>
                  </a:outerShdw>
                </a:effectLst>
              </a:rPr>
              <a:t>Large scale aerosol distribution in Amazonia</a:t>
            </a:r>
          </a:p>
          <a:p>
            <a:pPr algn="l">
              <a:spcBef>
                <a:spcPct val="20000"/>
              </a:spcBef>
              <a:buFontTx/>
              <a:buChar char="•"/>
              <a:defRPr/>
            </a:pPr>
            <a:r>
              <a:rPr lang="en-US" dirty="0" smtClean="0">
                <a:effectLst>
                  <a:outerShdw blurRad="38100" dist="38100" dir="2700000" algn="tl">
                    <a:srgbClr val="C0C0C0"/>
                  </a:outerShdw>
                </a:effectLst>
              </a:rPr>
              <a:t> Severe health effects on the Amazonian population (about 20 million people)</a:t>
            </a:r>
          </a:p>
          <a:p>
            <a:pPr algn="l">
              <a:spcBef>
                <a:spcPct val="20000"/>
              </a:spcBef>
              <a:buFontTx/>
              <a:buChar char="•"/>
              <a:defRPr/>
            </a:pPr>
            <a:r>
              <a:rPr lang="en-US" dirty="0" smtClean="0">
                <a:effectLst>
                  <a:outerShdw blurRad="38100" dist="38100" dir="2700000" algn="tl">
                    <a:srgbClr val="C0C0C0"/>
                  </a:outerShdw>
                </a:effectLst>
              </a:rPr>
              <a:t> Climatic effects, with strong effects on cloud physics and radiation balance.</a:t>
            </a:r>
          </a:p>
          <a:p>
            <a:pPr algn="l">
              <a:spcBef>
                <a:spcPct val="20000"/>
              </a:spcBef>
              <a:buFontTx/>
              <a:buChar char="•"/>
              <a:defRPr/>
            </a:pPr>
            <a:r>
              <a:rPr lang="en-US" dirty="0" smtClean="0">
                <a:effectLst>
                  <a:outerShdw blurRad="38100" dist="38100" dir="2700000" algn="tl">
                    <a:srgbClr val="C0C0C0"/>
                  </a:outerShdw>
                </a:effectLst>
              </a:rPr>
              <a:t> Changes in carbon uptake and ecosystem functioning</a:t>
            </a:r>
            <a:endParaRPr lang="en-US" dirty="0">
              <a:effectLst>
                <a:outerShdw blurRad="38100" dist="38100" dir="2700000" algn="tl">
                  <a:srgbClr val="C0C0C0"/>
                </a:outerShdw>
              </a:effectLst>
            </a:endParaRPr>
          </a:p>
        </p:txBody>
      </p:sp>
      <p:pic>
        <p:nvPicPr>
          <p:cNvPr id="40965" name="Picture 6"/>
          <p:cNvPicPr>
            <a:picLocks noChangeAspect="1" noChangeArrowheads="1"/>
          </p:cNvPicPr>
          <p:nvPr/>
        </p:nvPicPr>
        <p:blipFill>
          <a:blip r:embed="rId5"/>
          <a:srcRect/>
          <a:stretch>
            <a:fillRect/>
          </a:stretch>
        </p:blipFill>
        <p:spPr bwMode="auto">
          <a:xfrm>
            <a:off x="0" y="2886075"/>
            <a:ext cx="4038600" cy="3971925"/>
          </a:xfrm>
          <a:prstGeom prst="rect">
            <a:avLst/>
          </a:prstGeom>
          <a:noFill/>
          <a:ln w="9525">
            <a:noFill/>
            <a:miter lim="800000"/>
            <a:headEnd/>
            <a:tailEnd/>
          </a:ln>
        </p:spPr>
      </p:pic>
    </p:spTree>
    <p:extLst>
      <p:ext uri="{BB962C8B-B14F-4D97-AF65-F5344CB8AC3E}">
        <p14:creationId xmlns:p14="http://schemas.microsoft.com/office/powerpoint/2010/main" val="225192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3636"/>
            <a:ext cx="8534399" cy="738654"/>
          </a:xfrm>
          <a:prstGeom prst="rect">
            <a:avLst/>
          </a:prstGeom>
          <a:noFill/>
        </p:spPr>
        <p:txBody>
          <a:bodyPr wrap="square" lIns="91430" tIns="45715" rIns="91430" bIns="45715" rtlCol="0">
            <a:spAutoFit/>
          </a:bodyPr>
          <a:lstStyle/>
          <a:p>
            <a:pPr algn="ctr"/>
            <a:r>
              <a:rPr lang="en-GB" b="1" dirty="0"/>
              <a:t>Average spatial distribution of the direct radiative forcing (DRF) of biomass </a:t>
            </a:r>
            <a:r>
              <a:rPr lang="en-GB" sz="2400" b="1" dirty="0"/>
              <a:t>burning</a:t>
            </a:r>
            <a:r>
              <a:rPr lang="en-GB" b="1" dirty="0"/>
              <a:t> aerosols in Amazonia during the dry </a:t>
            </a:r>
            <a:r>
              <a:rPr lang="en-GB" b="1" dirty="0" smtClean="0"/>
              <a:t>season </a:t>
            </a:r>
            <a:r>
              <a:rPr lang="en-GB" b="1" dirty="0"/>
              <a:t>of 2010</a:t>
            </a:r>
            <a:endParaRPr lang="en-US" b="1" dirty="0"/>
          </a:p>
        </p:txBody>
      </p:sp>
      <p:sp>
        <p:nvSpPr>
          <p:cNvPr id="6" name="Rectangle 5"/>
          <p:cNvSpPr/>
          <p:nvPr/>
        </p:nvSpPr>
        <p:spPr>
          <a:xfrm>
            <a:off x="495299" y="721382"/>
            <a:ext cx="8001000" cy="369332"/>
          </a:xfrm>
          <a:prstGeom prst="rect">
            <a:avLst/>
          </a:prstGeom>
        </p:spPr>
        <p:txBody>
          <a:bodyPr wrap="square" lIns="91430" tIns="45715" rIns="91430" bIns="45715">
            <a:spAutoFit/>
          </a:bodyPr>
          <a:lstStyle/>
          <a:p>
            <a:pPr algn="ctr"/>
            <a:r>
              <a:rPr lang="pt-BR" b="1" dirty="0"/>
              <a:t>CERES </a:t>
            </a:r>
            <a:r>
              <a:rPr lang="pt-BR" b="1" i="1" dirty="0"/>
              <a:t>(</a:t>
            </a:r>
            <a:r>
              <a:rPr lang="pt-BR" b="1" i="1" dirty="0" err="1"/>
              <a:t>Clouds</a:t>
            </a:r>
            <a:r>
              <a:rPr lang="pt-BR" b="1" i="1" dirty="0"/>
              <a:t> </a:t>
            </a:r>
            <a:r>
              <a:rPr lang="pt-BR" b="1" i="1" dirty="0" err="1"/>
              <a:t>and</a:t>
            </a:r>
            <a:r>
              <a:rPr lang="pt-BR" b="1" i="1" dirty="0"/>
              <a:t> </a:t>
            </a:r>
            <a:r>
              <a:rPr lang="pt-BR" b="1" i="1" dirty="0" err="1"/>
              <a:t>the</a:t>
            </a:r>
            <a:r>
              <a:rPr lang="pt-BR" b="1" i="1" dirty="0"/>
              <a:t> </a:t>
            </a:r>
            <a:r>
              <a:rPr lang="pt-BR" b="1" i="1" dirty="0" err="1"/>
              <a:t>Earth's</a:t>
            </a:r>
            <a:r>
              <a:rPr lang="pt-BR" b="1" i="1" dirty="0"/>
              <a:t> </a:t>
            </a:r>
            <a:r>
              <a:rPr lang="pt-BR" b="1" i="1" dirty="0" err="1"/>
              <a:t>Radiant</a:t>
            </a:r>
            <a:r>
              <a:rPr lang="pt-BR" b="1" i="1" dirty="0"/>
              <a:t> Energy System) </a:t>
            </a:r>
            <a:r>
              <a:rPr lang="pt-BR" b="1" i="1" dirty="0" err="1"/>
              <a:t>and</a:t>
            </a:r>
            <a:r>
              <a:rPr lang="pt-BR" b="1" i="1" dirty="0"/>
              <a:t> MODIS</a:t>
            </a:r>
            <a:endParaRPr lang="en-US" b="1" dirty="0"/>
          </a:p>
        </p:txBody>
      </p:sp>
      <p:pic>
        <p:nvPicPr>
          <p:cNvPr id="8" name="Picture 7" descr="D:\Backup\Elisa\Documentos\Paper-Faraday\SWARF24h-2010-Ago-Oct-Faraday-v2.PNG"/>
          <p:cNvPicPr/>
          <p:nvPr/>
        </p:nvPicPr>
        <p:blipFill>
          <a:blip r:embed="rId2" cstate="print"/>
          <a:srcRect/>
          <a:stretch>
            <a:fillRect/>
          </a:stretch>
        </p:blipFill>
        <p:spPr bwMode="auto">
          <a:xfrm>
            <a:off x="457200" y="1219200"/>
            <a:ext cx="8229600" cy="5413375"/>
          </a:xfrm>
          <a:prstGeom prst="rect">
            <a:avLst/>
          </a:prstGeom>
          <a:noFill/>
          <a:ln w="9525">
            <a:noFill/>
            <a:miter lim="800000"/>
            <a:headEnd/>
            <a:tailEnd/>
          </a:ln>
        </p:spPr>
      </p:pic>
    </p:spTree>
    <p:extLst>
      <p:ext uri="{BB962C8B-B14F-4D97-AF65-F5344CB8AC3E}">
        <p14:creationId xmlns:p14="http://schemas.microsoft.com/office/powerpoint/2010/main" val="106136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499" y="5029200"/>
            <a:ext cx="6084988" cy="1211733"/>
          </a:xfrm>
          <a:prstGeom prst="rect">
            <a:avLst/>
          </a:prstGeom>
          <a:noFill/>
        </p:spPr>
        <p:txBody>
          <a:bodyPr wrap="square" lIns="102736" tIns="51367" rIns="102736" bIns="51367" rtlCol="0">
            <a:spAutoFit/>
          </a:bodyPr>
          <a:lstStyle/>
          <a:p>
            <a:pPr algn="just"/>
            <a:r>
              <a:rPr lang="en-US" sz="2400" dirty="0" smtClean="0">
                <a:latin typeface="Arial" pitchFamily="34" charset="0"/>
                <a:cs typeface="Arial" pitchFamily="34" charset="0"/>
              </a:rPr>
              <a:t>Land-use change radiative forcing. Forested areas are selected in red and deforested areas are selected in yellow.</a:t>
            </a:r>
            <a:endParaRPr lang="en-US" sz="2400" dirty="0">
              <a:latin typeface="Arial" pitchFamily="34" charset="0"/>
              <a:cs typeface="Arial" pitchFamily="34" charset="0"/>
            </a:endParaRPr>
          </a:p>
        </p:txBody>
      </p:sp>
      <p:pic>
        <p:nvPicPr>
          <p:cNvPr id="3" name="Picture 90" descr="D:\Backup\Elisa\Satelites\CERES\ComNuvens\Novadivalbedos\DesflorestamentoRO.png"/>
          <p:cNvPicPr>
            <a:picLocks noChangeAspect="1" noChangeArrowheads="1"/>
          </p:cNvPicPr>
          <p:nvPr/>
        </p:nvPicPr>
        <p:blipFill>
          <a:blip r:embed="rId2" cstate="print"/>
          <a:srcRect/>
          <a:stretch>
            <a:fillRect/>
          </a:stretch>
        </p:blipFill>
        <p:spPr bwMode="auto">
          <a:xfrm>
            <a:off x="228600" y="185297"/>
            <a:ext cx="5968786" cy="4793242"/>
          </a:xfrm>
          <a:prstGeom prst="rect">
            <a:avLst/>
          </a:prstGeom>
          <a:noFill/>
        </p:spPr>
      </p:pic>
      <p:sp>
        <p:nvSpPr>
          <p:cNvPr id="5" name="TextBox 4"/>
          <p:cNvSpPr txBox="1"/>
          <p:nvPr/>
        </p:nvSpPr>
        <p:spPr>
          <a:xfrm>
            <a:off x="6048375" y="152400"/>
            <a:ext cx="3124199" cy="2423470"/>
          </a:xfrm>
          <a:prstGeom prst="rect">
            <a:avLst/>
          </a:prstGeom>
          <a:noFill/>
          <a:ln>
            <a:noFill/>
          </a:ln>
        </p:spPr>
        <p:txBody>
          <a:bodyPr wrap="square" lIns="205470" tIns="102736" rIns="205470" bIns="102736" rtlCol="0">
            <a:spAutoFit/>
          </a:bodyPr>
          <a:lstStyle/>
          <a:p>
            <a:pPr algn="ctr"/>
            <a:r>
              <a:rPr lang="en-US" sz="2400" b="1" dirty="0" smtClean="0">
                <a:solidFill>
                  <a:srgbClr val="0033CC"/>
                </a:solidFill>
                <a:latin typeface="+mj-lt"/>
              </a:rPr>
              <a:t>Mean Diurnal Radiative Forcing</a:t>
            </a:r>
            <a:r>
              <a:rPr lang="en-US" sz="2400" b="1" dirty="0" smtClean="0">
                <a:solidFill>
                  <a:srgbClr val="0033CC"/>
                </a:solidFill>
              </a:rPr>
              <a:t> </a:t>
            </a:r>
            <a:r>
              <a:rPr lang="en-US" sz="2400" b="1" dirty="0" smtClean="0">
                <a:solidFill>
                  <a:srgbClr val="0033CC"/>
                </a:solidFill>
                <a:latin typeface="+mj-lt"/>
              </a:rPr>
              <a:t>due to change in surface albedo in Rondonia: </a:t>
            </a:r>
          </a:p>
          <a:p>
            <a:pPr algn="ctr"/>
            <a:r>
              <a:rPr lang="en-US" sz="2400" b="1" dirty="0" smtClean="0">
                <a:solidFill>
                  <a:srgbClr val="0033CC"/>
                </a:solidFill>
                <a:latin typeface="+mj-lt"/>
              </a:rPr>
              <a:t>-7.3 </a:t>
            </a:r>
            <a:r>
              <a:rPr lang="en-US" sz="2400" b="1" u="sng" dirty="0" smtClean="0">
                <a:solidFill>
                  <a:srgbClr val="0033CC"/>
                </a:solidFill>
                <a:latin typeface="+mj-lt"/>
              </a:rPr>
              <a:t>+</a:t>
            </a:r>
            <a:r>
              <a:rPr lang="en-US" sz="2400" b="1" dirty="0" smtClean="0">
                <a:solidFill>
                  <a:srgbClr val="0033CC"/>
                </a:solidFill>
                <a:latin typeface="+mj-lt"/>
              </a:rPr>
              <a:t> 0.9 W/m</a:t>
            </a:r>
            <a:r>
              <a:rPr lang="en-US" sz="2400" b="1" baseline="30000" dirty="0" smtClean="0">
                <a:solidFill>
                  <a:srgbClr val="0033CC"/>
                </a:solidFill>
                <a:latin typeface="+mj-lt"/>
              </a:rPr>
              <a:t>2</a:t>
            </a:r>
            <a:endParaRPr lang="en-US" sz="2400" b="1" baseline="30000" dirty="0">
              <a:solidFill>
                <a:srgbClr val="0033CC"/>
              </a:solidFill>
              <a:latin typeface="+mj-lt"/>
            </a:endParaRPr>
          </a:p>
        </p:txBody>
      </p:sp>
      <p:sp>
        <p:nvSpPr>
          <p:cNvPr id="6" name="TextBox 5"/>
          <p:cNvSpPr txBox="1"/>
          <p:nvPr/>
        </p:nvSpPr>
        <p:spPr>
          <a:xfrm>
            <a:off x="6078855" y="2895600"/>
            <a:ext cx="3048000" cy="1315474"/>
          </a:xfrm>
          <a:prstGeom prst="rect">
            <a:avLst/>
          </a:prstGeom>
          <a:noFill/>
          <a:ln>
            <a:noFill/>
          </a:ln>
        </p:spPr>
        <p:txBody>
          <a:bodyPr wrap="square" lIns="205470" tIns="102736" rIns="205470" bIns="102736" rtlCol="0">
            <a:spAutoFit/>
          </a:bodyPr>
          <a:lstStyle/>
          <a:p>
            <a:pPr algn="ctr"/>
            <a:r>
              <a:rPr lang="en-US" b="1" dirty="0" smtClean="0">
                <a:solidFill>
                  <a:srgbClr val="000066"/>
                </a:solidFill>
                <a:latin typeface="+mj-lt"/>
              </a:rPr>
              <a:t>Mean Diurnal Aerosol Forcing Efficiency:</a:t>
            </a:r>
          </a:p>
          <a:p>
            <a:pPr algn="ctr"/>
            <a:r>
              <a:rPr lang="en-US" b="1" dirty="0" smtClean="0">
                <a:solidFill>
                  <a:srgbClr val="008000"/>
                </a:solidFill>
                <a:latin typeface="+mj-lt"/>
              </a:rPr>
              <a:t>Forest: </a:t>
            </a:r>
            <a:r>
              <a:rPr lang="en-US" b="1" dirty="0" smtClean="0">
                <a:solidFill>
                  <a:srgbClr val="0033CC"/>
                </a:solidFill>
                <a:latin typeface="+mj-lt"/>
              </a:rPr>
              <a:t>-22.5 + 1.4 W/m</a:t>
            </a:r>
            <a:r>
              <a:rPr lang="en-US" b="1" baseline="30000" dirty="0" smtClean="0">
                <a:solidFill>
                  <a:srgbClr val="0033CC"/>
                </a:solidFill>
                <a:latin typeface="+mj-lt"/>
              </a:rPr>
              <a:t>2</a:t>
            </a:r>
          </a:p>
          <a:p>
            <a:pPr algn="ctr"/>
            <a:r>
              <a:rPr lang="en-US" b="1" dirty="0" smtClean="0">
                <a:solidFill>
                  <a:srgbClr val="FF0000"/>
                </a:solidFill>
                <a:latin typeface="+mj-lt"/>
              </a:rPr>
              <a:t>Cerrado:</a:t>
            </a:r>
            <a:r>
              <a:rPr lang="en-US" b="1" dirty="0" smtClean="0">
                <a:solidFill>
                  <a:srgbClr val="0033CC"/>
                </a:solidFill>
                <a:latin typeface="+mj-lt"/>
              </a:rPr>
              <a:t> -16.6 </a:t>
            </a:r>
            <a:r>
              <a:rPr lang="en-US" b="1" u="sng" dirty="0" smtClean="0">
                <a:solidFill>
                  <a:srgbClr val="0033CC"/>
                </a:solidFill>
                <a:latin typeface="+mj-lt"/>
              </a:rPr>
              <a:t>+</a:t>
            </a:r>
            <a:r>
              <a:rPr lang="en-US" b="1" dirty="0" smtClean="0">
                <a:solidFill>
                  <a:srgbClr val="0033CC"/>
                </a:solidFill>
                <a:latin typeface="+mj-lt"/>
              </a:rPr>
              <a:t> 1.7 W/m</a:t>
            </a:r>
            <a:r>
              <a:rPr lang="en-US" b="1" baseline="30000" dirty="0" smtClean="0">
                <a:solidFill>
                  <a:srgbClr val="0033CC"/>
                </a:solidFill>
                <a:latin typeface="+mj-lt"/>
              </a:rPr>
              <a:t>2</a:t>
            </a:r>
            <a:endParaRPr lang="en-US" b="1" baseline="30000" dirty="0">
              <a:solidFill>
                <a:srgbClr val="0033CC"/>
              </a:solidFill>
              <a:latin typeface="+mj-lt"/>
            </a:endParaRPr>
          </a:p>
        </p:txBody>
      </p:sp>
      <p:sp>
        <p:nvSpPr>
          <p:cNvPr id="4" name="TextBox 3"/>
          <p:cNvSpPr txBox="1"/>
          <p:nvPr/>
        </p:nvSpPr>
        <p:spPr>
          <a:xfrm>
            <a:off x="6400799" y="4648200"/>
            <a:ext cx="2726055" cy="1477328"/>
          </a:xfrm>
          <a:prstGeom prst="rect">
            <a:avLst/>
          </a:prstGeom>
          <a:noFill/>
        </p:spPr>
        <p:txBody>
          <a:bodyPr wrap="square" rtlCol="0">
            <a:spAutoFit/>
          </a:bodyPr>
          <a:lstStyle/>
          <a:p>
            <a:r>
              <a:rPr lang="en-US" b="1" dirty="0" smtClean="0"/>
              <a:t>Water column difference by 6-10%</a:t>
            </a:r>
          </a:p>
          <a:p>
            <a:endParaRPr lang="en-US" b="1" dirty="0" smtClean="0"/>
          </a:p>
          <a:p>
            <a:r>
              <a:rPr lang="en-US" b="1" dirty="0" smtClean="0"/>
              <a:t>Forcing of water vapor column: </a:t>
            </a:r>
            <a:r>
              <a:rPr lang="en-GB" b="1" dirty="0"/>
              <a:t>-0.4 to -1.2 W m</a:t>
            </a:r>
            <a:r>
              <a:rPr lang="en-GB" b="1" baseline="30000" dirty="0"/>
              <a:t>-2</a:t>
            </a:r>
            <a:r>
              <a:rPr lang="en-GB" b="1" dirty="0"/>
              <a:t> </a:t>
            </a:r>
            <a:endParaRPr lang="en-US" b="1" dirty="0"/>
          </a:p>
        </p:txBody>
      </p:sp>
      <p:sp>
        <p:nvSpPr>
          <p:cNvPr id="7" name="TextBox 6"/>
          <p:cNvSpPr txBox="1"/>
          <p:nvPr/>
        </p:nvSpPr>
        <p:spPr>
          <a:xfrm>
            <a:off x="217714" y="6357648"/>
            <a:ext cx="1735155" cy="369332"/>
          </a:xfrm>
          <a:prstGeom prst="rect">
            <a:avLst/>
          </a:prstGeom>
          <a:noFill/>
        </p:spPr>
        <p:txBody>
          <a:bodyPr wrap="none" rtlCol="0">
            <a:spAutoFit/>
          </a:bodyPr>
          <a:lstStyle/>
          <a:p>
            <a:r>
              <a:rPr lang="en-US" i="1" dirty="0" err="1" smtClean="0"/>
              <a:t>Sena</a:t>
            </a:r>
            <a:r>
              <a:rPr lang="en-US" i="1" dirty="0" smtClean="0"/>
              <a:t> et al., 2013</a:t>
            </a:r>
            <a:endParaRPr lang="en-US" i="1" dirty="0"/>
          </a:p>
        </p:txBody>
      </p:sp>
    </p:spTree>
    <p:extLst>
      <p:ext uri="{BB962C8B-B14F-4D97-AF65-F5344CB8AC3E}">
        <p14:creationId xmlns:p14="http://schemas.microsoft.com/office/powerpoint/2010/main" val="60904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orest aerosol"/>
          <p:cNvPicPr>
            <a:picLocks noChangeAspect="1" noChangeArrowheads="1"/>
          </p:cNvPicPr>
          <p:nvPr/>
        </p:nvPicPr>
        <p:blipFill>
          <a:blip r:embed="rId3" cstate="print"/>
          <a:srcRect/>
          <a:stretch>
            <a:fillRect/>
          </a:stretch>
        </p:blipFill>
        <p:spPr bwMode="auto">
          <a:xfrm>
            <a:off x="4532313" y="0"/>
            <a:ext cx="4611687" cy="6858000"/>
          </a:xfrm>
          <a:prstGeom prst="rect">
            <a:avLst/>
          </a:prstGeom>
          <a:noFill/>
        </p:spPr>
      </p:pic>
      <p:sp>
        <p:nvSpPr>
          <p:cNvPr id="99331" name="Rectangle 3"/>
          <p:cNvSpPr>
            <a:spLocks noChangeArrowheads="1"/>
          </p:cNvSpPr>
          <p:nvPr/>
        </p:nvSpPr>
        <p:spPr bwMode="auto">
          <a:xfrm>
            <a:off x="1721643" y="3141690"/>
            <a:ext cx="1143000" cy="5334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Temperature</a:t>
            </a:r>
          </a:p>
        </p:txBody>
      </p:sp>
      <p:sp>
        <p:nvSpPr>
          <p:cNvPr id="99332" name="Rectangle 4"/>
          <p:cNvSpPr>
            <a:spLocks noChangeArrowheads="1"/>
          </p:cNvSpPr>
          <p:nvPr/>
        </p:nvSpPr>
        <p:spPr bwMode="auto">
          <a:xfrm>
            <a:off x="197643" y="2227290"/>
            <a:ext cx="1808163"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CO</a:t>
            </a:r>
            <a:r>
              <a:rPr lang="en-GB" sz="1200" b="1" baseline="-25000">
                <a:latin typeface="Tahoma" pitchFamily="34" charset="0"/>
              </a:rPr>
              <a:t>2</a:t>
            </a:r>
            <a:r>
              <a:rPr lang="en-GB" sz="1200" b="1">
                <a:latin typeface="Tahoma" pitchFamily="34" charset="0"/>
              </a:rPr>
              <a:t> Concentration</a:t>
            </a:r>
          </a:p>
        </p:txBody>
      </p:sp>
      <p:sp>
        <p:nvSpPr>
          <p:cNvPr id="99333" name="Rectangle 5"/>
          <p:cNvSpPr>
            <a:spLocks noChangeArrowheads="1"/>
          </p:cNvSpPr>
          <p:nvPr/>
        </p:nvSpPr>
        <p:spPr bwMode="auto">
          <a:xfrm>
            <a:off x="350043" y="4268815"/>
            <a:ext cx="1531938" cy="473075"/>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Photosynthesis</a:t>
            </a:r>
            <a:r>
              <a:rPr lang="en-GB" sz="1200" b="1">
                <a:latin typeface="Times New Roman" pitchFamily="18" charset="0"/>
              </a:rPr>
              <a:t> </a:t>
            </a:r>
          </a:p>
        </p:txBody>
      </p:sp>
      <p:sp>
        <p:nvSpPr>
          <p:cNvPr id="99334" name="Rectangle 6"/>
          <p:cNvSpPr>
            <a:spLocks noChangeArrowheads="1"/>
          </p:cNvSpPr>
          <p:nvPr/>
        </p:nvSpPr>
        <p:spPr bwMode="auto">
          <a:xfrm>
            <a:off x="2559843" y="4284690"/>
            <a:ext cx="1655763" cy="4587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BVOC emissions</a:t>
            </a:r>
            <a:r>
              <a:rPr lang="en-GB" sz="1200" b="1">
                <a:latin typeface="Times New Roman" pitchFamily="18" charset="0"/>
              </a:rPr>
              <a:t> </a:t>
            </a:r>
          </a:p>
        </p:txBody>
      </p:sp>
      <p:sp>
        <p:nvSpPr>
          <p:cNvPr id="99335" name="Rectangle 7"/>
          <p:cNvSpPr>
            <a:spLocks noChangeArrowheads="1"/>
          </p:cNvSpPr>
          <p:nvPr/>
        </p:nvSpPr>
        <p:spPr bwMode="auto">
          <a:xfrm>
            <a:off x="2331243" y="2227290"/>
            <a:ext cx="1887538"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Aerosol Concentration</a:t>
            </a:r>
          </a:p>
        </p:txBody>
      </p:sp>
      <p:sp>
        <p:nvSpPr>
          <p:cNvPr id="99336" name="Line 8"/>
          <p:cNvSpPr>
            <a:spLocks noChangeShapeType="1"/>
          </p:cNvSpPr>
          <p:nvPr/>
        </p:nvSpPr>
        <p:spPr bwMode="auto">
          <a:xfrm flipH="1">
            <a:off x="2636043" y="2681315"/>
            <a:ext cx="363538" cy="384175"/>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7" name="Line 9"/>
          <p:cNvSpPr>
            <a:spLocks noChangeShapeType="1"/>
          </p:cNvSpPr>
          <p:nvPr/>
        </p:nvSpPr>
        <p:spPr bwMode="auto">
          <a:xfrm>
            <a:off x="1569243" y="2684490"/>
            <a:ext cx="38100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8" name="Line 10"/>
          <p:cNvSpPr>
            <a:spLocks noChangeShapeType="1"/>
          </p:cNvSpPr>
          <p:nvPr/>
        </p:nvSpPr>
        <p:spPr bwMode="auto">
          <a:xfrm flipH="1">
            <a:off x="1632743" y="3751290"/>
            <a:ext cx="317500" cy="433388"/>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9" name="Line 11"/>
          <p:cNvSpPr>
            <a:spLocks noChangeShapeType="1"/>
          </p:cNvSpPr>
          <p:nvPr/>
        </p:nvSpPr>
        <p:spPr bwMode="auto">
          <a:xfrm>
            <a:off x="1964531" y="4518053"/>
            <a:ext cx="455612"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0" name="Line 12"/>
          <p:cNvSpPr>
            <a:spLocks noChangeShapeType="1"/>
          </p:cNvSpPr>
          <p:nvPr/>
        </p:nvSpPr>
        <p:spPr bwMode="auto">
          <a:xfrm>
            <a:off x="2636043" y="3675090"/>
            <a:ext cx="45720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1" name="Line 13"/>
          <p:cNvSpPr>
            <a:spLocks noChangeShapeType="1"/>
          </p:cNvSpPr>
          <p:nvPr/>
        </p:nvSpPr>
        <p:spPr bwMode="auto">
          <a:xfrm flipV="1">
            <a:off x="4007643" y="2684490"/>
            <a:ext cx="0" cy="1447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2" name="Text Box 14"/>
          <p:cNvSpPr txBox="1">
            <a:spLocks noChangeArrowheads="1"/>
          </p:cNvSpPr>
          <p:nvPr/>
        </p:nvSpPr>
        <p:spPr bwMode="auto">
          <a:xfrm>
            <a:off x="654843" y="3119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3" name="Text Box 15"/>
          <p:cNvSpPr txBox="1">
            <a:spLocks noChangeArrowheads="1"/>
          </p:cNvSpPr>
          <p:nvPr/>
        </p:nvSpPr>
        <p:spPr bwMode="auto">
          <a:xfrm>
            <a:off x="1493043" y="35766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4" name="Text Box 16"/>
          <p:cNvSpPr txBox="1">
            <a:spLocks noChangeArrowheads="1"/>
          </p:cNvSpPr>
          <p:nvPr/>
        </p:nvSpPr>
        <p:spPr bwMode="auto">
          <a:xfrm>
            <a:off x="1416843" y="260829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5" name="Text Box 17"/>
          <p:cNvSpPr txBox="1">
            <a:spLocks noChangeArrowheads="1"/>
          </p:cNvSpPr>
          <p:nvPr/>
        </p:nvSpPr>
        <p:spPr bwMode="auto">
          <a:xfrm>
            <a:off x="2788443" y="3500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6" name="Text Box 18"/>
          <p:cNvSpPr txBox="1">
            <a:spLocks noChangeArrowheads="1"/>
          </p:cNvSpPr>
          <p:nvPr/>
        </p:nvSpPr>
        <p:spPr bwMode="auto">
          <a:xfrm>
            <a:off x="3962400" y="441960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7" name="Text Box 19"/>
          <p:cNvSpPr txBox="1">
            <a:spLocks noChangeArrowheads="1"/>
          </p:cNvSpPr>
          <p:nvPr/>
        </p:nvSpPr>
        <p:spPr bwMode="auto">
          <a:xfrm>
            <a:off x="1874043" y="3979890"/>
            <a:ext cx="619125" cy="579438"/>
          </a:xfrm>
          <a:prstGeom prst="rect">
            <a:avLst/>
          </a:prstGeom>
          <a:noFill/>
          <a:ln w="9525">
            <a:noFill/>
            <a:miter lim="800000"/>
            <a:headEnd/>
            <a:tailEnd/>
          </a:ln>
          <a:effectLst/>
        </p:spPr>
        <p:txBody>
          <a:bodyPr wrap="none">
            <a:spAutoFit/>
          </a:bodyPr>
          <a:lstStyle/>
          <a:p>
            <a:pPr eaLnBrk="0" hangingPunct="0"/>
            <a:r>
              <a:rPr lang="en-GB" sz="3200" b="1">
                <a:latin typeface="Times New Roman" pitchFamily="18" charset="0"/>
              </a:rPr>
              <a:t>+?</a:t>
            </a:r>
          </a:p>
        </p:txBody>
      </p:sp>
      <p:sp>
        <p:nvSpPr>
          <p:cNvPr id="99348" name="Text Box 20"/>
          <p:cNvSpPr txBox="1">
            <a:spLocks noChangeArrowheads="1"/>
          </p:cNvSpPr>
          <p:nvPr/>
        </p:nvSpPr>
        <p:spPr bwMode="auto">
          <a:xfrm>
            <a:off x="2788443" y="2509865"/>
            <a:ext cx="319088" cy="579438"/>
          </a:xfrm>
          <a:prstGeom prst="rect">
            <a:avLst/>
          </a:prstGeom>
          <a:noFill/>
          <a:ln w="9525">
            <a:noFill/>
            <a:miter lim="800000"/>
            <a:headEnd/>
            <a:tailEnd/>
          </a:ln>
          <a:effectLst/>
        </p:spPr>
        <p:txBody>
          <a:bodyPr wrap="none">
            <a:spAutoFit/>
          </a:bodyPr>
          <a:lstStyle/>
          <a:p>
            <a:pPr eaLnBrk="0" hangingPunct="0"/>
            <a:r>
              <a:rPr lang="en-GB" sz="3200">
                <a:solidFill>
                  <a:srgbClr val="0000FF"/>
                </a:solidFill>
                <a:latin typeface="Times New Roman" pitchFamily="18" charset="0"/>
              </a:rPr>
              <a:t>-</a:t>
            </a:r>
          </a:p>
        </p:txBody>
      </p:sp>
      <p:sp>
        <p:nvSpPr>
          <p:cNvPr id="99349" name="Line 21"/>
          <p:cNvSpPr>
            <a:spLocks noChangeShapeType="1"/>
          </p:cNvSpPr>
          <p:nvPr/>
        </p:nvSpPr>
        <p:spPr bwMode="auto">
          <a:xfrm>
            <a:off x="1004093" y="2740053"/>
            <a:ext cx="0" cy="1460500"/>
          </a:xfrm>
          <a:prstGeom prst="line">
            <a:avLst/>
          </a:prstGeom>
          <a:noFill/>
          <a:ln w="9525">
            <a:solidFill>
              <a:schemeClr val="tx1"/>
            </a:solidFill>
            <a:round/>
            <a:headEnd/>
            <a:tailEnd type="triangle" w="med" len="med"/>
          </a:ln>
          <a:effectLst/>
        </p:spPr>
        <p:txBody>
          <a:bodyPr/>
          <a:lstStyle/>
          <a:p>
            <a:endParaRPr lang="en-US"/>
          </a:p>
        </p:txBody>
      </p:sp>
      <p:sp>
        <p:nvSpPr>
          <p:cNvPr id="99350" name="Text Box 22"/>
          <p:cNvSpPr txBox="1">
            <a:spLocks noChangeArrowheads="1"/>
          </p:cNvSpPr>
          <p:nvPr/>
        </p:nvSpPr>
        <p:spPr bwMode="auto">
          <a:xfrm>
            <a:off x="-2" y="914400"/>
            <a:ext cx="4532313" cy="1015663"/>
          </a:xfrm>
          <a:prstGeom prst="rect">
            <a:avLst/>
          </a:prstGeom>
          <a:solidFill>
            <a:schemeClr val="tx1"/>
          </a:solidFill>
          <a:ln w="25400">
            <a:noFill/>
          </a:ln>
        </p:spPr>
        <p:txBody>
          <a:bodyPr wrap="square" bIns="228600" rtlCol="0">
            <a:spAutoFit/>
          </a:bodyPr>
          <a:lstStyle>
            <a:defPPr>
              <a:defRPr lang="en-US"/>
            </a:defPPr>
            <a:lvl1pPr algn="ctr">
              <a:defRPr sz="2400" b="1">
                <a:solidFill>
                  <a:schemeClr val="bg1"/>
                </a:solidFill>
                <a:latin typeface="Times New Roman" pitchFamily="18" charset="0"/>
                <a:cs typeface="Times New Roman" pitchFamily="18" charset="0"/>
              </a:defRPr>
            </a:lvl1pPr>
          </a:lstStyle>
          <a:p>
            <a:r>
              <a:rPr lang="en-US" dirty="0"/>
              <a:t>Aerosol </a:t>
            </a:r>
            <a:r>
              <a:rPr lang="en-US" dirty="0" smtClean="0"/>
              <a:t>Effects </a:t>
            </a:r>
            <a:r>
              <a:rPr lang="en-US" dirty="0"/>
              <a:t>on</a:t>
            </a:r>
            <a:br>
              <a:rPr lang="en-US" dirty="0"/>
            </a:br>
            <a:r>
              <a:rPr lang="en-US" dirty="0" smtClean="0"/>
              <a:t>Net </a:t>
            </a:r>
            <a:r>
              <a:rPr lang="en-US" dirty="0"/>
              <a:t>Plant Productivity </a:t>
            </a:r>
          </a:p>
        </p:txBody>
      </p:sp>
      <p:sp>
        <p:nvSpPr>
          <p:cNvPr id="99351" name="Text Box 23"/>
          <p:cNvSpPr txBox="1">
            <a:spLocks noChangeArrowheads="1"/>
          </p:cNvSpPr>
          <p:nvPr/>
        </p:nvSpPr>
        <p:spPr bwMode="auto">
          <a:xfrm>
            <a:off x="304800" y="6400800"/>
            <a:ext cx="1527175" cy="274638"/>
          </a:xfrm>
          <a:prstGeom prst="rect">
            <a:avLst/>
          </a:prstGeom>
          <a:noFill/>
          <a:ln w="9525">
            <a:noFill/>
            <a:miter lim="800000"/>
            <a:headEnd/>
            <a:tailEnd/>
          </a:ln>
          <a:effectLst/>
        </p:spPr>
        <p:txBody>
          <a:bodyPr wrap="none">
            <a:spAutoFit/>
          </a:bodyPr>
          <a:lstStyle/>
          <a:p>
            <a:r>
              <a:rPr lang="en-US" sz="1200" i="1"/>
              <a:t>Kulmala et al., 2004</a:t>
            </a:r>
          </a:p>
        </p:txBody>
      </p:sp>
    </p:spTree>
    <p:extLst>
      <p:ext uri="{BB962C8B-B14F-4D97-AF65-F5344CB8AC3E}">
        <p14:creationId xmlns:p14="http://schemas.microsoft.com/office/powerpoint/2010/main" val="184702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0" y="815975"/>
            <a:ext cx="9144000" cy="0"/>
          </a:xfrm>
          <a:prstGeom prst="rect">
            <a:avLst/>
          </a:prstGeom>
          <a:noFill/>
          <a:ln w="9525">
            <a:noFill/>
            <a:miter lim="800000"/>
            <a:headEnd/>
            <a:tailEnd/>
          </a:ln>
          <a:effectLst/>
        </p:spPr>
        <p:txBody>
          <a:bodyPr wrap="none" anchor="ctr">
            <a:spAutoFit/>
          </a:bodyPr>
          <a:lstStyle/>
          <a:p>
            <a:endParaRPr lang="pt-BR"/>
          </a:p>
        </p:txBody>
      </p:sp>
      <p:graphicFrame>
        <p:nvGraphicFramePr>
          <p:cNvPr id="118787" name="Object 3"/>
          <p:cNvGraphicFramePr>
            <a:graphicFrameLocks noChangeAspect="1"/>
          </p:cNvGraphicFramePr>
          <p:nvPr/>
        </p:nvGraphicFramePr>
        <p:xfrm>
          <a:off x="500063" y="1100138"/>
          <a:ext cx="7996237" cy="5794375"/>
        </p:xfrm>
        <a:graphic>
          <a:graphicData uri="http://schemas.openxmlformats.org/presentationml/2006/ole">
            <mc:AlternateContent xmlns:mc="http://schemas.openxmlformats.org/markup-compatibility/2006">
              <mc:Choice xmlns:v="urn:schemas-microsoft-com:vml" Requires="v">
                <p:oleObj spid="_x0000_s2069" name="Graph" r:id="rId4" imgW="4024800" imgH="3281760" progId="">
                  <p:embed/>
                </p:oleObj>
              </mc:Choice>
              <mc:Fallback>
                <p:oleObj name="Graph" r:id="rId4" imgW="4024800" imgH="3281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5644" b="5644"/>
                      <a:stretch>
                        <a:fillRect/>
                      </a:stretch>
                    </p:blipFill>
                    <p:spPr bwMode="auto">
                      <a:xfrm>
                        <a:off x="500063" y="1100138"/>
                        <a:ext cx="7996237" cy="579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788" name="Text Box 4"/>
          <p:cNvSpPr txBox="1">
            <a:spLocks noChangeArrowheads="1"/>
          </p:cNvSpPr>
          <p:nvPr/>
        </p:nvSpPr>
        <p:spPr bwMode="auto">
          <a:xfrm>
            <a:off x="304800" y="152400"/>
            <a:ext cx="8839200" cy="892552"/>
          </a:xfrm>
          <a:prstGeom prst="rect">
            <a:avLst/>
          </a:prstGeom>
          <a:noFill/>
          <a:ln w="9525">
            <a:noFill/>
            <a:miter lim="800000"/>
            <a:headEnd/>
            <a:tailEnd/>
          </a:ln>
          <a:effectLst/>
        </p:spPr>
        <p:txBody>
          <a:bodyPr wrap="square">
            <a:spAutoFit/>
          </a:bodyPr>
          <a:lstStyle/>
          <a:p>
            <a:pPr algn="ctr"/>
            <a:r>
              <a:rPr lang="en-US" sz="2600" b="1" dirty="0">
                <a:effectLst>
                  <a:outerShdw blurRad="38100" dist="38100" dir="2700000" algn="tl">
                    <a:srgbClr val="C0C0C0"/>
                  </a:outerShdw>
                </a:effectLst>
              </a:rPr>
              <a:t>Strong aerosol effect on forest </a:t>
            </a:r>
            <a:r>
              <a:rPr lang="en-US" sz="2600" b="1" dirty="0" smtClean="0">
                <a:effectLst>
                  <a:outerShdw blurRad="38100" dist="38100" dir="2700000" algn="tl">
                    <a:srgbClr val="C0C0C0"/>
                  </a:outerShdw>
                </a:effectLst>
              </a:rPr>
              <a:t>photosynthesis diffuse radiation have a large effect on CO2 fluxes </a:t>
            </a:r>
            <a:endParaRPr lang="en-US" sz="2600" b="1" dirty="0">
              <a:effectLst>
                <a:outerShdw blurRad="38100" dist="38100" dir="2700000" algn="tl">
                  <a:srgbClr val="C0C0C0"/>
                </a:outerShdw>
              </a:effectLst>
            </a:endParaRPr>
          </a:p>
        </p:txBody>
      </p:sp>
      <p:pic>
        <p:nvPicPr>
          <p:cNvPr id="118789" name="Picture 5" descr="lba pequeno trasnparente"/>
          <p:cNvPicPr>
            <a:picLocks noChangeAspect="1" noChangeArrowheads="1"/>
          </p:cNvPicPr>
          <p:nvPr/>
        </p:nvPicPr>
        <p:blipFill>
          <a:blip r:embed="rId6" cstate="print"/>
          <a:srcRect/>
          <a:stretch>
            <a:fillRect/>
          </a:stretch>
        </p:blipFill>
        <p:spPr bwMode="auto">
          <a:xfrm>
            <a:off x="238125" y="1308099"/>
            <a:ext cx="990600" cy="582613"/>
          </a:xfrm>
          <a:prstGeom prst="rect">
            <a:avLst/>
          </a:prstGeom>
          <a:noFill/>
        </p:spPr>
      </p:pic>
      <p:grpSp>
        <p:nvGrpSpPr>
          <p:cNvPr id="2" name="Group 6"/>
          <p:cNvGrpSpPr>
            <a:grpSpLocks/>
          </p:cNvGrpSpPr>
          <p:nvPr/>
        </p:nvGrpSpPr>
        <p:grpSpPr bwMode="auto">
          <a:xfrm>
            <a:off x="2819400" y="5410200"/>
            <a:ext cx="4419600" cy="304800"/>
            <a:chOff x="1776" y="3408"/>
            <a:chExt cx="2784" cy="192"/>
          </a:xfrm>
        </p:grpSpPr>
        <p:sp>
          <p:nvSpPr>
            <p:cNvPr id="118791" name="Text Box 7"/>
            <p:cNvSpPr txBox="1">
              <a:spLocks noChangeArrowheads="1"/>
            </p:cNvSpPr>
            <p:nvPr/>
          </p:nvSpPr>
          <p:spPr bwMode="auto">
            <a:xfrm>
              <a:off x="2256" y="3408"/>
              <a:ext cx="1450" cy="192"/>
            </a:xfrm>
            <a:prstGeom prst="rect">
              <a:avLst/>
            </a:prstGeom>
            <a:noFill/>
            <a:ln w="9525">
              <a:noFill/>
              <a:miter lim="800000"/>
              <a:headEnd/>
              <a:tailEnd/>
            </a:ln>
            <a:effectLst/>
          </p:spPr>
          <p:txBody>
            <a:bodyPr wrap="none">
              <a:spAutoFit/>
            </a:bodyPr>
            <a:lstStyle/>
            <a:p>
              <a:r>
                <a:rPr lang="en-US" dirty="0"/>
                <a:t>Increase in aerosol loading</a:t>
              </a:r>
            </a:p>
          </p:txBody>
        </p:sp>
        <p:sp>
          <p:nvSpPr>
            <p:cNvPr id="118792" name="Line 8"/>
            <p:cNvSpPr>
              <a:spLocks noChangeShapeType="1"/>
            </p:cNvSpPr>
            <p:nvPr/>
          </p:nvSpPr>
          <p:spPr bwMode="auto">
            <a:xfrm flipH="1">
              <a:off x="4128" y="3504"/>
              <a:ext cx="432" cy="0"/>
            </a:xfrm>
            <a:prstGeom prst="line">
              <a:avLst/>
            </a:prstGeom>
            <a:noFill/>
            <a:ln w="28575">
              <a:solidFill>
                <a:schemeClr val="tx1"/>
              </a:solidFill>
              <a:round/>
              <a:headEnd/>
              <a:tailEnd type="stealth" w="lg" len="lg"/>
            </a:ln>
            <a:effectLst/>
          </p:spPr>
          <p:txBody>
            <a:bodyPr/>
            <a:lstStyle/>
            <a:p>
              <a:endParaRPr lang="pt-BR"/>
            </a:p>
          </p:txBody>
        </p:sp>
        <p:sp>
          <p:nvSpPr>
            <p:cNvPr id="118793" name="Line 9"/>
            <p:cNvSpPr>
              <a:spLocks noChangeShapeType="1"/>
            </p:cNvSpPr>
            <p:nvPr/>
          </p:nvSpPr>
          <p:spPr bwMode="auto">
            <a:xfrm flipH="1">
              <a:off x="1776" y="3504"/>
              <a:ext cx="432" cy="0"/>
            </a:xfrm>
            <a:prstGeom prst="line">
              <a:avLst/>
            </a:prstGeom>
            <a:noFill/>
            <a:ln w="28575">
              <a:solidFill>
                <a:schemeClr val="tx1"/>
              </a:solidFill>
              <a:round/>
              <a:headEnd/>
              <a:tailEnd type="stealth" w="lg" len="lg"/>
            </a:ln>
            <a:effectLst/>
          </p:spPr>
          <p:txBody>
            <a:bodyPr/>
            <a:lstStyle/>
            <a:p>
              <a:endParaRPr lang="pt-BR"/>
            </a:p>
          </p:txBody>
        </p:sp>
      </p:grpSp>
    </p:spTree>
    <p:extLst>
      <p:ext uri="{BB962C8B-B14F-4D97-AF65-F5344CB8AC3E}">
        <p14:creationId xmlns:p14="http://schemas.microsoft.com/office/powerpoint/2010/main" val="400107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85823" y="14232"/>
            <a:ext cx="8100392" cy="523220"/>
          </a:xfrm>
          <a:prstGeom prst="rect">
            <a:avLst/>
          </a:prstGeom>
        </p:spPr>
        <p:txBody>
          <a:bodyPr wrap="square">
            <a:spAutoFit/>
          </a:bodyPr>
          <a:lstStyle/>
          <a:p>
            <a:r>
              <a:rPr lang="pt-BR" sz="2800" b="1" dirty="0" err="1" smtClean="0">
                <a:effectLst>
                  <a:outerShdw blurRad="38100" dist="38100" dir="2700000" algn="tl">
                    <a:srgbClr val="000000">
                      <a:alpha val="43137"/>
                    </a:srgbClr>
                  </a:outerShdw>
                </a:effectLst>
              </a:rPr>
              <a:t>Aerosols</a:t>
            </a:r>
            <a:r>
              <a:rPr lang="pt-BR" sz="2800" b="1" dirty="0" smtClean="0">
                <a:effectLst>
                  <a:outerShdw blurRad="38100" dist="38100" dir="2700000" algn="tl">
                    <a:srgbClr val="000000">
                      <a:alpha val="43137"/>
                    </a:srgbClr>
                  </a:outerShdw>
                </a:effectLst>
              </a:rPr>
              <a:t> </a:t>
            </a:r>
            <a:r>
              <a:rPr lang="pt-BR" sz="2800" b="1" dirty="0" err="1" smtClean="0">
                <a:effectLst>
                  <a:outerShdw blurRad="38100" dist="38100" dir="2700000" algn="tl">
                    <a:srgbClr val="000000">
                      <a:alpha val="43137"/>
                    </a:srgbClr>
                  </a:outerShdw>
                </a:effectLst>
              </a:rPr>
              <a:t>effects</a:t>
            </a:r>
            <a:r>
              <a:rPr lang="pt-BR" sz="2800" b="1" dirty="0" smtClean="0">
                <a:effectLst>
                  <a:outerShdw blurRad="38100" dist="38100" dir="2700000" algn="tl">
                    <a:srgbClr val="000000">
                      <a:alpha val="43137"/>
                    </a:srgbClr>
                  </a:outerShdw>
                </a:effectLst>
              </a:rPr>
              <a:t> </a:t>
            </a:r>
            <a:r>
              <a:rPr lang="pt-BR" sz="2800" b="1" dirty="0" err="1" smtClean="0">
                <a:effectLst>
                  <a:outerShdw blurRad="38100" dist="38100" dir="2700000" algn="tl">
                    <a:srgbClr val="000000">
                      <a:alpha val="43137"/>
                    </a:srgbClr>
                  </a:outerShdw>
                </a:effectLst>
              </a:rPr>
              <a:t>on</a:t>
            </a:r>
            <a:r>
              <a:rPr lang="pt-BR" sz="2800" b="1" dirty="0" smtClean="0">
                <a:effectLst>
                  <a:outerShdw blurRad="38100" dist="38100" dir="2700000" algn="tl">
                    <a:srgbClr val="000000">
                      <a:alpha val="43137"/>
                    </a:srgbClr>
                  </a:outerShdw>
                </a:effectLst>
              </a:rPr>
              <a:t> NEE – Manaus </a:t>
            </a:r>
            <a:r>
              <a:rPr lang="pt-BR" sz="2800" b="1" dirty="0" err="1" smtClean="0">
                <a:effectLst>
                  <a:outerShdw blurRad="38100" dist="38100" dir="2700000" algn="tl">
                    <a:srgbClr val="000000">
                      <a:alpha val="43137"/>
                    </a:srgbClr>
                  </a:outerShdw>
                </a:effectLst>
              </a:rPr>
              <a:t>and</a:t>
            </a:r>
            <a:r>
              <a:rPr lang="pt-BR" sz="2800" b="1" dirty="0" smtClean="0">
                <a:effectLst>
                  <a:outerShdw blurRad="38100" dist="38100" dir="2700000" algn="tl">
                    <a:srgbClr val="000000">
                      <a:alpha val="43137"/>
                    </a:srgbClr>
                  </a:outerShdw>
                </a:effectLst>
              </a:rPr>
              <a:t> Rondonia</a:t>
            </a:r>
          </a:p>
        </p:txBody>
      </p:sp>
      <p:pic>
        <p:nvPicPr>
          <p:cNvPr id="6" name="Picture 8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753" y="655542"/>
            <a:ext cx="4491608" cy="3662042"/>
          </a:xfrm>
          <a:prstGeom prst="rect">
            <a:avLst/>
          </a:prstGeom>
          <a:noFill/>
          <a:ln w="22225">
            <a:solidFill>
              <a:srgbClr val="FFFF00"/>
            </a:solidFill>
          </a:ln>
        </p:spPr>
      </p:pic>
      <p:sp>
        <p:nvSpPr>
          <p:cNvPr id="9" name="Retângulo 8"/>
          <p:cNvSpPr/>
          <p:nvPr/>
        </p:nvSpPr>
        <p:spPr>
          <a:xfrm>
            <a:off x="5373032" y="1937298"/>
            <a:ext cx="2861937" cy="400110"/>
          </a:xfrm>
          <a:prstGeom prst="rect">
            <a:avLst/>
          </a:prstGeom>
          <a:ln>
            <a:solidFill>
              <a:srgbClr val="0000FF"/>
            </a:solidFill>
          </a:ln>
        </p:spPr>
        <p:txBody>
          <a:bodyPr wrap="square">
            <a:spAutoFit/>
          </a:bodyPr>
          <a:lstStyle/>
          <a:p>
            <a:r>
              <a:rPr lang="pt-BR" sz="2000" dirty="0" smtClean="0">
                <a:latin typeface="Arial" pitchFamily="34" charset="0"/>
                <a:cs typeface="Arial" pitchFamily="34" charset="0"/>
              </a:rPr>
              <a:t>f max: ~ 0,80 </a:t>
            </a:r>
          </a:p>
        </p:txBody>
      </p:sp>
      <p:sp>
        <p:nvSpPr>
          <p:cNvPr id="12" name="Retângulo 11"/>
          <p:cNvSpPr/>
          <p:nvPr/>
        </p:nvSpPr>
        <p:spPr>
          <a:xfrm>
            <a:off x="5375154" y="2481830"/>
            <a:ext cx="3297698" cy="707886"/>
          </a:xfrm>
          <a:prstGeom prst="rect">
            <a:avLst/>
          </a:prstGeom>
          <a:ln>
            <a:solidFill>
              <a:srgbClr val="0000FF"/>
            </a:solidFill>
          </a:ln>
        </p:spPr>
        <p:txBody>
          <a:bodyPr wrap="none">
            <a:spAutoFit/>
          </a:bodyPr>
          <a:lstStyle/>
          <a:p>
            <a:pPr marL="0" lvl="1"/>
            <a:r>
              <a:rPr lang="pt-BR" sz="2000" dirty="0" smtClean="0">
                <a:latin typeface="Arial" pitchFamily="34" charset="0"/>
                <a:cs typeface="Arial" pitchFamily="34" charset="0"/>
              </a:rPr>
              <a:t>NEE (max): ~ -20 </a:t>
            </a:r>
            <a:r>
              <a:rPr lang="pt-BR" sz="2000" dirty="0" smtClean="0"/>
              <a:t>µmol/m²s</a:t>
            </a:r>
            <a:endParaRPr lang="pt-BR" sz="2000" dirty="0" smtClean="0">
              <a:latin typeface="Arial" pitchFamily="34" charset="0"/>
              <a:cs typeface="Arial" pitchFamily="34" charset="0"/>
            </a:endParaRPr>
          </a:p>
          <a:p>
            <a:pPr marL="0" lvl="1"/>
            <a:r>
              <a:rPr lang="pt-BR" sz="2000" dirty="0" smtClean="0">
                <a:latin typeface="Arial" pitchFamily="34" charset="0"/>
                <a:cs typeface="Arial" pitchFamily="34" charset="0"/>
              </a:rPr>
              <a:t>AOT: ~ 0,5  </a:t>
            </a:r>
          </a:p>
        </p:txBody>
      </p:sp>
      <p:cxnSp>
        <p:nvCxnSpPr>
          <p:cNvPr id="13" name="Conector angulado 12"/>
          <p:cNvCxnSpPr>
            <a:stCxn id="9" idx="1"/>
            <a:endCxn id="12" idx="1"/>
          </p:cNvCxnSpPr>
          <p:nvPr/>
        </p:nvCxnSpPr>
        <p:spPr>
          <a:xfrm rot="10800000" flipH="1" flipV="1">
            <a:off x="5373032" y="2137353"/>
            <a:ext cx="2122" cy="698420"/>
          </a:xfrm>
          <a:prstGeom prst="bentConnector3">
            <a:avLst>
              <a:gd name="adj1" fmla="val -1077285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Forma 15"/>
          <p:cNvCxnSpPr>
            <a:endCxn id="9" idx="0"/>
          </p:cNvCxnSpPr>
          <p:nvPr/>
        </p:nvCxnSpPr>
        <p:spPr>
          <a:xfrm flipV="1">
            <a:off x="4628242" y="1937298"/>
            <a:ext cx="2175759" cy="1527706"/>
          </a:xfrm>
          <a:prstGeom prst="bentConnector4">
            <a:avLst>
              <a:gd name="adj1" fmla="val 17116"/>
              <a:gd name="adj2" fmla="val 121017"/>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tângulo 19"/>
          <p:cNvSpPr/>
          <p:nvPr/>
        </p:nvSpPr>
        <p:spPr>
          <a:xfrm>
            <a:off x="8100392" y="5949280"/>
            <a:ext cx="643953" cy="415233"/>
          </a:xfrm>
          <a:prstGeom prst="rect">
            <a:avLst/>
          </a:prstGeom>
          <a:noFill/>
          <a:ln w="222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dirty="0">
              <a:latin typeface="Arial" pitchFamily="34" charset="0"/>
              <a:cs typeface="Arial" pitchFamily="34" charset="0"/>
            </a:endParaRPr>
          </a:p>
        </p:txBody>
      </p:sp>
      <p:pic>
        <p:nvPicPr>
          <p:cNvPr id="18" name="Picture 299"/>
          <p:cNvPicPr/>
          <p:nvPr/>
        </p:nvPicPr>
        <p:blipFill>
          <a:blip r:embed="rId3" cstate="print"/>
          <a:srcRect/>
          <a:stretch>
            <a:fillRect/>
          </a:stretch>
        </p:blipFill>
        <p:spPr bwMode="auto">
          <a:xfrm>
            <a:off x="374606" y="4419600"/>
            <a:ext cx="3487433" cy="2270259"/>
          </a:xfrm>
          <a:prstGeom prst="rect">
            <a:avLst/>
          </a:prstGeom>
          <a:noFill/>
          <a:ln w="19050">
            <a:solidFill>
              <a:schemeClr val="bg1"/>
            </a:solidFill>
            <a:miter lim="800000"/>
            <a:headEnd/>
            <a:tailEnd/>
          </a:ln>
        </p:spPr>
      </p:pic>
      <p:sp>
        <p:nvSpPr>
          <p:cNvPr id="21" name="CaixaDeTexto 6"/>
          <p:cNvSpPr txBox="1"/>
          <p:nvPr/>
        </p:nvSpPr>
        <p:spPr>
          <a:xfrm>
            <a:off x="485823" y="4604788"/>
            <a:ext cx="3053832" cy="307777"/>
          </a:xfrm>
          <a:prstGeom prst="rect">
            <a:avLst/>
          </a:prstGeom>
          <a:noFill/>
        </p:spPr>
        <p:txBody>
          <a:bodyPr wrap="square" rtlCol="0">
            <a:spAutoFit/>
          </a:bodyPr>
          <a:lstStyle/>
          <a:p>
            <a:pPr lvl="0"/>
            <a:r>
              <a:rPr lang="pt-BR" sz="1400" b="1" dirty="0" smtClean="0"/>
              <a:t>Manaus K34 </a:t>
            </a:r>
            <a:r>
              <a:rPr lang="pt-BR" sz="1400" b="1" dirty="0" err="1" smtClean="0"/>
              <a:t>tower</a:t>
            </a:r>
            <a:endParaRPr lang="en-US" sz="1400" dirty="0"/>
          </a:p>
        </p:txBody>
      </p:sp>
      <p:sp>
        <p:nvSpPr>
          <p:cNvPr id="2" name="TextBox 1"/>
          <p:cNvSpPr txBox="1"/>
          <p:nvPr/>
        </p:nvSpPr>
        <p:spPr>
          <a:xfrm>
            <a:off x="5777689" y="729734"/>
            <a:ext cx="2238754" cy="369332"/>
          </a:xfrm>
          <a:prstGeom prst="rect">
            <a:avLst/>
          </a:prstGeom>
          <a:noFill/>
        </p:spPr>
        <p:txBody>
          <a:bodyPr wrap="none" rtlCol="0">
            <a:spAutoFit/>
          </a:bodyPr>
          <a:lstStyle/>
          <a:p>
            <a:r>
              <a:rPr lang="en-US" i="1" dirty="0" smtClean="0"/>
              <a:t>(Glauber Cirino, 2013)</a:t>
            </a:r>
            <a:endParaRPr lang="pt-BR" i="1" dirty="0"/>
          </a:p>
        </p:txBody>
      </p:sp>
      <p:pic>
        <p:nvPicPr>
          <p:cNvPr id="19" name="Picture 18"/>
          <p:cNvPicPr/>
          <p:nvPr/>
        </p:nvPicPr>
        <p:blipFill>
          <a:blip r:embed="rId4" cstate="print">
            <a:extLst>
              <a:ext uri="{28A0092B-C50C-407E-A947-70E740481C1C}">
                <a14:useLocalDpi xmlns:a14="http://schemas.microsoft.com/office/drawing/2010/main" val="0"/>
              </a:ext>
            </a:extLst>
          </a:blip>
          <a:stretch>
            <a:fillRect/>
          </a:stretch>
        </p:blipFill>
        <p:spPr>
          <a:xfrm>
            <a:off x="4876800" y="3657600"/>
            <a:ext cx="3978458" cy="3004827"/>
          </a:xfrm>
          <a:prstGeom prst="rect">
            <a:avLst/>
          </a:prstGeom>
        </p:spPr>
      </p:pic>
    </p:spTree>
    <p:extLst>
      <p:ext uri="{BB962C8B-B14F-4D97-AF65-F5344CB8AC3E}">
        <p14:creationId xmlns:p14="http://schemas.microsoft.com/office/powerpoint/2010/main" val="3640111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p:cNvSpPr>
            <a:spLocks noGrp="1"/>
          </p:cNvSpPr>
          <p:nvPr>
            <p:ph type="ftr" sz="quarter" idx="10"/>
          </p:nvPr>
        </p:nvSpPr>
        <p:spPr>
          <a:noFill/>
        </p:spPr>
        <p:txBody>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r>
              <a:rPr lang="en-GB" altLang="en-US" sz="1000" u="none">
                <a:solidFill>
                  <a:srgbClr val="FFFFFF"/>
                </a:solidFill>
              </a:rPr>
              <a:t>© Crown copyright   Met Office</a:t>
            </a:r>
            <a:endParaRPr lang="en-GB" altLang="en-US" sz="1400" u="none">
              <a:solidFill>
                <a:srgbClr val="FFFFFF"/>
              </a:solidFill>
              <a:latin typeface="Times" pitchFamily="18" charset="0"/>
            </a:endParaRPr>
          </a:p>
        </p:txBody>
      </p:sp>
      <p:sp>
        <p:nvSpPr>
          <p:cNvPr id="4099" name="Rectangle 2"/>
          <p:cNvSpPr>
            <a:spLocks noChangeArrowheads="1"/>
          </p:cNvSpPr>
          <p:nvPr/>
        </p:nvSpPr>
        <p:spPr bwMode="auto">
          <a:xfrm>
            <a:off x="-1565275" y="169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pPr defTabSz="914400" eaLnBrk="1" fontAlgn="base" hangingPunct="1">
              <a:lnSpc>
                <a:spcPct val="85000"/>
              </a:lnSpc>
              <a:spcBef>
                <a:spcPct val="0"/>
              </a:spcBef>
              <a:spcAft>
                <a:spcPct val="0"/>
              </a:spcAft>
            </a:pPr>
            <a:endParaRPr lang="en-US" altLang="en-US" smtClean="0">
              <a:solidFill>
                <a:srgbClr val="FFFFFF"/>
              </a:solidFill>
            </a:endParaRPr>
          </a:p>
        </p:txBody>
      </p:sp>
      <p:sp>
        <p:nvSpPr>
          <p:cNvPr id="4100" name="Rectangle 3"/>
          <p:cNvSpPr>
            <a:spLocks noChangeArrowheads="1"/>
          </p:cNvSpPr>
          <p:nvPr/>
        </p:nvSpPr>
        <p:spPr bwMode="auto">
          <a:xfrm>
            <a:off x="-1565275" y="169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pPr defTabSz="914400" eaLnBrk="1" fontAlgn="base" hangingPunct="1">
              <a:lnSpc>
                <a:spcPct val="85000"/>
              </a:lnSpc>
              <a:spcBef>
                <a:spcPct val="0"/>
              </a:spcBef>
              <a:spcAft>
                <a:spcPct val="0"/>
              </a:spcAft>
            </a:pPr>
            <a:endParaRPr lang="en-US" altLang="en-US" smtClean="0">
              <a:solidFill>
                <a:srgbClr val="FFFFFF"/>
              </a:solidFill>
            </a:endParaRPr>
          </a:p>
        </p:txBody>
      </p:sp>
      <p:sp>
        <p:nvSpPr>
          <p:cNvPr id="4101" name="Rectangle 4"/>
          <p:cNvSpPr>
            <a:spLocks noGrp="1" noChangeArrowheads="1"/>
          </p:cNvSpPr>
          <p:nvPr>
            <p:ph type="title"/>
          </p:nvPr>
        </p:nvSpPr>
        <p:spPr>
          <a:xfrm>
            <a:off x="1619250" y="347663"/>
            <a:ext cx="7345363" cy="3657600"/>
          </a:xfrm>
          <a:solidFill>
            <a:schemeClr val="bg2"/>
          </a:solidFill>
        </p:spPr>
        <p:txBody>
          <a:bodyPr/>
          <a:lstStyle/>
          <a:p>
            <a:pPr eaLnBrk="1" hangingPunct="1">
              <a:lnSpc>
                <a:spcPct val="100000"/>
              </a:lnSpc>
            </a:pPr>
            <a:r>
              <a:rPr lang="en-GB" altLang="en-US" sz="2800" smtClean="0"/>
              <a:t>Overview of South American Biomass Burning Analysis (SAMBBA) field experiment </a:t>
            </a:r>
            <a:r>
              <a:rPr lang="en-GB" altLang="en-US" sz="2000" smtClean="0"/>
              <a:t>[Brazil, Sept – Oct 2012]</a:t>
            </a:r>
            <a:br>
              <a:rPr lang="en-GB" altLang="en-US" sz="2000" smtClean="0"/>
            </a:br>
            <a:endParaRPr lang="en-GB" altLang="en-US" sz="2000" smtClean="0"/>
          </a:p>
        </p:txBody>
      </p:sp>
      <p:pic>
        <p:nvPicPr>
          <p:cNvPr id="4102" name="Picture 5" descr="CIMG5973"/>
          <p:cNvPicPr>
            <a:picLocks noChangeAspect="1" noChangeArrowheads="1"/>
          </p:cNvPicPr>
          <p:nvPr/>
        </p:nvPicPr>
        <p:blipFill>
          <a:blip r:embed="rId2">
            <a:extLst>
              <a:ext uri="{28A0092B-C50C-407E-A947-70E740481C1C}">
                <a14:useLocalDpi xmlns:a14="http://schemas.microsoft.com/office/drawing/2010/main" val="0"/>
              </a:ext>
            </a:extLst>
          </a:blip>
          <a:srcRect t="1746" r="5354" b="27855"/>
          <a:stretch>
            <a:fillRect/>
          </a:stretch>
        </p:blipFill>
        <p:spPr bwMode="auto">
          <a:xfrm>
            <a:off x="4787900" y="4075113"/>
            <a:ext cx="41767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 descr="P1120124"/>
          <p:cNvPicPr>
            <a:picLocks noChangeAspect="1" noChangeArrowheads="1"/>
          </p:cNvPicPr>
          <p:nvPr/>
        </p:nvPicPr>
        <p:blipFill>
          <a:blip r:embed="rId3">
            <a:extLst>
              <a:ext uri="{28A0092B-C50C-407E-A947-70E740481C1C}">
                <a14:useLocalDpi xmlns:a14="http://schemas.microsoft.com/office/drawing/2010/main" val="0"/>
              </a:ext>
            </a:extLst>
          </a:blip>
          <a:srcRect l="2908" t="16109" r="11569" b="9418"/>
          <a:stretch>
            <a:fillRect/>
          </a:stretch>
        </p:blipFill>
        <p:spPr bwMode="auto">
          <a:xfrm>
            <a:off x="395288" y="4075113"/>
            <a:ext cx="42481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7" descr="map"/>
          <p:cNvPicPr>
            <a:picLocks noChangeAspect="1" noChangeArrowheads="1"/>
          </p:cNvPicPr>
          <p:nvPr/>
        </p:nvPicPr>
        <p:blipFill>
          <a:blip r:embed="rId4">
            <a:extLst>
              <a:ext uri="{28A0092B-C50C-407E-A947-70E740481C1C}">
                <a14:useLocalDpi xmlns:a14="http://schemas.microsoft.com/office/drawing/2010/main" val="0"/>
              </a:ext>
            </a:extLst>
          </a:blip>
          <a:srcRect t="14024" b="43826"/>
          <a:stretch>
            <a:fillRect/>
          </a:stretch>
        </p:blipFill>
        <p:spPr bwMode="auto">
          <a:xfrm>
            <a:off x="395288" y="2133600"/>
            <a:ext cx="273843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Oval 8"/>
          <p:cNvSpPr>
            <a:spLocks noChangeArrowheads="1"/>
          </p:cNvSpPr>
          <p:nvPr/>
        </p:nvSpPr>
        <p:spPr bwMode="auto">
          <a:xfrm rot="-1850188">
            <a:off x="919163" y="2397125"/>
            <a:ext cx="1243012" cy="1176338"/>
          </a:xfrm>
          <a:prstGeom prst="ellipse">
            <a:avLst/>
          </a:prstGeom>
          <a:noFill/>
          <a:ln w="190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pPr defTabSz="914400" eaLnBrk="1" fontAlgn="base" hangingPunct="1">
              <a:lnSpc>
                <a:spcPct val="85000"/>
              </a:lnSpc>
              <a:spcBef>
                <a:spcPct val="0"/>
              </a:spcBef>
              <a:spcAft>
                <a:spcPct val="0"/>
              </a:spcAft>
            </a:pPr>
            <a:endParaRPr lang="en-US" altLang="en-US" smtClean="0">
              <a:solidFill>
                <a:srgbClr val="FFFFFF"/>
              </a:solidFill>
            </a:endParaRPr>
          </a:p>
        </p:txBody>
      </p:sp>
      <p:sp>
        <p:nvSpPr>
          <p:cNvPr id="4106" name="Rectangle 9"/>
          <p:cNvSpPr>
            <a:spLocks noChangeArrowheads="1"/>
          </p:cNvSpPr>
          <p:nvPr/>
        </p:nvSpPr>
        <p:spPr bwMode="auto">
          <a:xfrm>
            <a:off x="1498600" y="3052763"/>
            <a:ext cx="71438" cy="666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pPr defTabSz="914400" eaLnBrk="1" fontAlgn="base" hangingPunct="1">
              <a:lnSpc>
                <a:spcPct val="85000"/>
              </a:lnSpc>
              <a:spcBef>
                <a:spcPct val="0"/>
              </a:spcBef>
              <a:spcAft>
                <a:spcPct val="0"/>
              </a:spcAft>
            </a:pPr>
            <a:endParaRPr lang="en-US" altLang="en-US" smtClean="0">
              <a:solidFill>
                <a:srgbClr val="FFFFFF"/>
              </a:solidFill>
            </a:endParaRPr>
          </a:p>
        </p:txBody>
      </p:sp>
      <p:sp>
        <p:nvSpPr>
          <p:cNvPr id="4107" name="Rectangle 10"/>
          <p:cNvSpPr>
            <a:spLocks noChangeArrowheads="1"/>
          </p:cNvSpPr>
          <p:nvPr/>
        </p:nvSpPr>
        <p:spPr bwMode="auto">
          <a:xfrm>
            <a:off x="1784350" y="2719388"/>
            <a:ext cx="71438" cy="666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pPr defTabSz="914400" eaLnBrk="1" fontAlgn="base" hangingPunct="1">
              <a:lnSpc>
                <a:spcPct val="85000"/>
              </a:lnSpc>
              <a:spcBef>
                <a:spcPct val="0"/>
              </a:spcBef>
              <a:spcAft>
                <a:spcPct val="0"/>
              </a:spcAft>
            </a:pPr>
            <a:endParaRPr lang="en-US" altLang="en-US" smtClean="0">
              <a:solidFill>
                <a:srgbClr val="FFFFFF"/>
              </a:solidFill>
            </a:endParaRPr>
          </a:p>
        </p:txBody>
      </p:sp>
      <p:sp>
        <p:nvSpPr>
          <p:cNvPr id="4108" name="Text Box 11"/>
          <p:cNvSpPr txBox="1">
            <a:spLocks noChangeArrowheads="1"/>
          </p:cNvSpPr>
          <p:nvPr/>
        </p:nvSpPr>
        <p:spPr bwMode="auto">
          <a:xfrm>
            <a:off x="3492500" y="1773238"/>
            <a:ext cx="5205413" cy="225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pPr defTabSz="914400" eaLnBrk="1" fontAlgn="base" hangingPunct="1">
              <a:spcBef>
                <a:spcPct val="0"/>
              </a:spcBef>
              <a:spcAft>
                <a:spcPct val="0"/>
              </a:spcAft>
            </a:pPr>
            <a:r>
              <a:rPr lang="en-GB" altLang="en-US" sz="1800" i="1" u="none" smtClean="0">
                <a:solidFill>
                  <a:srgbClr val="FFFFFF"/>
                </a:solidFill>
              </a:rPr>
              <a:t>Ben Johnson</a:t>
            </a:r>
            <a:r>
              <a:rPr lang="en-GB" altLang="en-US" sz="1800" i="1" u="none" baseline="30000" smtClean="0">
                <a:solidFill>
                  <a:srgbClr val="FFFFFF"/>
                </a:solidFill>
              </a:rPr>
              <a:t>1</a:t>
            </a:r>
            <a:r>
              <a:rPr lang="en-GB" altLang="en-US" sz="1800" i="1" u="none" smtClean="0">
                <a:solidFill>
                  <a:srgbClr val="FFFFFF"/>
                </a:solidFill>
              </a:rPr>
              <a:t>, Jim Haywood</a:t>
            </a:r>
            <a:r>
              <a:rPr lang="en-GB" altLang="en-US" sz="1800" i="1" u="none" baseline="30000" smtClean="0">
                <a:solidFill>
                  <a:srgbClr val="FFFFFF"/>
                </a:solidFill>
              </a:rPr>
              <a:t>1,5</a:t>
            </a:r>
            <a:r>
              <a:rPr lang="en-GB" altLang="en-US" sz="1800" i="1" u="none" smtClean="0">
                <a:solidFill>
                  <a:srgbClr val="FFFFFF"/>
                </a:solidFill>
              </a:rPr>
              <a:t>, Karla Longo</a:t>
            </a:r>
            <a:r>
              <a:rPr lang="en-GB" altLang="en-US" sz="1800" i="1" u="none" baseline="30000" smtClean="0">
                <a:solidFill>
                  <a:srgbClr val="FFFFFF"/>
                </a:solidFill>
              </a:rPr>
              <a:t>2</a:t>
            </a:r>
            <a:r>
              <a:rPr lang="en-GB" altLang="en-US" sz="1800" i="1" u="none" smtClean="0">
                <a:solidFill>
                  <a:srgbClr val="FFFFFF"/>
                </a:solidFill>
              </a:rPr>
              <a:t>, Hugh Coe</a:t>
            </a:r>
            <a:r>
              <a:rPr lang="en-GB" altLang="en-US" sz="1800" i="1" u="none" baseline="30000" smtClean="0">
                <a:solidFill>
                  <a:srgbClr val="FFFFFF"/>
                </a:solidFill>
              </a:rPr>
              <a:t>3</a:t>
            </a:r>
            <a:r>
              <a:rPr lang="en-GB" altLang="en-US" sz="1800" i="1" u="none" smtClean="0">
                <a:solidFill>
                  <a:srgbClr val="FFFFFF"/>
                </a:solidFill>
              </a:rPr>
              <a:t>, Paulo Artaxo</a:t>
            </a:r>
            <a:r>
              <a:rPr lang="en-GB" altLang="en-US" sz="1800" i="1" u="none" baseline="30000" smtClean="0">
                <a:solidFill>
                  <a:srgbClr val="FFFFFF"/>
                </a:solidFill>
              </a:rPr>
              <a:t>4</a:t>
            </a:r>
            <a:r>
              <a:rPr lang="en-GB" altLang="en-US" sz="1800" i="1" u="none" smtClean="0">
                <a:solidFill>
                  <a:srgbClr val="FFFFFF"/>
                </a:solidFill>
              </a:rPr>
              <a:t>, Saulo Freitas</a:t>
            </a:r>
            <a:r>
              <a:rPr lang="en-GB" altLang="en-US" sz="1800" i="1" u="none" baseline="30000" smtClean="0">
                <a:solidFill>
                  <a:srgbClr val="FFFFFF"/>
                </a:solidFill>
              </a:rPr>
              <a:t>2</a:t>
            </a:r>
            <a:r>
              <a:rPr lang="en-GB" altLang="en-US" sz="1800" u="none" smtClean="0">
                <a:solidFill>
                  <a:srgbClr val="FFFFFF"/>
                </a:solidFill>
              </a:rPr>
              <a:t>,</a:t>
            </a:r>
            <a:r>
              <a:rPr lang="en-GB" altLang="en-US" sz="1800" smtClean="0">
                <a:solidFill>
                  <a:srgbClr val="FFFFFF"/>
                </a:solidFill>
              </a:rPr>
              <a:t> </a:t>
            </a:r>
            <a:r>
              <a:rPr lang="en-GB" altLang="en-US" sz="1800" i="1" u="none" smtClean="0">
                <a:solidFill>
                  <a:srgbClr val="FFFFFF"/>
                </a:solidFill>
              </a:rPr>
              <a:t>William Morgan</a:t>
            </a:r>
            <a:r>
              <a:rPr lang="en-GB" altLang="en-US" sz="1800" i="1" u="none" baseline="30000" smtClean="0">
                <a:solidFill>
                  <a:srgbClr val="FFFFFF"/>
                </a:solidFill>
              </a:rPr>
              <a:t>3</a:t>
            </a:r>
            <a:r>
              <a:rPr lang="en-GB" altLang="en-US" sz="1800" i="1" u="none" smtClean="0">
                <a:solidFill>
                  <a:srgbClr val="FFFFFF"/>
                </a:solidFill>
              </a:rPr>
              <a:t>, and Kate Szpek</a:t>
            </a:r>
            <a:r>
              <a:rPr lang="en-GB" altLang="en-US" sz="1800" i="1" u="none" baseline="30000" smtClean="0">
                <a:solidFill>
                  <a:srgbClr val="FFFFFF"/>
                </a:solidFill>
              </a:rPr>
              <a:t>1</a:t>
            </a:r>
            <a:r>
              <a:rPr lang="en-GB" altLang="en-US" sz="1800" i="1" u="none" smtClean="0">
                <a:solidFill>
                  <a:srgbClr val="FFFFFF"/>
                </a:solidFill>
              </a:rPr>
              <a:t> </a:t>
            </a:r>
            <a:br>
              <a:rPr lang="en-GB" altLang="en-US" sz="1800" i="1" u="none" smtClean="0">
                <a:solidFill>
                  <a:srgbClr val="FFFFFF"/>
                </a:solidFill>
              </a:rPr>
            </a:br>
            <a:endParaRPr lang="en-GB" altLang="en-US" sz="1800" i="1" u="none" smtClean="0">
              <a:solidFill>
                <a:srgbClr val="FFFFFF"/>
              </a:solidFill>
            </a:endParaRPr>
          </a:p>
          <a:p>
            <a:pPr defTabSz="914400" eaLnBrk="1" fontAlgn="base" hangingPunct="1">
              <a:spcBef>
                <a:spcPct val="0"/>
              </a:spcBef>
              <a:spcAft>
                <a:spcPct val="0"/>
              </a:spcAft>
            </a:pPr>
            <a:r>
              <a:rPr lang="en-GB" altLang="en-US" sz="1400" i="1" u="none" baseline="30000" smtClean="0">
                <a:solidFill>
                  <a:srgbClr val="FFFFFF"/>
                </a:solidFill>
              </a:rPr>
              <a:t>1</a:t>
            </a:r>
            <a:r>
              <a:rPr lang="en-GB" altLang="en-US" sz="1400" i="1" u="none" smtClean="0">
                <a:solidFill>
                  <a:srgbClr val="FFFFFF"/>
                </a:solidFill>
              </a:rPr>
              <a:t> Met Office, UK</a:t>
            </a:r>
            <a:br>
              <a:rPr lang="en-GB" altLang="en-US" sz="1400" i="1" u="none" smtClean="0">
                <a:solidFill>
                  <a:srgbClr val="FFFFFF"/>
                </a:solidFill>
              </a:rPr>
            </a:br>
            <a:r>
              <a:rPr lang="en-GB" altLang="en-US" sz="1400" i="1" u="none" baseline="30000" smtClean="0">
                <a:solidFill>
                  <a:srgbClr val="FFFFFF"/>
                </a:solidFill>
              </a:rPr>
              <a:t>2</a:t>
            </a:r>
            <a:r>
              <a:rPr lang="en-GB" altLang="en-US" sz="1400" i="1" u="none" smtClean="0">
                <a:solidFill>
                  <a:srgbClr val="FFFFFF"/>
                </a:solidFill>
              </a:rPr>
              <a:t> National Institute for Space Research (INPE), Brazil</a:t>
            </a:r>
            <a:br>
              <a:rPr lang="en-GB" altLang="en-US" sz="1400" i="1" u="none" smtClean="0">
                <a:solidFill>
                  <a:srgbClr val="FFFFFF"/>
                </a:solidFill>
              </a:rPr>
            </a:br>
            <a:r>
              <a:rPr lang="en-GB" altLang="en-US" sz="1400" i="1" u="none" baseline="30000" smtClean="0">
                <a:solidFill>
                  <a:srgbClr val="FFFFFF"/>
                </a:solidFill>
              </a:rPr>
              <a:t>3</a:t>
            </a:r>
            <a:r>
              <a:rPr lang="en-GB" altLang="en-US" sz="1400" i="1" u="none" smtClean="0">
                <a:solidFill>
                  <a:srgbClr val="FFFFFF"/>
                </a:solidFill>
              </a:rPr>
              <a:t> University of Manchester, UK</a:t>
            </a:r>
            <a:br>
              <a:rPr lang="en-GB" altLang="en-US" sz="1400" i="1" u="none" smtClean="0">
                <a:solidFill>
                  <a:srgbClr val="FFFFFF"/>
                </a:solidFill>
              </a:rPr>
            </a:br>
            <a:r>
              <a:rPr lang="en-GB" altLang="en-US" sz="1400" i="1" u="none" baseline="30000" smtClean="0">
                <a:solidFill>
                  <a:srgbClr val="FFFFFF"/>
                </a:solidFill>
              </a:rPr>
              <a:t>4</a:t>
            </a:r>
            <a:r>
              <a:rPr lang="en-GB" altLang="en-US" sz="1400" i="1" u="none" smtClean="0">
                <a:solidFill>
                  <a:srgbClr val="FFFFFF"/>
                </a:solidFill>
              </a:rPr>
              <a:t> University of Sao Paulo, Brazil</a:t>
            </a:r>
            <a:br>
              <a:rPr lang="en-GB" altLang="en-US" sz="1400" i="1" u="none" smtClean="0">
                <a:solidFill>
                  <a:srgbClr val="FFFFFF"/>
                </a:solidFill>
              </a:rPr>
            </a:br>
            <a:r>
              <a:rPr lang="en-GB" altLang="en-US" sz="1400" i="1" u="none" baseline="30000" smtClean="0">
                <a:solidFill>
                  <a:srgbClr val="FFFFFF"/>
                </a:solidFill>
              </a:rPr>
              <a:t>5</a:t>
            </a:r>
            <a:r>
              <a:rPr lang="en-GB" altLang="en-US" sz="1400" i="1" u="none" smtClean="0">
                <a:solidFill>
                  <a:srgbClr val="FFFFFF"/>
                </a:solidFill>
              </a:rPr>
              <a:t>University of Exeter</a:t>
            </a:r>
          </a:p>
        </p:txBody>
      </p:sp>
      <p:sp>
        <p:nvSpPr>
          <p:cNvPr id="4109" name="Rectangle 12"/>
          <p:cNvSpPr>
            <a:spLocks noChangeArrowheads="1"/>
          </p:cNvSpPr>
          <p:nvPr/>
        </p:nvSpPr>
        <p:spPr bwMode="auto">
          <a:xfrm>
            <a:off x="3490913" y="6557963"/>
            <a:ext cx="5257800" cy="3000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pPr defTabSz="914400" eaLnBrk="1" fontAlgn="base" hangingPunct="1">
              <a:lnSpc>
                <a:spcPct val="85000"/>
              </a:lnSpc>
              <a:spcBef>
                <a:spcPct val="0"/>
              </a:spcBef>
              <a:spcAft>
                <a:spcPct val="0"/>
              </a:spcAft>
            </a:pPr>
            <a:r>
              <a:rPr lang="en-GB" altLang="en-US" sz="1600" i="1" smtClean="0">
                <a:solidFill>
                  <a:srgbClr val="ED2939"/>
                </a:solidFill>
              </a:rPr>
              <a:t>Acknowledgements: </a:t>
            </a:r>
            <a:r>
              <a:rPr lang="en-GB" altLang="en-US" sz="1600" i="1" u="none" smtClean="0">
                <a:solidFill>
                  <a:srgbClr val="ED2939"/>
                </a:solidFill>
              </a:rPr>
              <a:t>FAAM, DirectFlight, UK-FCO, BAe</a:t>
            </a:r>
          </a:p>
        </p:txBody>
      </p:sp>
    </p:spTree>
    <p:extLst>
      <p:ext uri="{BB962C8B-B14F-4D97-AF65-F5344CB8AC3E}">
        <p14:creationId xmlns:p14="http://schemas.microsoft.com/office/powerpoint/2010/main" val="1584466773"/>
      </p:ext>
    </p:extLst>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p:spPr>
        <p:txBody>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r>
              <a:rPr lang="en-GB" altLang="en-US" sz="1000" u="none">
                <a:solidFill>
                  <a:schemeClr val="tx1"/>
                </a:solidFill>
              </a:rPr>
              <a:t>© Crown copyright   Met Office</a:t>
            </a:r>
            <a:endParaRPr lang="en-GB" altLang="en-US" sz="1400" u="none">
              <a:solidFill>
                <a:schemeClr val="tx1"/>
              </a:solidFill>
              <a:latin typeface="Times" pitchFamily="18" charset="0"/>
            </a:endParaRPr>
          </a:p>
        </p:txBody>
      </p:sp>
      <p:sp>
        <p:nvSpPr>
          <p:cNvPr id="6147" name="Rectangle 2"/>
          <p:cNvSpPr>
            <a:spLocks noGrp="1" noChangeArrowheads="1"/>
          </p:cNvSpPr>
          <p:nvPr>
            <p:ph type="title"/>
          </p:nvPr>
        </p:nvSpPr>
        <p:spPr>
          <a:xfrm>
            <a:off x="1752600" y="347663"/>
            <a:ext cx="7315200" cy="1371600"/>
          </a:xfrm>
        </p:spPr>
        <p:txBody>
          <a:bodyPr/>
          <a:lstStyle/>
          <a:p>
            <a:pPr eaLnBrk="1" hangingPunct="1"/>
            <a:r>
              <a:rPr lang="en-GB" altLang="en-US" sz="3600" dirty="0" smtClean="0"/>
              <a:t>SAMBBA Broad science drivers</a:t>
            </a:r>
          </a:p>
        </p:txBody>
      </p:sp>
      <p:sp>
        <p:nvSpPr>
          <p:cNvPr id="6148" name="Rectangle 3"/>
          <p:cNvSpPr>
            <a:spLocks noGrp="1" noChangeArrowheads="1"/>
          </p:cNvSpPr>
          <p:nvPr>
            <p:ph type="body" idx="1"/>
          </p:nvPr>
        </p:nvSpPr>
        <p:spPr/>
        <p:txBody>
          <a:bodyPr/>
          <a:lstStyle/>
          <a:p>
            <a:pPr eaLnBrk="1" hangingPunct="1"/>
            <a:r>
              <a:rPr lang="en-GB" altLang="en-US" smtClean="0"/>
              <a:t>Quantify biomass burning emissions from S. America</a:t>
            </a:r>
          </a:p>
          <a:p>
            <a:pPr eaLnBrk="1" hangingPunct="1"/>
            <a:r>
              <a:rPr lang="en-GB" altLang="en-US" smtClean="0"/>
              <a:t>Increase understand of atmospheric processes associated with BB (aerosols, chemistry, plumes, transport).</a:t>
            </a:r>
          </a:p>
          <a:p>
            <a:pPr eaLnBrk="1" hangingPunct="1"/>
            <a:r>
              <a:rPr lang="en-GB" altLang="en-US" smtClean="0"/>
              <a:t>Assess the impacts of BB on climate, weather, air quality, biosphere.</a:t>
            </a:r>
          </a:p>
          <a:p>
            <a:pPr eaLnBrk="1" hangingPunct="1"/>
            <a:r>
              <a:rPr lang="en-GB" altLang="en-US" smtClean="0"/>
              <a:t>Evaluation &amp; development of models</a:t>
            </a:r>
          </a:p>
          <a:p>
            <a:pPr eaLnBrk="1" hangingPunct="1"/>
            <a:r>
              <a:rPr lang="en-GB" altLang="en-US" smtClean="0"/>
              <a:t>Validation of remote sensing observations: Fire products (FRP), aerosol retrievals, etc.</a:t>
            </a:r>
          </a:p>
        </p:txBody>
      </p:sp>
    </p:spTree>
    <p:extLst>
      <p:ext uri="{BB962C8B-B14F-4D97-AF65-F5344CB8AC3E}">
        <p14:creationId xmlns:p14="http://schemas.microsoft.com/office/powerpoint/2010/main" val="2373323985"/>
      </p:ext>
    </p:extLst>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r>
              <a:rPr lang="en-GB" altLang="en-US" sz="1000" u="none">
                <a:solidFill>
                  <a:srgbClr val="000000"/>
                </a:solidFill>
              </a:rPr>
              <a:t>© Crown copyright   Met Office</a:t>
            </a:r>
            <a:endParaRPr lang="en-GB" altLang="en-US" sz="1400" u="none">
              <a:solidFill>
                <a:srgbClr val="000000"/>
              </a:solidFill>
              <a:latin typeface="Times" pitchFamily="18" charset="0"/>
            </a:endParaRPr>
          </a:p>
        </p:txBody>
      </p:sp>
      <p:pic>
        <p:nvPicPr>
          <p:cNvPr id="8195" name="Picture 4" descr="Img_5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505201"/>
            <a:ext cx="5421478"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3"/>
          <p:cNvSpPr>
            <a:spLocks noGrp="1" noChangeArrowheads="1"/>
          </p:cNvSpPr>
          <p:nvPr>
            <p:ph type="title"/>
          </p:nvPr>
        </p:nvSpPr>
        <p:spPr/>
        <p:txBody>
          <a:bodyPr/>
          <a:lstStyle/>
          <a:p>
            <a:pPr eaLnBrk="1" hangingPunct="1">
              <a:lnSpc>
                <a:spcPct val="100000"/>
              </a:lnSpc>
            </a:pPr>
            <a:r>
              <a:rPr lang="en-GB" altLang="en-US" smtClean="0"/>
              <a:t>FAAM BAe146 aircraft </a:t>
            </a:r>
            <a:br>
              <a:rPr lang="en-GB" altLang="en-US" smtClean="0"/>
            </a:br>
            <a:r>
              <a:rPr lang="en-GB" altLang="en-US" sz="2400" smtClean="0"/>
              <a:t>(Facility for Airborne Atmospheric Measurements)</a:t>
            </a:r>
          </a:p>
        </p:txBody>
      </p:sp>
      <p:pic>
        <p:nvPicPr>
          <p:cNvPr id="8197" name="Picture 3" descr="image_0261sm"/>
          <p:cNvPicPr>
            <a:picLocks noChangeAspect="1" noChangeArrowheads="1"/>
          </p:cNvPicPr>
          <p:nvPr/>
        </p:nvPicPr>
        <p:blipFill>
          <a:blip r:embed="rId3">
            <a:extLst>
              <a:ext uri="{28A0092B-C50C-407E-A947-70E740481C1C}">
                <a14:useLocalDpi xmlns:a14="http://schemas.microsoft.com/office/drawing/2010/main" val="0"/>
              </a:ext>
            </a:extLst>
          </a:blip>
          <a:srcRect l="5244" t="13728" r="3256" b="15549"/>
          <a:stretch>
            <a:fillRect/>
          </a:stretch>
        </p:blipFill>
        <p:spPr bwMode="auto">
          <a:xfrm>
            <a:off x="3924300" y="1447800"/>
            <a:ext cx="5040313"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65895"/>
      </p:ext>
    </p:ext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South_America"/>
          <p:cNvPicPr>
            <a:picLocks noChangeAspect="1" noChangeArrowheads="1"/>
          </p:cNvPicPr>
          <p:nvPr/>
        </p:nvPicPr>
        <p:blipFill>
          <a:blip r:embed="rId3"/>
          <a:srcRect b="47127"/>
          <a:stretch>
            <a:fillRect/>
          </a:stretch>
        </p:blipFill>
        <p:spPr bwMode="auto">
          <a:xfrm>
            <a:off x="0" y="-44139"/>
            <a:ext cx="9144000" cy="6927850"/>
          </a:xfrm>
          <a:prstGeom prst="rect">
            <a:avLst/>
          </a:prstGeom>
          <a:noFill/>
          <a:ln w="9525">
            <a:noFill/>
            <a:miter lim="800000"/>
            <a:headEnd/>
            <a:tailEnd/>
          </a:ln>
        </p:spPr>
      </p:pic>
      <p:pic>
        <p:nvPicPr>
          <p:cNvPr id="10" name="Picture 6" descr="lba pequeno trasnparente"/>
          <p:cNvPicPr>
            <a:picLocks noChangeAspect="1" noChangeArrowheads="1"/>
          </p:cNvPicPr>
          <p:nvPr/>
        </p:nvPicPr>
        <p:blipFill>
          <a:blip r:embed="rId4" cstate="print"/>
          <a:srcRect/>
          <a:stretch>
            <a:fillRect/>
          </a:stretch>
        </p:blipFill>
        <p:spPr bwMode="auto">
          <a:xfrm>
            <a:off x="225134" y="311483"/>
            <a:ext cx="1282615" cy="755318"/>
          </a:xfrm>
          <a:prstGeom prst="rect">
            <a:avLst/>
          </a:prstGeom>
          <a:noFill/>
          <a:ln w="9525">
            <a:noFill/>
            <a:miter lim="800000"/>
            <a:headEnd/>
            <a:tailEnd/>
          </a:ln>
        </p:spPr>
      </p:pic>
      <p:sp>
        <p:nvSpPr>
          <p:cNvPr id="12" name="Title 1"/>
          <p:cNvSpPr txBox="1">
            <a:spLocks/>
          </p:cNvSpPr>
          <p:nvPr/>
        </p:nvSpPr>
        <p:spPr>
          <a:xfrm>
            <a:off x="1832504" y="274638"/>
            <a:ext cx="6854295" cy="944562"/>
          </a:xfrm>
          <a:prstGeom prst="rect">
            <a:avLst/>
          </a:prstGeom>
        </p:spPr>
        <p:txBody>
          <a:bodyPr vert="horz" lIns="91430" tIns="45715" rIns="91430" bIns="45715" rtlCol="0" anchor="ctr">
            <a:normAutofit fontScale="97500"/>
          </a:bodyPr>
          <a:lstStyle>
            <a:lvl1pPr algn="ctr" defTabSz="914305" rtl="0" eaLnBrk="1" latinLnBrk="0" hangingPunct="1">
              <a:spcBef>
                <a:spcPct val="0"/>
              </a:spcBef>
              <a:buNone/>
              <a:defRPr sz="4400" kern="1200">
                <a:solidFill>
                  <a:schemeClr val="tx1"/>
                </a:solidFill>
                <a:latin typeface="+mj-lt"/>
                <a:ea typeface="+mj-ea"/>
                <a:cs typeface="+mj-cs"/>
              </a:defRPr>
            </a:lvl1pPr>
          </a:lstStyle>
          <a:p>
            <a:endParaRPr lang="en-US" sz="3600" b="1"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1832504" y="208104"/>
            <a:ext cx="7079191" cy="769441"/>
          </a:xfrm>
          <a:prstGeom prst="rect">
            <a:avLst/>
          </a:prstGeom>
        </p:spPr>
        <p:txBody>
          <a:bodyPr wrap="square">
            <a:spAutoFit/>
          </a:bodyPr>
          <a:lstStyle/>
          <a:p>
            <a:pPr>
              <a:lnSpc>
                <a:spcPct val="110000"/>
              </a:lnSpc>
              <a:spcBef>
                <a:spcPts val="600"/>
              </a:spcBef>
              <a:spcAft>
                <a:spcPts val="600"/>
              </a:spcAft>
            </a:pPr>
            <a:r>
              <a:rPr lang="pt-BR" sz="4000" b="1" dirty="0" err="1" smtClean="0">
                <a:solidFill>
                  <a:schemeClr val="bg1"/>
                </a:solidFill>
              </a:rPr>
              <a:t>Motivations</a:t>
            </a:r>
            <a:r>
              <a:rPr lang="pt-BR" sz="4000" b="1" dirty="0" smtClean="0">
                <a:solidFill>
                  <a:schemeClr val="bg1"/>
                </a:solidFill>
              </a:rPr>
              <a:t>  </a:t>
            </a:r>
            <a:r>
              <a:rPr lang="pt-BR" sz="4000" b="1" dirty="0" err="1" smtClean="0">
                <a:solidFill>
                  <a:schemeClr val="bg1"/>
                </a:solidFill>
              </a:rPr>
              <a:t>and</a:t>
            </a:r>
            <a:r>
              <a:rPr lang="pt-BR" sz="4000" b="1" dirty="0" smtClean="0">
                <a:solidFill>
                  <a:schemeClr val="bg1"/>
                </a:solidFill>
              </a:rPr>
              <a:t> </a:t>
            </a:r>
            <a:r>
              <a:rPr lang="pt-BR" sz="4000" b="1" dirty="0" err="1" smtClean="0">
                <a:solidFill>
                  <a:schemeClr val="bg1"/>
                </a:solidFill>
              </a:rPr>
              <a:t>outline</a:t>
            </a:r>
            <a:endParaRPr lang="pt-BR" sz="4000" b="1" dirty="0">
              <a:solidFill>
                <a:schemeClr val="bg1"/>
              </a:solidFill>
            </a:endParaRPr>
          </a:p>
        </p:txBody>
      </p:sp>
      <p:sp>
        <p:nvSpPr>
          <p:cNvPr id="7" name="Rectangle 6"/>
          <p:cNvSpPr/>
          <p:nvPr/>
        </p:nvSpPr>
        <p:spPr>
          <a:xfrm>
            <a:off x="225133" y="1600200"/>
            <a:ext cx="8686561" cy="4739759"/>
          </a:xfrm>
          <a:prstGeom prst="rect">
            <a:avLst/>
          </a:prstGeom>
        </p:spPr>
        <p:txBody>
          <a:bodyPr wrap="square">
            <a:spAutoFit/>
          </a:bodyPr>
          <a:lstStyle/>
          <a:p>
            <a:pPr marL="342900" indent="-342900">
              <a:lnSpc>
                <a:spcPct val="110000"/>
              </a:lnSpc>
              <a:spcBef>
                <a:spcPts val="600"/>
              </a:spcBef>
              <a:spcAft>
                <a:spcPts val="600"/>
              </a:spcAft>
              <a:buSzPct val="182000"/>
              <a:buFont typeface="Arial" pitchFamily="34" charset="0"/>
              <a:buChar char="•"/>
            </a:pPr>
            <a:r>
              <a:rPr lang="pt-BR" sz="2000" b="1" dirty="0" smtClean="0">
                <a:solidFill>
                  <a:schemeClr val="bg1"/>
                </a:solidFill>
              </a:rPr>
              <a:t>In </a:t>
            </a:r>
            <a:r>
              <a:rPr lang="pt-BR" sz="2000" b="1" dirty="0" err="1" smtClean="0">
                <a:solidFill>
                  <a:schemeClr val="bg1"/>
                </a:solidFill>
              </a:rPr>
              <a:t>Amazonia</a:t>
            </a:r>
            <a:r>
              <a:rPr lang="pt-BR" sz="2000" b="1" dirty="0" smtClean="0">
                <a:solidFill>
                  <a:schemeClr val="bg1"/>
                </a:solidFill>
              </a:rPr>
              <a:t>, </a:t>
            </a:r>
            <a:r>
              <a:rPr lang="pt-BR" sz="2000" b="1" dirty="0" err="1" smtClean="0">
                <a:solidFill>
                  <a:schemeClr val="bg1"/>
                </a:solidFill>
              </a:rPr>
              <a:t>there</a:t>
            </a:r>
            <a:r>
              <a:rPr lang="pt-BR" sz="2000" b="1" dirty="0" smtClean="0">
                <a:solidFill>
                  <a:schemeClr val="bg1"/>
                </a:solidFill>
              </a:rPr>
              <a:t> </a:t>
            </a:r>
            <a:r>
              <a:rPr lang="pt-BR" sz="2000" b="1" dirty="0" err="1" smtClean="0">
                <a:solidFill>
                  <a:schemeClr val="bg1"/>
                </a:solidFill>
              </a:rPr>
              <a:t>key</a:t>
            </a:r>
            <a:r>
              <a:rPr lang="pt-BR" sz="2000" b="1" dirty="0" smtClean="0">
                <a:solidFill>
                  <a:schemeClr val="bg1"/>
                </a:solidFill>
              </a:rPr>
              <a:t> </a:t>
            </a:r>
            <a:r>
              <a:rPr lang="pt-BR" sz="2000" b="1" dirty="0" err="1" smtClean="0">
                <a:solidFill>
                  <a:schemeClr val="bg1"/>
                </a:solidFill>
              </a:rPr>
              <a:t>issues</a:t>
            </a:r>
            <a:r>
              <a:rPr lang="pt-BR" sz="2000" b="1" dirty="0" smtClean="0">
                <a:solidFill>
                  <a:schemeClr val="bg1"/>
                </a:solidFill>
              </a:rPr>
              <a:t> </a:t>
            </a:r>
            <a:r>
              <a:rPr lang="pt-BR" sz="2000" b="1" dirty="0" err="1" smtClean="0">
                <a:solidFill>
                  <a:schemeClr val="bg1"/>
                </a:solidFill>
              </a:rPr>
              <a:t>related</a:t>
            </a:r>
            <a:r>
              <a:rPr lang="pt-BR" sz="2000" b="1" dirty="0" smtClean="0">
                <a:solidFill>
                  <a:schemeClr val="bg1"/>
                </a:solidFill>
              </a:rPr>
              <a:t> </a:t>
            </a:r>
            <a:r>
              <a:rPr lang="pt-BR" sz="2000" b="1" dirty="0" err="1" smtClean="0">
                <a:solidFill>
                  <a:schemeClr val="bg1"/>
                </a:solidFill>
              </a:rPr>
              <a:t>to</a:t>
            </a:r>
            <a:r>
              <a:rPr lang="pt-BR" sz="2000" b="1" dirty="0" smtClean="0">
                <a:solidFill>
                  <a:schemeClr val="bg1"/>
                </a:solidFill>
              </a:rPr>
              <a:t> </a:t>
            </a:r>
            <a:r>
              <a:rPr lang="pt-BR" sz="2000" b="1" dirty="0" err="1" smtClean="0">
                <a:solidFill>
                  <a:schemeClr val="bg1"/>
                </a:solidFill>
              </a:rPr>
              <a:t>the</a:t>
            </a:r>
            <a:r>
              <a:rPr lang="pt-BR" sz="2000" b="1" dirty="0" smtClean="0">
                <a:solidFill>
                  <a:schemeClr val="bg1"/>
                </a:solidFill>
              </a:rPr>
              <a:t> links </a:t>
            </a:r>
            <a:r>
              <a:rPr lang="pt-BR" sz="2000" b="1" dirty="0" err="1" smtClean="0">
                <a:solidFill>
                  <a:schemeClr val="bg1"/>
                </a:solidFill>
              </a:rPr>
              <a:t>between</a:t>
            </a:r>
            <a:r>
              <a:rPr lang="pt-BR" sz="2000" b="1" dirty="0" smtClean="0">
                <a:solidFill>
                  <a:schemeClr val="bg1"/>
                </a:solidFill>
              </a:rPr>
              <a:t> </a:t>
            </a:r>
            <a:r>
              <a:rPr lang="pt-BR" sz="2000" b="1" dirty="0" err="1" smtClean="0">
                <a:solidFill>
                  <a:schemeClr val="bg1"/>
                </a:solidFill>
              </a:rPr>
              <a:t>forest</a:t>
            </a:r>
            <a:r>
              <a:rPr lang="pt-BR" sz="2000" b="1" dirty="0" smtClean="0">
                <a:solidFill>
                  <a:schemeClr val="bg1"/>
                </a:solidFill>
              </a:rPr>
              <a:t> </a:t>
            </a:r>
            <a:r>
              <a:rPr lang="pt-BR" sz="2000" b="1" dirty="0" err="1" smtClean="0">
                <a:solidFill>
                  <a:schemeClr val="bg1"/>
                </a:solidFill>
              </a:rPr>
              <a:t>biology</a:t>
            </a:r>
            <a:r>
              <a:rPr lang="pt-BR" sz="2000" b="1" dirty="0" smtClean="0">
                <a:solidFill>
                  <a:schemeClr val="bg1"/>
                </a:solidFill>
              </a:rPr>
              <a:t> </a:t>
            </a:r>
            <a:r>
              <a:rPr lang="pt-BR" sz="2000" b="1" dirty="0" err="1" smtClean="0">
                <a:solidFill>
                  <a:schemeClr val="bg1"/>
                </a:solidFill>
              </a:rPr>
              <a:t>and</a:t>
            </a:r>
            <a:r>
              <a:rPr lang="pt-BR" sz="2000" b="1" dirty="0" smtClean="0">
                <a:solidFill>
                  <a:schemeClr val="bg1"/>
                </a:solidFill>
              </a:rPr>
              <a:t> </a:t>
            </a:r>
            <a:r>
              <a:rPr lang="pt-BR" sz="2000" b="1" dirty="0" err="1" smtClean="0">
                <a:solidFill>
                  <a:schemeClr val="bg1"/>
                </a:solidFill>
              </a:rPr>
              <a:t>atmospheric</a:t>
            </a:r>
            <a:r>
              <a:rPr lang="pt-BR" sz="2000" b="1" dirty="0" smtClean="0">
                <a:solidFill>
                  <a:schemeClr val="bg1"/>
                </a:solidFill>
              </a:rPr>
              <a:t> </a:t>
            </a:r>
            <a:r>
              <a:rPr lang="pt-BR" sz="2000" b="1" dirty="0" err="1" smtClean="0">
                <a:solidFill>
                  <a:schemeClr val="bg1"/>
                </a:solidFill>
              </a:rPr>
              <a:t>properties</a:t>
            </a:r>
            <a:r>
              <a:rPr lang="pt-BR" sz="2000" b="1" dirty="0" smtClean="0">
                <a:solidFill>
                  <a:schemeClr val="bg1"/>
                </a:solidFill>
              </a:rPr>
              <a:t>.</a:t>
            </a:r>
          </a:p>
          <a:p>
            <a:pPr marL="342900" indent="-342900">
              <a:lnSpc>
                <a:spcPct val="110000"/>
              </a:lnSpc>
              <a:spcBef>
                <a:spcPts val="600"/>
              </a:spcBef>
              <a:spcAft>
                <a:spcPts val="600"/>
              </a:spcAft>
              <a:buSzPct val="182000"/>
              <a:buFont typeface="Arial" pitchFamily="34" charset="0"/>
              <a:buChar char="•"/>
            </a:pPr>
            <a:r>
              <a:rPr lang="pt-BR" sz="2000" b="1" dirty="0" smtClean="0">
                <a:solidFill>
                  <a:schemeClr val="bg1"/>
                </a:solidFill>
              </a:rPr>
              <a:t>Trace gases: </a:t>
            </a:r>
            <a:r>
              <a:rPr lang="pt-BR" sz="2000" b="1" dirty="0" err="1" smtClean="0">
                <a:solidFill>
                  <a:schemeClr val="bg1"/>
                </a:solidFill>
              </a:rPr>
              <a:t>VOCs</a:t>
            </a:r>
            <a:r>
              <a:rPr lang="pt-BR" sz="2000" b="1" dirty="0" smtClean="0">
                <a:solidFill>
                  <a:schemeClr val="bg1"/>
                </a:solidFill>
              </a:rPr>
              <a:t> </a:t>
            </a:r>
            <a:r>
              <a:rPr lang="pt-BR" sz="2000" b="1" dirty="0" err="1" smtClean="0">
                <a:solidFill>
                  <a:schemeClr val="bg1"/>
                </a:solidFill>
              </a:rPr>
              <a:t>emissions</a:t>
            </a:r>
            <a:r>
              <a:rPr lang="pt-BR" sz="2000" b="1" dirty="0" smtClean="0">
                <a:solidFill>
                  <a:schemeClr val="bg1"/>
                </a:solidFill>
              </a:rPr>
              <a:t> </a:t>
            </a:r>
            <a:r>
              <a:rPr lang="pt-BR" sz="2000" b="1" dirty="0" err="1" smtClean="0">
                <a:solidFill>
                  <a:schemeClr val="bg1"/>
                </a:solidFill>
              </a:rPr>
              <a:t>and</a:t>
            </a:r>
            <a:r>
              <a:rPr lang="pt-BR" sz="2000" b="1" dirty="0" smtClean="0">
                <a:solidFill>
                  <a:schemeClr val="bg1"/>
                </a:solidFill>
              </a:rPr>
              <a:t> </a:t>
            </a:r>
            <a:r>
              <a:rPr lang="pt-BR" sz="2000" b="1" dirty="0" err="1" smtClean="0">
                <a:solidFill>
                  <a:schemeClr val="bg1"/>
                </a:solidFill>
              </a:rPr>
              <a:t>processing</a:t>
            </a:r>
            <a:r>
              <a:rPr lang="pt-BR" sz="2000" b="1" dirty="0" smtClean="0">
                <a:solidFill>
                  <a:schemeClr val="bg1"/>
                </a:solidFill>
              </a:rPr>
              <a:t>; CO2 </a:t>
            </a:r>
            <a:r>
              <a:rPr lang="pt-BR" sz="2000" b="1" dirty="0" err="1" smtClean="0">
                <a:solidFill>
                  <a:schemeClr val="bg1"/>
                </a:solidFill>
              </a:rPr>
              <a:t>fluxes</a:t>
            </a:r>
            <a:r>
              <a:rPr lang="pt-BR" sz="2000" b="1" dirty="0" smtClean="0">
                <a:solidFill>
                  <a:schemeClr val="bg1"/>
                </a:solidFill>
              </a:rPr>
              <a:t>, Ozone </a:t>
            </a:r>
            <a:r>
              <a:rPr lang="pt-BR" sz="2000" b="1" dirty="0" err="1" smtClean="0">
                <a:solidFill>
                  <a:schemeClr val="bg1"/>
                </a:solidFill>
              </a:rPr>
              <a:t>formation</a:t>
            </a:r>
            <a:r>
              <a:rPr lang="pt-BR" sz="2000" b="1" dirty="0" smtClean="0">
                <a:solidFill>
                  <a:schemeClr val="bg1"/>
                </a:solidFill>
              </a:rPr>
              <a:t> </a:t>
            </a:r>
            <a:r>
              <a:rPr lang="pt-BR" sz="2000" b="1" dirty="0" err="1" smtClean="0">
                <a:solidFill>
                  <a:schemeClr val="bg1"/>
                </a:solidFill>
              </a:rPr>
              <a:t>and</a:t>
            </a:r>
            <a:r>
              <a:rPr lang="pt-BR" sz="2000" b="1" dirty="0" smtClean="0">
                <a:solidFill>
                  <a:schemeClr val="bg1"/>
                </a:solidFill>
              </a:rPr>
              <a:t> </a:t>
            </a:r>
            <a:r>
              <a:rPr lang="pt-BR" sz="2000" b="1" dirty="0" err="1" smtClean="0">
                <a:solidFill>
                  <a:schemeClr val="bg1"/>
                </a:solidFill>
              </a:rPr>
              <a:t>deposition</a:t>
            </a:r>
            <a:r>
              <a:rPr lang="pt-BR" sz="2000" b="1" dirty="0" smtClean="0">
                <a:solidFill>
                  <a:schemeClr val="bg1"/>
                </a:solidFill>
              </a:rPr>
              <a:t>, </a:t>
            </a:r>
            <a:r>
              <a:rPr lang="pt-BR" sz="2000" b="1" dirty="0" err="1" smtClean="0">
                <a:solidFill>
                  <a:schemeClr val="bg1"/>
                </a:solidFill>
              </a:rPr>
              <a:t>interactions</a:t>
            </a:r>
            <a:r>
              <a:rPr lang="pt-BR" sz="2000" b="1" dirty="0" smtClean="0">
                <a:solidFill>
                  <a:schemeClr val="bg1"/>
                </a:solidFill>
              </a:rPr>
              <a:t> </a:t>
            </a:r>
            <a:r>
              <a:rPr lang="pt-BR" sz="2000" b="1" dirty="0" err="1" smtClean="0">
                <a:solidFill>
                  <a:schemeClr val="bg1"/>
                </a:solidFill>
              </a:rPr>
              <a:t>betwen</a:t>
            </a:r>
            <a:r>
              <a:rPr lang="pt-BR" sz="2000" b="1" dirty="0" smtClean="0">
                <a:solidFill>
                  <a:schemeClr val="bg1"/>
                </a:solidFill>
              </a:rPr>
              <a:t> </a:t>
            </a:r>
            <a:r>
              <a:rPr lang="pt-BR" sz="2000" b="1" dirty="0" err="1" smtClean="0">
                <a:solidFill>
                  <a:schemeClr val="bg1"/>
                </a:solidFill>
              </a:rPr>
              <a:t>Nox</a:t>
            </a:r>
            <a:r>
              <a:rPr lang="pt-BR" sz="2000" b="1" dirty="0" smtClean="0">
                <a:solidFill>
                  <a:schemeClr val="bg1"/>
                </a:solidFill>
              </a:rPr>
              <a:t>, </a:t>
            </a:r>
            <a:r>
              <a:rPr lang="pt-BR" sz="2000" b="1" dirty="0" err="1" smtClean="0">
                <a:solidFill>
                  <a:schemeClr val="bg1"/>
                </a:solidFill>
              </a:rPr>
              <a:t>VOCs</a:t>
            </a:r>
            <a:r>
              <a:rPr lang="pt-BR" sz="2000" b="1" dirty="0" smtClean="0">
                <a:solidFill>
                  <a:schemeClr val="bg1"/>
                </a:solidFill>
              </a:rPr>
              <a:t> </a:t>
            </a:r>
            <a:r>
              <a:rPr lang="pt-BR" sz="2000" b="1" dirty="0" err="1" smtClean="0">
                <a:solidFill>
                  <a:schemeClr val="bg1"/>
                </a:solidFill>
              </a:rPr>
              <a:t>and</a:t>
            </a:r>
            <a:r>
              <a:rPr lang="pt-BR" sz="2000" b="1" dirty="0" smtClean="0">
                <a:solidFill>
                  <a:schemeClr val="bg1"/>
                </a:solidFill>
              </a:rPr>
              <a:t> Ozone, etc.</a:t>
            </a:r>
          </a:p>
          <a:p>
            <a:pPr marL="342900" indent="-342900">
              <a:lnSpc>
                <a:spcPct val="110000"/>
              </a:lnSpc>
              <a:spcBef>
                <a:spcPts val="600"/>
              </a:spcBef>
              <a:spcAft>
                <a:spcPts val="600"/>
              </a:spcAft>
              <a:buSzPct val="182000"/>
              <a:buFont typeface="Arial" pitchFamily="34" charset="0"/>
              <a:buChar char="•"/>
            </a:pPr>
            <a:r>
              <a:rPr lang="pt-BR" sz="2000" b="1" dirty="0" err="1" smtClean="0">
                <a:solidFill>
                  <a:schemeClr val="bg1"/>
                </a:solidFill>
              </a:rPr>
              <a:t>Aerosols</a:t>
            </a:r>
            <a:r>
              <a:rPr lang="pt-BR" sz="2000" b="1" dirty="0" smtClean="0">
                <a:solidFill>
                  <a:schemeClr val="bg1"/>
                </a:solidFill>
              </a:rPr>
              <a:t>: New </a:t>
            </a:r>
            <a:r>
              <a:rPr lang="pt-BR" sz="2000" b="1" dirty="0" err="1" smtClean="0">
                <a:solidFill>
                  <a:schemeClr val="bg1"/>
                </a:solidFill>
              </a:rPr>
              <a:t>particle</a:t>
            </a:r>
            <a:r>
              <a:rPr lang="pt-BR" sz="2000" b="1" dirty="0" smtClean="0">
                <a:solidFill>
                  <a:schemeClr val="bg1"/>
                </a:solidFill>
              </a:rPr>
              <a:t> </a:t>
            </a:r>
            <a:r>
              <a:rPr lang="pt-BR" sz="2000" b="1" dirty="0" err="1" smtClean="0">
                <a:solidFill>
                  <a:schemeClr val="bg1"/>
                </a:solidFill>
              </a:rPr>
              <a:t>formation</a:t>
            </a:r>
            <a:r>
              <a:rPr lang="pt-BR" sz="2000" b="1" dirty="0" smtClean="0">
                <a:solidFill>
                  <a:schemeClr val="bg1"/>
                </a:solidFill>
              </a:rPr>
              <a:t>, </a:t>
            </a:r>
            <a:r>
              <a:rPr lang="pt-BR" sz="2000" b="1" dirty="0" err="1" smtClean="0">
                <a:solidFill>
                  <a:schemeClr val="bg1"/>
                </a:solidFill>
              </a:rPr>
              <a:t>secondary</a:t>
            </a:r>
            <a:r>
              <a:rPr lang="pt-BR" sz="2000" b="1" dirty="0" smtClean="0">
                <a:solidFill>
                  <a:schemeClr val="bg1"/>
                </a:solidFill>
              </a:rPr>
              <a:t> </a:t>
            </a:r>
            <a:r>
              <a:rPr lang="pt-BR" sz="2000" b="1" dirty="0" err="1" smtClean="0">
                <a:solidFill>
                  <a:schemeClr val="bg1"/>
                </a:solidFill>
              </a:rPr>
              <a:t>organic</a:t>
            </a:r>
            <a:r>
              <a:rPr lang="pt-BR" sz="2000" b="1" dirty="0" smtClean="0">
                <a:solidFill>
                  <a:schemeClr val="bg1"/>
                </a:solidFill>
              </a:rPr>
              <a:t> </a:t>
            </a:r>
            <a:r>
              <a:rPr lang="pt-BR" sz="2000" b="1" dirty="0" err="1" smtClean="0">
                <a:solidFill>
                  <a:schemeClr val="bg1"/>
                </a:solidFill>
              </a:rPr>
              <a:t>aerosol</a:t>
            </a:r>
            <a:r>
              <a:rPr lang="pt-BR" sz="2000" b="1" dirty="0" smtClean="0">
                <a:solidFill>
                  <a:schemeClr val="bg1"/>
                </a:solidFill>
              </a:rPr>
              <a:t> </a:t>
            </a:r>
            <a:r>
              <a:rPr lang="pt-BR" sz="2000" b="1" dirty="0" err="1" smtClean="0">
                <a:solidFill>
                  <a:schemeClr val="bg1"/>
                </a:solidFill>
              </a:rPr>
              <a:t>formation</a:t>
            </a:r>
            <a:r>
              <a:rPr lang="pt-BR" sz="2000" b="1" dirty="0" smtClean="0">
                <a:solidFill>
                  <a:schemeClr val="bg1"/>
                </a:solidFill>
              </a:rPr>
              <a:t>, </a:t>
            </a:r>
            <a:r>
              <a:rPr lang="pt-BR" sz="2000" b="1" dirty="0" err="1" smtClean="0">
                <a:solidFill>
                  <a:schemeClr val="bg1"/>
                </a:solidFill>
              </a:rPr>
              <a:t>optical</a:t>
            </a:r>
            <a:r>
              <a:rPr lang="pt-BR" sz="2000" b="1" dirty="0" smtClean="0">
                <a:solidFill>
                  <a:schemeClr val="bg1"/>
                </a:solidFill>
              </a:rPr>
              <a:t> </a:t>
            </a:r>
            <a:r>
              <a:rPr lang="pt-BR" sz="2000" b="1" dirty="0" err="1" smtClean="0">
                <a:solidFill>
                  <a:schemeClr val="bg1"/>
                </a:solidFill>
              </a:rPr>
              <a:t>properties</a:t>
            </a:r>
            <a:r>
              <a:rPr lang="pt-BR" sz="2000" b="1" dirty="0" smtClean="0">
                <a:solidFill>
                  <a:schemeClr val="bg1"/>
                </a:solidFill>
              </a:rPr>
              <a:t>,  </a:t>
            </a:r>
            <a:r>
              <a:rPr lang="pt-BR" sz="2000" b="1" dirty="0" err="1" smtClean="0">
                <a:solidFill>
                  <a:schemeClr val="bg1"/>
                </a:solidFill>
              </a:rPr>
              <a:t>aerosol</a:t>
            </a:r>
            <a:r>
              <a:rPr lang="pt-BR" sz="2000" b="1" dirty="0" smtClean="0">
                <a:solidFill>
                  <a:schemeClr val="bg1"/>
                </a:solidFill>
              </a:rPr>
              <a:t> </a:t>
            </a:r>
            <a:r>
              <a:rPr lang="pt-BR" sz="2000" b="1" dirty="0" err="1" smtClean="0">
                <a:solidFill>
                  <a:schemeClr val="bg1"/>
                </a:solidFill>
              </a:rPr>
              <a:t>fluxes</a:t>
            </a:r>
            <a:r>
              <a:rPr lang="pt-BR" sz="2000" b="1" dirty="0" smtClean="0">
                <a:solidFill>
                  <a:schemeClr val="bg1"/>
                </a:solidFill>
              </a:rPr>
              <a:t>, etc.</a:t>
            </a:r>
          </a:p>
          <a:p>
            <a:pPr marL="342900" indent="-342900">
              <a:lnSpc>
                <a:spcPct val="110000"/>
              </a:lnSpc>
              <a:spcBef>
                <a:spcPts val="600"/>
              </a:spcBef>
              <a:spcAft>
                <a:spcPts val="600"/>
              </a:spcAft>
              <a:buSzPct val="182000"/>
              <a:buFont typeface="Arial" pitchFamily="34" charset="0"/>
              <a:buChar char="•"/>
            </a:pPr>
            <a:r>
              <a:rPr lang="pt-BR" sz="2000" b="1" dirty="0" smtClean="0">
                <a:solidFill>
                  <a:schemeClr val="bg1"/>
                </a:solidFill>
              </a:rPr>
              <a:t>Natural </a:t>
            </a:r>
            <a:r>
              <a:rPr lang="pt-BR" sz="2000" b="1" dirty="0" err="1" smtClean="0">
                <a:solidFill>
                  <a:schemeClr val="bg1"/>
                </a:solidFill>
              </a:rPr>
              <a:t>biogenic</a:t>
            </a:r>
            <a:r>
              <a:rPr lang="pt-BR" sz="2000" b="1" dirty="0" smtClean="0">
                <a:solidFill>
                  <a:schemeClr val="bg1"/>
                </a:solidFill>
              </a:rPr>
              <a:t> </a:t>
            </a:r>
            <a:r>
              <a:rPr lang="pt-BR" sz="2000" b="1" dirty="0" err="1" smtClean="0">
                <a:solidFill>
                  <a:schemeClr val="bg1"/>
                </a:solidFill>
              </a:rPr>
              <a:t>aerosol</a:t>
            </a:r>
            <a:r>
              <a:rPr lang="pt-BR" sz="2000" b="1" dirty="0" smtClean="0">
                <a:solidFill>
                  <a:schemeClr val="bg1"/>
                </a:solidFill>
              </a:rPr>
              <a:t> </a:t>
            </a:r>
            <a:r>
              <a:rPr lang="pt-BR" sz="2000" b="1" dirty="0" err="1" smtClean="0">
                <a:solidFill>
                  <a:schemeClr val="bg1"/>
                </a:solidFill>
              </a:rPr>
              <a:t>properties</a:t>
            </a:r>
            <a:endParaRPr lang="pt-BR" sz="2000" b="1" dirty="0" smtClean="0">
              <a:solidFill>
                <a:schemeClr val="bg1"/>
              </a:solidFill>
            </a:endParaRPr>
          </a:p>
          <a:p>
            <a:pPr marL="342900" indent="-342900">
              <a:lnSpc>
                <a:spcPct val="110000"/>
              </a:lnSpc>
              <a:spcBef>
                <a:spcPts val="600"/>
              </a:spcBef>
              <a:spcAft>
                <a:spcPts val="600"/>
              </a:spcAft>
              <a:buSzPct val="182000"/>
              <a:buFont typeface="Arial" pitchFamily="34" charset="0"/>
              <a:buChar char="•"/>
            </a:pPr>
            <a:r>
              <a:rPr lang="pt-BR" sz="2000" b="1" dirty="0" err="1" smtClean="0">
                <a:solidFill>
                  <a:schemeClr val="bg1"/>
                </a:solidFill>
              </a:rPr>
              <a:t>Biomass</a:t>
            </a:r>
            <a:r>
              <a:rPr lang="pt-BR" sz="2000" b="1" dirty="0" smtClean="0">
                <a:solidFill>
                  <a:schemeClr val="bg1"/>
                </a:solidFill>
              </a:rPr>
              <a:t> </a:t>
            </a:r>
            <a:r>
              <a:rPr lang="pt-BR" sz="2000" b="1" dirty="0" err="1" smtClean="0">
                <a:solidFill>
                  <a:schemeClr val="bg1"/>
                </a:solidFill>
              </a:rPr>
              <a:t>Burnign</a:t>
            </a:r>
            <a:r>
              <a:rPr lang="pt-BR" sz="2000" b="1" dirty="0" smtClean="0">
                <a:solidFill>
                  <a:schemeClr val="bg1"/>
                </a:solidFill>
              </a:rPr>
              <a:t> </a:t>
            </a:r>
            <a:r>
              <a:rPr lang="pt-BR" sz="2000" b="1" dirty="0" err="1" smtClean="0">
                <a:solidFill>
                  <a:schemeClr val="bg1"/>
                </a:solidFill>
              </a:rPr>
              <a:t>aerosols</a:t>
            </a:r>
            <a:r>
              <a:rPr lang="pt-BR" sz="2000" b="1" dirty="0" smtClean="0">
                <a:solidFill>
                  <a:schemeClr val="bg1"/>
                </a:solidFill>
              </a:rPr>
              <a:t> </a:t>
            </a:r>
            <a:r>
              <a:rPr lang="pt-BR" sz="2000" b="1" dirty="0" err="1" smtClean="0">
                <a:solidFill>
                  <a:schemeClr val="bg1"/>
                </a:solidFill>
              </a:rPr>
              <a:t>and</a:t>
            </a:r>
            <a:r>
              <a:rPr lang="pt-BR" sz="2000" b="1" dirty="0" smtClean="0">
                <a:solidFill>
                  <a:schemeClr val="bg1"/>
                </a:solidFill>
              </a:rPr>
              <a:t> trace gases</a:t>
            </a:r>
          </a:p>
          <a:p>
            <a:pPr marL="342900" indent="-342900">
              <a:lnSpc>
                <a:spcPct val="110000"/>
              </a:lnSpc>
              <a:spcBef>
                <a:spcPts val="600"/>
              </a:spcBef>
              <a:spcAft>
                <a:spcPts val="600"/>
              </a:spcAft>
              <a:buSzPct val="182000"/>
              <a:buFont typeface="Arial" pitchFamily="34" charset="0"/>
              <a:buChar char="•"/>
            </a:pPr>
            <a:r>
              <a:rPr lang="pt-BR" sz="2000" b="1" dirty="0" err="1" smtClean="0">
                <a:solidFill>
                  <a:schemeClr val="bg1"/>
                </a:solidFill>
              </a:rPr>
              <a:t>Two</a:t>
            </a:r>
            <a:r>
              <a:rPr lang="pt-BR" sz="2000" b="1" dirty="0" smtClean="0">
                <a:solidFill>
                  <a:schemeClr val="bg1"/>
                </a:solidFill>
              </a:rPr>
              <a:t> </a:t>
            </a:r>
            <a:r>
              <a:rPr lang="pt-BR" sz="2000" b="1" dirty="0" err="1" smtClean="0">
                <a:solidFill>
                  <a:schemeClr val="bg1"/>
                </a:solidFill>
              </a:rPr>
              <a:t>recent</a:t>
            </a:r>
            <a:r>
              <a:rPr lang="pt-BR" sz="2000" b="1" dirty="0" smtClean="0">
                <a:solidFill>
                  <a:schemeClr val="bg1"/>
                </a:solidFill>
              </a:rPr>
              <a:t> </a:t>
            </a:r>
            <a:r>
              <a:rPr lang="pt-BR" sz="2000" b="1" dirty="0" err="1" smtClean="0">
                <a:solidFill>
                  <a:schemeClr val="bg1"/>
                </a:solidFill>
              </a:rPr>
              <a:t>experiments</a:t>
            </a:r>
            <a:r>
              <a:rPr lang="pt-BR" sz="2000" b="1" dirty="0" smtClean="0">
                <a:solidFill>
                  <a:schemeClr val="bg1"/>
                </a:solidFill>
              </a:rPr>
              <a:t>: BARCA ( ) </a:t>
            </a:r>
            <a:r>
              <a:rPr lang="pt-BR" sz="2000" b="1" dirty="0" err="1" smtClean="0">
                <a:solidFill>
                  <a:schemeClr val="bg1"/>
                </a:solidFill>
              </a:rPr>
              <a:t>and</a:t>
            </a:r>
            <a:r>
              <a:rPr lang="pt-BR" sz="2000" b="1" dirty="0" smtClean="0">
                <a:solidFill>
                  <a:schemeClr val="bg1"/>
                </a:solidFill>
              </a:rPr>
              <a:t> SAMBBA (South American </a:t>
            </a:r>
            <a:r>
              <a:rPr lang="pt-BR" sz="2000" b="1" dirty="0" err="1" smtClean="0">
                <a:solidFill>
                  <a:schemeClr val="bg1"/>
                </a:solidFill>
              </a:rPr>
              <a:t>Biomass</a:t>
            </a:r>
            <a:r>
              <a:rPr lang="pt-BR" sz="2000" b="1" dirty="0" smtClean="0">
                <a:solidFill>
                  <a:schemeClr val="bg1"/>
                </a:solidFill>
              </a:rPr>
              <a:t> </a:t>
            </a:r>
            <a:r>
              <a:rPr lang="pt-BR" sz="2000" b="1" dirty="0" err="1" smtClean="0">
                <a:solidFill>
                  <a:schemeClr val="bg1"/>
                </a:solidFill>
              </a:rPr>
              <a:t>Burning</a:t>
            </a:r>
            <a:r>
              <a:rPr lang="pt-BR" sz="2000" b="1" dirty="0" smtClean="0">
                <a:solidFill>
                  <a:schemeClr val="bg1"/>
                </a:solidFill>
              </a:rPr>
              <a:t> </a:t>
            </a:r>
            <a:r>
              <a:rPr lang="pt-BR" sz="2000" b="1" dirty="0" err="1" smtClean="0">
                <a:solidFill>
                  <a:schemeClr val="bg1"/>
                </a:solidFill>
              </a:rPr>
              <a:t>Analysis</a:t>
            </a:r>
            <a:r>
              <a:rPr lang="pt-BR" sz="2000" b="1" dirty="0" smtClean="0">
                <a:solidFill>
                  <a:schemeClr val="bg1"/>
                </a:solidFill>
              </a:rPr>
              <a:t>)</a:t>
            </a:r>
          </a:p>
          <a:p>
            <a:pPr marL="342900" indent="-342900">
              <a:lnSpc>
                <a:spcPct val="110000"/>
              </a:lnSpc>
              <a:spcBef>
                <a:spcPts val="600"/>
              </a:spcBef>
              <a:spcAft>
                <a:spcPts val="600"/>
              </a:spcAft>
              <a:buSzPct val="182000"/>
              <a:buFont typeface="Arial" pitchFamily="34" charset="0"/>
              <a:buChar char="•"/>
            </a:pPr>
            <a:r>
              <a:rPr lang="pt-BR" sz="2000" b="1" dirty="0" smtClean="0">
                <a:solidFill>
                  <a:schemeClr val="bg1"/>
                </a:solidFill>
              </a:rPr>
              <a:t>Future </a:t>
            </a:r>
            <a:r>
              <a:rPr lang="pt-BR" sz="2000" b="1" dirty="0" err="1" smtClean="0">
                <a:solidFill>
                  <a:schemeClr val="bg1"/>
                </a:solidFill>
              </a:rPr>
              <a:t>experiments</a:t>
            </a:r>
            <a:r>
              <a:rPr lang="pt-BR" sz="2000" b="1" dirty="0" smtClean="0">
                <a:solidFill>
                  <a:schemeClr val="bg1"/>
                </a:solidFill>
              </a:rPr>
              <a:t>: GoAmazon.</a:t>
            </a:r>
            <a:endParaRPr lang="pt-BR" sz="20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r>
              <a:rPr lang="en-GB" altLang="en-US" sz="1000" u="none">
                <a:solidFill>
                  <a:schemeClr val="bg1"/>
                </a:solidFill>
              </a:rPr>
              <a:t>© Crown copyright   Met Office</a:t>
            </a:r>
            <a:endParaRPr lang="en-GB" altLang="en-US" sz="1400" u="none">
              <a:solidFill>
                <a:schemeClr val="bg1"/>
              </a:solidFill>
              <a:latin typeface="Times" pitchFamily="18" charset="0"/>
            </a:endParaRPr>
          </a:p>
        </p:txBody>
      </p:sp>
      <p:pic>
        <p:nvPicPr>
          <p:cNvPr id="12291" name="Picture 2" descr="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864235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p:cNvSpPr>
            <a:spLocks noChangeArrowheads="1"/>
          </p:cNvSpPr>
          <p:nvPr/>
        </p:nvSpPr>
        <p:spPr bwMode="auto">
          <a:xfrm>
            <a:off x="4211638" y="1557338"/>
            <a:ext cx="4537075" cy="16557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1938" indent="-261938"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pPr eaLnBrk="1" hangingPunct="1">
              <a:lnSpc>
                <a:spcPct val="90000"/>
              </a:lnSpc>
              <a:spcBef>
                <a:spcPct val="35000"/>
              </a:spcBef>
              <a:spcAft>
                <a:spcPct val="35000"/>
              </a:spcAft>
            </a:pPr>
            <a:r>
              <a:rPr lang="en-GB" altLang="en-US" sz="1800" u="none">
                <a:solidFill>
                  <a:srgbClr val="000000"/>
                </a:solidFill>
              </a:rPr>
              <a:t>20 Science flights 14 Sept – 3 Oct, 2012</a:t>
            </a:r>
          </a:p>
          <a:p>
            <a:pPr eaLnBrk="1" hangingPunct="1">
              <a:lnSpc>
                <a:spcPct val="100000"/>
              </a:lnSpc>
            </a:pPr>
            <a:r>
              <a:rPr lang="en-GB" altLang="en-US" sz="1800" u="none">
                <a:solidFill>
                  <a:srgbClr val="CC3300"/>
                </a:solidFill>
              </a:rPr>
              <a:t>9 Biomass burning</a:t>
            </a:r>
            <a:endParaRPr lang="en-GB" altLang="en-US" sz="1800" u="none">
              <a:solidFill>
                <a:srgbClr val="33CC33"/>
              </a:solidFill>
            </a:endParaRPr>
          </a:p>
          <a:p>
            <a:pPr eaLnBrk="1" hangingPunct="1">
              <a:lnSpc>
                <a:spcPct val="100000"/>
              </a:lnSpc>
            </a:pPr>
            <a:r>
              <a:rPr lang="en-GB" altLang="en-US" sz="1800" u="none">
                <a:solidFill>
                  <a:schemeClr val="accent2"/>
                </a:solidFill>
              </a:rPr>
              <a:t>6 remotes sensing surveys</a:t>
            </a:r>
          </a:p>
          <a:p>
            <a:pPr eaLnBrk="1" hangingPunct="1">
              <a:lnSpc>
                <a:spcPct val="100000"/>
              </a:lnSpc>
            </a:pPr>
            <a:r>
              <a:rPr lang="en-GB" altLang="en-US" sz="1800" u="none">
                <a:solidFill>
                  <a:srgbClr val="33CC33"/>
                </a:solidFill>
              </a:rPr>
              <a:t>5 unpolluted / biogenic emissions</a:t>
            </a:r>
          </a:p>
          <a:p>
            <a:pPr eaLnBrk="1" hangingPunct="1">
              <a:lnSpc>
                <a:spcPct val="100000"/>
              </a:lnSpc>
            </a:pPr>
            <a:endParaRPr lang="en-GB" altLang="en-US" sz="800" u="none">
              <a:solidFill>
                <a:srgbClr val="33CC33"/>
              </a:solidFill>
            </a:endParaRPr>
          </a:p>
          <a:p>
            <a:pPr eaLnBrk="1" hangingPunct="1">
              <a:lnSpc>
                <a:spcPct val="100000"/>
              </a:lnSpc>
            </a:pPr>
            <a:r>
              <a:rPr lang="en-GB" altLang="en-US" sz="1800" i="1" u="none">
                <a:solidFill>
                  <a:schemeClr val="bg1"/>
                </a:solidFill>
              </a:rPr>
              <a:t>67 science flight hours, 16 fly days</a:t>
            </a:r>
            <a:r>
              <a:rPr lang="en-GB" altLang="en-US" sz="1800" u="none">
                <a:solidFill>
                  <a:schemeClr val="bg1"/>
                </a:solidFill>
              </a:rPr>
              <a:t> </a:t>
            </a:r>
          </a:p>
          <a:p>
            <a:pPr eaLnBrk="1" hangingPunct="1">
              <a:lnSpc>
                <a:spcPct val="100000"/>
              </a:lnSpc>
            </a:pPr>
            <a:endParaRPr lang="en-GB" altLang="en-US" sz="1800" u="none">
              <a:solidFill>
                <a:schemeClr val="bg1"/>
              </a:solidFill>
            </a:endParaRPr>
          </a:p>
        </p:txBody>
      </p:sp>
      <p:sp>
        <p:nvSpPr>
          <p:cNvPr id="12293" name="Rectangle 4"/>
          <p:cNvSpPr>
            <a:spLocks noGrp="1" noChangeArrowheads="1"/>
          </p:cNvSpPr>
          <p:nvPr>
            <p:ph type="title"/>
          </p:nvPr>
        </p:nvSpPr>
        <p:spPr/>
        <p:txBody>
          <a:bodyPr/>
          <a:lstStyle/>
          <a:p>
            <a:pPr eaLnBrk="1" hangingPunct="1"/>
            <a:r>
              <a:rPr lang="en-GB" altLang="en-US" smtClean="0"/>
              <a:t>SAMBBA flights</a:t>
            </a:r>
          </a:p>
        </p:txBody>
      </p:sp>
    </p:spTree>
    <p:extLst>
      <p:ext uri="{BB962C8B-B14F-4D97-AF65-F5344CB8AC3E}">
        <p14:creationId xmlns:p14="http://schemas.microsoft.com/office/powerpoint/2010/main" val="2966034953"/>
      </p:ext>
    </p:extLst>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395288" y="347663"/>
            <a:ext cx="8424862" cy="633412"/>
          </a:xfrm>
          <a:solidFill>
            <a:srgbClr val="DDDDDD"/>
          </a:solidFill>
        </p:spPr>
        <p:txBody>
          <a:bodyPr/>
          <a:lstStyle/>
          <a:p>
            <a:pPr eaLnBrk="1" hangingPunct="1"/>
            <a:r>
              <a:rPr lang="en-GB" altLang="en-US" sz="3200" b="1" smtClean="0"/>
              <a:t>Flight B737</a:t>
            </a:r>
            <a:r>
              <a:rPr lang="en-GB" altLang="en-US" sz="3200" smtClean="0"/>
              <a:t> – View approaching the fire</a:t>
            </a:r>
          </a:p>
        </p:txBody>
      </p:sp>
      <p:sp>
        <p:nvSpPr>
          <p:cNvPr id="20484" name="Rectangle 3"/>
          <p:cNvSpPr>
            <a:spLocks noGrp="1" noChangeArrowheads="1"/>
          </p:cNvSpPr>
          <p:nvPr>
            <p:ph type="body" idx="1"/>
          </p:nvPr>
        </p:nvSpPr>
        <p:spPr/>
        <p:txBody>
          <a:bodyPr/>
          <a:lstStyle/>
          <a:p>
            <a:pPr eaLnBrk="1" hangingPunct="1"/>
            <a:endParaRPr lang="en-US" altLang="en-US" smtClean="0"/>
          </a:p>
        </p:txBody>
      </p:sp>
      <p:pic>
        <p:nvPicPr>
          <p:cNvPr id="20485" name="Picture 4" descr="DSC000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84455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717101"/>
      </p:ext>
    </p:extLst>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GB" altLang="en-US" sz="3600" dirty="0" smtClean="0"/>
              <a:t>Flight B737 </a:t>
            </a:r>
            <a:r>
              <a:rPr lang="en-GB" altLang="en-US" sz="2800" dirty="0" smtClean="0"/>
              <a:t>(20/9/12):</a:t>
            </a:r>
            <a:br>
              <a:rPr lang="en-GB" altLang="en-US" sz="2800" dirty="0" smtClean="0"/>
            </a:br>
            <a:r>
              <a:rPr lang="en-GB" altLang="en-US" sz="2800" dirty="0" smtClean="0"/>
              <a:t>Big forest fire in </a:t>
            </a:r>
            <a:r>
              <a:rPr lang="en-GB" altLang="en-US" sz="2800" dirty="0" err="1" smtClean="0"/>
              <a:t>Rondônia</a:t>
            </a:r>
            <a:r>
              <a:rPr lang="en-GB" altLang="en-US" sz="2800" dirty="0" smtClean="0"/>
              <a:t> </a:t>
            </a:r>
            <a:r>
              <a:rPr lang="en-GB" altLang="en-US" sz="2800" dirty="0" err="1" smtClean="0"/>
              <a:t>Pacaás</a:t>
            </a:r>
            <a:r>
              <a:rPr lang="en-GB" altLang="en-US" sz="2800" dirty="0" smtClean="0"/>
              <a:t> </a:t>
            </a:r>
            <a:r>
              <a:rPr lang="en-GB" altLang="en-US" sz="2800" dirty="0" err="1" smtClean="0"/>
              <a:t>Novos</a:t>
            </a:r>
            <a:r>
              <a:rPr lang="en-GB" altLang="en-US" sz="2800" dirty="0" smtClean="0"/>
              <a:t> National Park</a:t>
            </a:r>
          </a:p>
        </p:txBody>
      </p:sp>
      <p:sp>
        <p:nvSpPr>
          <p:cNvPr id="19460" name="Rectangle 3"/>
          <p:cNvSpPr>
            <a:spLocks noGrp="1" noChangeArrowheads="1"/>
          </p:cNvSpPr>
          <p:nvPr>
            <p:ph type="body" idx="1"/>
          </p:nvPr>
        </p:nvSpPr>
        <p:spPr>
          <a:xfrm>
            <a:off x="539750" y="1917700"/>
            <a:ext cx="4103688" cy="4751388"/>
          </a:xfrm>
        </p:spPr>
        <p:txBody>
          <a:bodyPr/>
          <a:lstStyle/>
          <a:p>
            <a:pPr eaLnBrk="1" hangingPunct="1"/>
            <a:r>
              <a:rPr lang="en-GB" altLang="en-US" sz="2000" smtClean="0"/>
              <a:t>Large plume was followed 90km downwind with rastar pattern for plume evolution study</a:t>
            </a:r>
          </a:p>
        </p:txBody>
      </p:sp>
      <p:pic>
        <p:nvPicPr>
          <p:cNvPr id="19461" name="Picture 4" descr="P1120124"/>
          <p:cNvPicPr>
            <a:picLocks noChangeAspect="1" noChangeArrowheads="1"/>
          </p:cNvPicPr>
          <p:nvPr/>
        </p:nvPicPr>
        <p:blipFill>
          <a:blip r:embed="rId2">
            <a:extLst>
              <a:ext uri="{28A0092B-C50C-407E-A947-70E740481C1C}">
                <a14:useLocalDpi xmlns:a14="http://schemas.microsoft.com/office/drawing/2010/main" val="0"/>
              </a:ext>
            </a:extLst>
          </a:blip>
          <a:srcRect t="462" b="9418"/>
          <a:stretch>
            <a:fillRect/>
          </a:stretch>
        </p:blipFill>
        <p:spPr bwMode="auto">
          <a:xfrm>
            <a:off x="179388" y="3141663"/>
            <a:ext cx="496728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l="3069" t="13683" r="4675" b="7095"/>
          <a:stretch>
            <a:fillRect/>
          </a:stretch>
        </p:blipFill>
        <p:spPr bwMode="auto">
          <a:xfrm>
            <a:off x="5292725" y="1484313"/>
            <a:ext cx="3455988" cy="290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7" descr="Terra15 05Z_hotspotAndImage_faam1702Z"/>
          <p:cNvPicPr>
            <a:picLocks noChangeAspect="1" noChangeArrowheads="1"/>
          </p:cNvPicPr>
          <p:nvPr/>
        </p:nvPicPr>
        <p:blipFill>
          <a:blip r:embed="rId4">
            <a:extLst>
              <a:ext uri="{28A0092B-C50C-407E-A947-70E740481C1C}">
                <a14:useLocalDpi xmlns:a14="http://schemas.microsoft.com/office/drawing/2010/main" val="0"/>
              </a:ext>
            </a:extLst>
          </a:blip>
          <a:srcRect l="24924" t="36667" r="30600" b="20807"/>
          <a:stretch>
            <a:fillRect/>
          </a:stretch>
        </p:blipFill>
        <p:spPr bwMode="auto">
          <a:xfrm>
            <a:off x="5364163" y="4479925"/>
            <a:ext cx="33115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Line 9"/>
          <p:cNvSpPr>
            <a:spLocks noChangeShapeType="1"/>
          </p:cNvSpPr>
          <p:nvPr/>
        </p:nvSpPr>
        <p:spPr bwMode="auto">
          <a:xfrm>
            <a:off x="4572000" y="2565400"/>
            <a:ext cx="1512888" cy="719138"/>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6" name="Line 10"/>
          <p:cNvSpPr>
            <a:spLocks noChangeShapeType="1"/>
          </p:cNvSpPr>
          <p:nvPr/>
        </p:nvSpPr>
        <p:spPr bwMode="auto">
          <a:xfrm flipH="1">
            <a:off x="2916238" y="2924175"/>
            <a:ext cx="360362" cy="2089150"/>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20225597"/>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0"/>
          </p:nvPr>
        </p:nvSpPr>
        <p:spPr>
          <a:noFill/>
        </p:spPr>
        <p:txBody>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r>
              <a:rPr lang="en-GB" altLang="en-US" sz="1000" u="none">
                <a:solidFill>
                  <a:schemeClr val="bg1"/>
                </a:solidFill>
              </a:rPr>
              <a:t>© Crown copyright   Met Office</a:t>
            </a:r>
            <a:endParaRPr lang="en-GB" altLang="en-US" sz="1400" u="none">
              <a:solidFill>
                <a:schemeClr val="bg1"/>
              </a:solidFill>
              <a:latin typeface="Times" pitchFamily="18" charset="0"/>
            </a:endParaRPr>
          </a:p>
        </p:txBody>
      </p:sp>
      <p:pic>
        <p:nvPicPr>
          <p:cNvPr id="28675" name="Picture 15" descr="P1120343"/>
          <p:cNvPicPr>
            <a:picLocks noChangeAspect="1" noChangeArrowheads="1"/>
          </p:cNvPicPr>
          <p:nvPr/>
        </p:nvPicPr>
        <p:blipFill>
          <a:blip r:embed="rId2">
            <a:extLst>
              <a:ext uri="{28A0092B-C50C-407E-A947-70E740481C1C}">
                <a14:useLocalDpi xmlns:a14="http://schemas.microsoft.com/office/drawing/2010/main" val="0"/>
              </a:ext>
            </a:extLst>
          </a:blip>
          <a:srcRect l="43973" t="19702" r="18504" b="41173"/>
          <a:stretch>
            <a:fillRect/>
          </a:stretch>
        </p:blipFill>
        <p:spPr bwMode="auto">
          <a:xfrm>
            <a:off x="3130550" y="3629025"/>
            <a:ext cx="2665413"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2"/>
          <p:cNvSpPr>
            <a:spLocks noGrp="1" noChangeArrowheads="1"/>
          </p:cNvSpPr>
          <p:nvPr>
            <p:ph type="title"/>
          </p:nvPr>
        </p:nvSpPr>
        <p:spPr/>
        <p:txBody>
          <a:bodyPr/>
          <a:lstStyle/>
          <a:p>
            <a:pPr eaLnBrk="1" hangingPunct="1"/>
            <a:r>
              <a:rPr lang="en-GB" altLang="en-US" sz="3600" smtClean="0"/>
              <a:t>B744 &amp; 745 </a:t>
            </a:r>
            <a:r>
              <a:rPr lang="en-GB" altLang="en-US" sz="2800" smtClean="0"/>
              <a:t>– Diurnal cycle of biogenic emissions &amp; BL processes over contrasting surfaces</a:t>
            </a:r>
          </a:p>
        </p:txBody>
      </p:sp>
      <p:pic>
        <p:nvPicPr>
          <p:cNvPr id="28677" name="Picture 4" descr="P1120383"/>
          <p:cNvPicPr>
            <a:picLocks noChangeAspect="1" noChangeArrowheads="1"/>
          </p:cNvPicPr>
          <p:nvPr/>
        </p:nvPicPr>
        <p:blipFill>
          <a:blip r:embed="rId3">
            <a:extLst>
              <a:ext uri="{28A0092B-C50C-407E-A947-70E740481C1C}">
                <a14:useLocalDpi xmlns:a14="http://schemas.microsoft.com/office/drawing/2010/main" val="0"/>
              </a:ext>
            </a:extLst>
          </a:blip>
          <a:srcRect l="36292" t="4492" r="15578" b="20079"/>
          <a:stretch>
            <a:fillRect/>
          </a:stretch>
        </p:blipFill>
        <p:spPr bwMode="auto">
          <a:xfrm>
            <a:off x="684213" y="3629025"/>
            <a:ext cx="24193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3"/>
          <p:cNvSpPr>
            <a:spLocks noGrp="1" noChangeArrowheads="1"/>
          </p:cNvSpPr>
          <p:nvPr>
            <p:ph type="body" idx="1"/>
          </p:nvPr>
        </p:nvSpPr>
        <p:spPr>
          <a:xfrm>
            <a:off x="755650" y="1700213"/>
            <a:ext cx="4032250" cy="1873250"/>
          </a:xfrm>
          <a:solidFill>
            <a:srgbClr val="FFFF99"/>
          </a:solidFill>
        </p:spPr>
        <p:txBody>
          <a:bodyPr/>
          <a:lstStyle/>
          <a:p>
            <a:pPr eaLnBrk="1" hangingPunct="1">
              <a:lnSpc>
                <a:spcPct val="80000"/>
              </a:lnSpc>
            </a:pPr>
            <a:r>
              <a:rPr lang="en-GB" altLang="en-US" sz="2000" smtClean="0"/>
              <a:t>Two identical sorties, 28</a:t>
            </a:r>
            <a:r>
              <a:rPr lang="en-GB" altLang="en-US" sz="2000" baseline="30000" smtClean="0"/>
              <a:t>th</a:t>
            </a:r>
            <a:r>
              <a:rPr lang="en-GB" altLang="en-US" sz="2000" smtClean="0"/>
              <a:t> Sept, 8:00-11:30 &amp; 13:00 – 16:30 local time</a:t>
            </a:r>
          </a:p>
          <a:p>
            <a:pPr eaLnBrk="1" hangingPunct="1">
              <a:lnSpc>
                <a:spcPct val="80000"/>
              </a:lnSpc>
            </a:pPr>
            <a:r>
              <a:rPr lang="en-GB" altLang="en-US" sz="2000" smtClean="0"/>
              <a:t>Stack of runs in BL, one above</a:t>
            </a:r>
          </a:p>
          <a:p>
            <a:pPr eaLnBrk="1" hangingPunct="1">
              <a:lnSpc>
                <a:spcPct val="80000"/>
              </a:lnSpc>
            </a:pPr>
            <a:r>
              <a:rPr lang="en-GB" altLang="en-US" sz="2000" smtClean="0"/>
              <a:t>Dropsondes over both surfaces</a:t>
            </a:r>
          </a:p>
        </p:txBody>
      </p:sp>
      <p:grpSp>
        <p:nvGrpSpPr>
          <p:cNvPr id="28680" name="Group 13"/>
          <p:cNvGrpSpPr>
            <a:grpSpLocks/>
          </p:cNvGrpSpPr>
          <p:nvPr/>
        </p:nvGrpSpPr>
        <p:grpSpPr bwMode="auto">
          <a:xfrm>
            <a:off x="6227763" y="2060575"/>
            <a:ext cx="2663825" cy="3155950"/>
            <a:chOff x="3651" y="1979"/>
            <a:chExt cx="1905" cy="2169"/>
          </a:xfrm>
        </p:grpSpPr>
        <p:pic>
          <p:nvPicPr>
            <p:cNvPr id="28683" name="Picture 9" descr="B745_google_s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 y="1979"/>
              <a:ext cx="1905" cy="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Line 10"/>
            <p:cNvSpPr>
              <a:spLocks noChangeShapeType="1"/>
            </p:cNvSpPr>
            <p:nvPr/>
          </p:nvSpPr>
          <p:spPr bwMode="auto">
            <a:xfrm flipV="1">
              <a:off x="4423" y="3203"/>
              <a:ext cx="453" cy="45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Line 12"/>
            <p:cNvSpPr>
              <a:spLocks noChangeShapeType="1"/>
            </p:cNvSpPr>
            <p:nvPr/>
          </p:nvSpPr>
          <p:spPr bwMode="auto">
            <a:xfrm flipH="1" flipV="1">
              <a:off x="4150" y="2205"/>
              <a:ext cx="726" cy="99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681" name="Text Box 16"/>
          <p:cNvSpPr txBox="1">
            <a:spLocks noChangeArrowheads="1"/>
          </p:cNvSpPr>
          <p:nvPr/>
        </p:nvSpPr>
        <p:spPr bwMode="auto">
          <a:xfrm>
            <a:off x="6227763" y="5589588"/>
            <a:ext cx="2468562" cy="508000"/>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u="sng">
                <a:solidFill>
                  <a:schemeClr val="tx2"/>
                </a:solidFill>
                <a:latin typeface="Arial" charset="0"/>
              </a:defRPr>
            </a:lvl1pPr>
            <a:lvl2pPr marL="742950" indent="-285750" eaLnBrk="0" hangingPunct="0">
              <a:defRPr sz="4400" u="sng">
                <a:solidFill>
                  <a:schemeClr val="tx2"/>
                </a:solidFill>
                <a:latin typeface="Arial" charset="0"/>
              </a:defRPr>
            </a:lvl2pPr>
            <a:lvl3pPr marL="1143000" indent="-228600" eaLnBrk="0" hangingPunct="0">
              <a:defRPr sz="4400" u="sng">
                <a:solidFill>
                  <a:schemeClr val="tx2"/>
                </a:solidFill>
                <a:latin typeface="Arial" charset="0"/>
              </a:defRPr>
            </a:lvl3pPr>
            <a:lvl4pPr marL="1600200" indent="-228600" eaLnBrk="0" hangingPunct="0">
              <a:defRPr sz="4400" u="sng">
                <a:solidFill>
                  <a:schemeClr val="tx2"/>
                </a:solidFill>
                <a:latin typeface="Arial" charset="0"/>
              </a:defRPr>
            </a:lvl4pPr>
            <a:lvl5pPr marL="2057400" indent="-228600" eaLnBrk="0" hangingPunct="0">
              <a:defRPr sz="4400" u="sng">
                <a:solidFill>
                  <a:schemeClr val="tx2"/>
                </a:solidFill>
                <a:latin typeface="Arial" charset="0"/>
              </a:defRPr>
            </a:lvl5pPr>
            <a:lvl6pPr marL="2514600" indent="-228600" eaLnBrk="0" fontAlgn="base" hangingPunct="0">
              <a:lnSpc>
                <a:spcPct val="85000"/>
              </a:lnSpc>
              <a:spcBef>
                <a:spcPct val="0"/>
              </a:spcBef>
              <a:spcAft>
                <a:spcPct val="0"/>
              </a:spcAft>
              <a:defRPr sz="4400" u="sng">
                <a:solidFill>
                  <a:schemeClr val="tx2"/>
                </a:solidFill>
                <a:latin typeface="Arial" charset="0"/>
              </a:defRPr>
            </a:lvl6pPr>
            <a:lvl7pPr marL="2971800" indent="-228600" eaLnBrk="0" fontAlgn="base" hangingPunct="0">
              <a:lnSpc>
                <a:spcPct val="85000"/>
              </a:lnSpc>
              <a:spcBef>
                <a:spcPct val="0"/>
              </a:spcBef>
              <a:spcAft>
                <a:spcPct val="0"/>
              </a:spcAft>
              <a:defRPr sz="4400" u="sng">
                <a:solidFill>
                  <a:schemeClr val="tx2"/>
                </a:solidFill>
                <a:latin typeface="Arial" charset="0"/>
              </a:defRPr>
            </a:lvl7pPr>
            <a:lvl8pPr marL="3429000" indent="-228600" eaLnBrk="0" fontAlgn="base" hangingPunct="0">
              <a:lnSpc>
                <a:spcPct val="85000"/>
              </a:lnSpc>
              <a:spcBef>
                <a:spcPct val="0"/>
              </a:spcBef>
              <a:spcAft>
                <a:spcPct val="0"/>
              </a:spcAft>
              <a:defRPr sz="4400" u="sng">
                <a:solidFill>
                  <a:schemeClr val="tx2"/>
                </a:solidFill>
                <a:latin typeface="Arial" charset="0"/>
              </a:defRPr>
            </a:lvl8pPr>
            <a:lvl9pPr marL="3886200" indent="-228600" eaLnBrk="0" fontAlgn="base" hangingPunct="0">
              <a:lnSpc>
                <a:spcPct val="85000"/>
              </a:lnSpc>
              <a:spcBef>
                <a:spcPct val="0"/>
              </a:spcBef>
              <a:spcAft>
                <a:spcPct val="0"/>
              </a:spcAft>
              <a:defRPr sz="4400" u="sng">
                <a:solidFill>
                  <a:schemeClr val="tx2"/>
                </a:solidFill>
                <a:latin typeface="Arial" charset="0"/>
              </a:defRPr>
            </a:lvl9pPr>
          </a:lstStyle>
          <a:p>
            <a:pPr eaLnBrk="1" hangingPunct="1"/>
            <a:r>
              <a:rPr lang="en-GB" altLang="en-US" sz="1600" u="none">
                <a:solidFill>
                  <a:schemeClr val="bg1"/>
                </a:solidFill>
              </a:rPr>
              <a:t>Rondônia Pacaás Novos National Park</a:t>
            </a:r>
            <a:endParaRPr lang="en-GB" altLang="en-US" sz="2000" u="none">
              <a:solidFill>
                <a:schemeClr val="bg1"/>
              </a:solidFill>
            </a:endParaRPr>
          </a:p>
        </p:txBody>
      </p:sp>
      <p:sp>
        <p:nvSpPr>
          <p:cNvPr id="28682" name="Line 17"/>
          <p:cNvSpPr>
            <a:spLocks noChangeShapeType="1"/>
          </p:cNvSpPr>
          <p:nvPr/>
        </p:nvSpPr>
        <p:spPr bwMode="auto">
          <a:xfrm flipV="1">
            <a:off x="7164388" y="4868863"/>
            <a:ext cx="0" cy="765175"/>
          </a:xfrm>
          <a:prstGeom prst="line">
            <a:avLst/>
          </a:prstGeom>
          <a:noFill/>
          <a:ln w="254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928408265"/>
      </p:ext>
    </p:extLst>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728" y="2514600"/>
            <a:ext cx="6605057" cy="420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1967" y="2656346"/>
            <a:ext cx="2209800" cy="1477328"/>
          </a:xfrm>
          <a:prstGeom prst="rect">
            <a:avLst/>
          </a:prstGeom>
        </p:spPr>
        <p:txBody>
          <a:bodyPr wrap="square">
            <a:spAutoFit/>
          </a:bodyPr>
          <a:lstStyle/>
          <a:p>
            <a:r>
              <a:rPr lang="en-US" dirty="0"/>
              <a:t>Flight tracks of the BARCA aircraft campaigns (red: BARCA-A, black: </a:t>
            </a:r>
            <a:r>
              <a:rPr lang="en-US" dirty="0" smtClean="0"/>
              <a:t>BARCA-B.</a:t>
            </a:r>
            <a:endParaRPr lang="en-US" dirty="0"/>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4723546" cy="24355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1999" y="533400"/>
            <a:ext cx="4459015" cy="1569660"/>
          </a:xfrm>
          <a:prstGeom prst="rect">
            <a:avLst/>
          </a:prstGeom>
          <a:noFill/>
        </p:spPr>
        <p:txBody>
          <a:bodyPr wrap="square" rtlCol="0">
            <a:spAutoFit/>
          </a:bodyPr>
          <a:lstStyle/>
          <a:p>
            <a:pPr algn="ctr"/>
            <a:r>
              <a:rPr lang="en-US" sz="2400" b="1" dirty="0" smtClean="0"/>
              <a:t>BARCA – </a:t>
            </a:r>
            <a:r>
              <a:rPr lang="en-US" sz="2400" b="1" dirty="0" err="1" smtClean="0"/>
              <a:t>Balanço</a:t>
            </a:r>
            <a:r>
              <a:rPr lang="en-US" sz="2400" b="1" dirty="0" smtClean="0"/>
              <a:t> Regional de </a:t>
            </a:r>
            <a:r>
              <a:rPr lang="en-US" sz="2400" b="1" dirty="0" err="1" smtClean="0"/>
              <a:t>Carbono</a:t>
            </a:r>
            <a:r>
              <a:rPr lang="en-US" sz="2400" b="1" dirty="0" smtClean="0"/>
              <a:t> </a:t>
            </a:r>
            <a:r>
              <a:rPr lang="en-US" sz="2400" b="1" dirty="0" err="1" smtClean="0"/>
              <a:t>na</a:t>
            </a:r>
            <a:r>
              <a:rPr lang="en-US" sz="2400" b="1" dirty="0" smtClean="0"/>
              <a:t> Amazonia</a:t>
            </a:r>
          </a:p>
          <a:p>
            <a:pPr algn="ctr"/>
            <a:endParaRPr lang="en-US" sz="2400" b="1" dirty="0" smtClean="0"/>
          </a:p>
          <a:p>
            <a:pPr algn="ctr"/>
            <a:r>
              <a:rPr lang="en-US" sz="2400" b="1" dirty="0" smtClean="0"/>
              <a:t>USP – INPE - Harvard – Max Plank</a:t>
            </a:r>
            <a:endParaRPr lang="en-US" sz="2400" b="1" dirty="0"/>
          </a:p>
        </p:txBody>
      </p:sp>
    </p:spTree>
    <p:extLst>
      <p:ext uri="{BB962C8B-B14F-4D97-AF65-F5344CB8AC3E}">
        <p14:creationId xmlns:p14="http://schemas.microsoft.com/office/powerpoint/2010/main" val="3322670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496" y="228600"/>
            <a:ext cx="401682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19600" y="4343400"/>
            <a:ext cx="4572000" cy="2308324"/>
          </a:xfrm>
          <a:prstGeom prst="rect">
            <a:avLst/>
          </a:prstGeom>
        </p:spPr>
        <p:txBody>
          <a:bodyPr>
            <a:spAutoFit/>
          </a:bodyPr>
          <a:lstStyle/>
          <a:p>
            <a:r>
              <a:rPr lang="en-US" dirty="0" smtClean="0"/>
              <a:t>Comparisons </a:t>
            </a:r>
            <a:r>
              <a:rPr lang="en-US" dirty="0"/>
              <a:t>of median vertical profiles for the </a:t>
            </a:r>
            <a:r>
              <a:rPr lang="en-US" dirty="0" smtClean="0"/>
              <a:t>Equatorial Transect </a:t>
            </a:r>
            <a:r>
              <a:rPr lang="en-US" dirty="0"/>
              <a:t>east of Manaus (“E. Region”), N and S transects along</a:t>
            </a:r>
          </a:p>
          <a:p>
            <a:r>
              <a:rPr lang="en-US" dirty="0"/>
              <a:t>60Wlongitude, and near Manaus (excluding local pollution). </a:t>
            </a:r>
            <a:r>
              <a:rPr lang="en-US" dirty="0" smtClean="0"/>
              <a:t>Note the </a:t>
            </a:r>
            <a:r>
              <a:rPr lang="en-US" dirty="0"/>
              <a:t>strong similarities between ABLE-2B and BARCA-B data taken</a:t>
            </a:r>
          </a:p>
          <a:p>
            <a:r>
              <a:rPr lang="en-US" dirty="0"/>
              <a:t>more than 20 years apart. (Source of ABLE data: </a:t>
            </a:r>
            <a:r>
              <a:rPr lang="en-US" dirty="0" err="1"/>
              <a:t>Harriss</a:t>
            </a:r>
            <a:r>
              <a:rPr lang="en-US" dirty="0"/>
              <a:t> et al</a:t>
            </a:r>
            <a:r>
              <a:rPr lang="en-US" dirty="0" smtClean="0"/>
              <a:t>., 1990b</a:t>
            </a:r>
            <a:r>
              <a:rPr lang="en-US" dirty="0"/>
              <a: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3762375"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7542" y="5334000"/>
            <a:ext cx="4024489" cy="1200329"/>
          </a:xfrm>
          <a:prstGeom prst="rect">
            <a:avLst/>
          </a:prstGeom>
        </p:spPr>
        <p:txBody>
          <a:bodyPr wrap="square">
            <a:spAutoFit/>
          </a:bodyPr>
          <a:lstStyle/>
          <a:p>
            <a:r>
              <a:rPr lang="en-US" dirty="0" smtClean="0"/>
              <a:t>Vertical </a:t>
            </a:r>
            <a:r>
              <a:rPr lang="en-US" dirty="0"/>
              <a:t>profiles of CO mixing ratios </a:t>
            </a:r>
            <a:r>
              <a:rPr lang="en-US" b="1" dirty="0"/>
              <a:t>(A) </a:t>
            </a:r>
            <a:r>
              <a:rPr lang="en-US" dirty="0"/>
              <a:t>and CN </a:t>
            </a:r>
            <a:r>
              <a:rPr lang="en-US" dirty="0" smtClean="0"/>
              <a:t>number concentrations </a:t>
            </a:r>
            <a:r>
              <a:rPr lang="en-US" b="1" dirty="0"/>
              <a:t>(B) </a:t>
            </a:r>
            <a:r>
              <a:rPr lang="en-US" dirty="0"/>
              <a:t>during BARCA-A (excluding the smoky region</a:t>
            </a:r>
            <a:r>
              <a:rPr lang="en-US" dirty="0" smtClean="0"/>
              <a:t>) and </a:t>
            </a:r>
            <a:r>
              <a:rPr lang="en-US" dirty="0"/>
              <a:t>BARCA-B.</a:t>
            </a:r>
          </a:p>
        </p:txBody>
      </p:sp>
      <p:sp>
        <p:nvSpPr>
          <p:cNvPr id="4" name="TextBox 3"/>
          <p:cNvSpPr txBox="1"/>
          <p:nvPr/>
        </p:nvSpPr>
        <p:spPr>
          <a:xfrm>
            <a:off x="457200" y="6488668"/>
            <a:ext cx="2076787" cy="369332"/>
          </a:xfrm>
          <a:prstGeom prst="rect">
            <a:avLst/>
          </a:prstGeom>
          <a:noFill/>
        </p:spPr>
        <p:txBody>
          <a:bodyPr wrap="none" rtlCol="0">
            <a:spAutoFit/>
          </a:bodyPr>
          <a:lstStyle/>
          <a:p>
            <a:r>
              <a:rPr lang="en-US" dirty="0" smtClean="0"/>
              <a:t>Andreae et al., 2012</a:t>
            </a:r>
            <a:endParaRPr lang="en-US" dirty="0"/>
          </a:p>
        </p:txBody>
      </p:sp>
    </p:spTree>
    <p:extLst>
      <p:ext uri="{BB962C8B-B14F-4D97-AF65-F5344CB8AC3E}">
        <p14:creationId xmlns:p14="http://schemas.microsoft.com/office/powerpoint/2010/main" val="13311214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descr="DSC0249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9" name="TextBox 18"/>
          <p:cNvSpPr txBox="1"/>
          <p:nvPr/>
        </p:nvSpPr>
        <p:spPr>
          <a:xfrm>
            <a:off x="0" y="62805"/>
            <a:ext cx="5181601" cy="1384995"/>
          </a:xfrm>
          <a:prstGeom prst="rect">
            <a:avLst/>
          </a:prstGeom>
          <a:noFill/>
          <a:ln>
            <a:noFill/>
          </a:ln>
        </p:spPr>
        <p:txBody>
          <a:bodyPr wrap="square" rtlCol="0">
            <a:spAutoFit/>
          </a:bodyPr>
          <a:lstStyle/>
          <a:p>
            <a:pPr algn="ctr"/>
            <a:r>
              <a:rPr lang="en-US" sz="3600" b="1" dirty="0" err="1" smtClean="0">
                <a:cs typeface="Times New Roman" pitchFamily="18" charset="0"/>
              </a:rPr>
              <a:t>GoAmazon</a:t>
            </a:r>
            <a:r>
              <a:rPr lang="en-US" sz="3600" b="1" dirty="0" smtClean="0">
                <a:cs typeface="Times New Roman" pitchFamily="18" charset="0"/>
              </a:rPr>
              <a:t> 2014-2015</a:t>
            </a:r>
          </a:p>
          <a:p>
            <a:pPr algn="ctr"/>
            <a:r>
              <a:rPr lang="en-US" sz="2400" dirty="0" smtClean="0">
                <a:cs typeface="Times New Roman" pitchFamily="18" charset="0"/>
              </a:rPr>
              <a:t>Ecosystems</a:t>
            </a:r>
            <a:r>
              <a:rPr lang="en-US" sz="2400" dirty="0">
                <a:cs typeface="Times New Roman" pitchFamily="18" charset="0"/>
              </a:rPr>
              <a:t>, Atmosphere Composition, and Climate in </a:t>
            </a:r>
            <a:r>
              <a:rPr lang="en-US" sz="2400" dirty="0" smtClean="0">
                <a:cs typeface="Times New Roman" pitchFamily="18" charset="0"/>
              </a:rPr>
              <a:t>Amazonia</a:t>
            </a:r>
          </a:p>
        </p:txBody>
      </p:sp>
      <p:grpSp>
        <p:nvGrpSpPr>
          <p:cNvPr id="4" name="Group 3"/>
          <p:cNvGrpSpPr/>
          <p:nvPr/>
        </p:nvGrpSpPr>
        <p:grpSpPr>
          <a:xfrm>
            <a:off x="176324" y="1676400"/>
            <a:ext cx="5233876" cy="5257800"/>
            <a:chOff x="1928924" y="1447800"/>
            <a:chExt cx="5233876" cy="5257800"/>
          </a:xfrm>
        </p:grpSpPr>
        <p:sp>
          <p:nvSpPr>
            <p:cNvPr id="21" name="TextBox 20"/>
            <p:cNvSpPr txBox="1"/>
            <p:nvPr/>
          </p:nvSpPr>
          <p:spPr>
            <a:xfrm>
              <a:off x="1952847" y="1495647"/>
              <a:ext cx="5209953" cy="5209953"/>
            </a:xfrm>
            <a:prstGeom prst="rect">
              <a:avLst/>
            </a:prstGeom>
            <a:noFill/>
          </p:spPr>
          <p:txBody>
            <a:bodyPr wrap="square" rtlCol="0">
              <a:prstTxWarp prst="textCircle">
                <a:avLst>
                  <a:gd name="adj" fmla="val 30215"/>
                </a:avLst>
              </a:prstTxWarp>
              <a:spAutoFit/>
            </a:bodyPr>
            <a:lstStyle/>
            <a:p>
              <a:r>
                <a:rPr lang="en-US" sz="2400" dirty="0">
                  <a:solidFill>
                    <a:srgbClr val="00FF00"/>
                  </a:solidFill>
                  <a:latin typeface="Times New Roman" pitchFamily="18" charset="0"/>
                  <a:cs typeface="Times New Roman" pitchFamily="18" charset="0"/>
                </a:rPr>
                <a:t> </a:t>
              </a:r>
              <a:r>
                <a:rPr lang="en-US" sz="2400" dirty="0" smtClean="0">
                  <a:solidFill>
                    <a:srgbClr val="00FF00"/>
                  </a:solidFill>
                  <a:latin typeface="Times New Roman" pitchFamily="18" charset="0"/>
                  <a:cs typeface="Times New Roman" pitchFamily="18" charset="0"/>
                </a:rPr>
                <a:t>    							</a:t>
              </a:r>
              <a:endParaRPr lang="en-US" sz="2400" dirty="0">
                <a:solidFill>
                  <a:srgbClr val="00FF00"/>
                </a:solidFill>
                <a:latin typeface="Times New Roman" pitchFamily="18" charset="0"/>
                <a:cs typeface="Times New Roman" pitchFamily="18" charset="0"/>
              </a:endParaRPr>
            </a:p>
          </p:txBody>
        </p:sp>
        <p:sp>
          <p:nvSpPr>
            <p:cNvPr id="22" name="TextBox 21"/>
            <p:cNvSpPr txBox="1"/>
            <p:nvPr/>
          </p:nvSpPr>
          <p:spPr>
            <a:xfrm>
              <a:off x="1928924" y="1447800"/>
              <a:ext cx="5209953" cy="5209953"/>
            </a:xfrm>
            <a:prstGeom prst="rect">
              <a:avLst/>
            </a:prstGeom>
            <a:noFill/>
            <a:ln>
              <a:noFill/>
            </a:ln>
          </p:spPr>
          <p:txBody>
            <a:bodyPr wrap="square" rtlCol="0">
              <a:prstTxWarp prst="textCircle">
                <a:avLst>
                  <a:gd name="adj" fmla="val 19338220"/>
                </a:avLst>
              </a:prstTxWarp>
              <a:spAutoFit/>
            </a:bodyPr>
            <a:lstStyle/>
            <a:p>
              <a:r>
                <a:rPr lang="en-US" sz="2400" dirty="0" smtClean="0">
                  <a:solidFill>
                    <a:schemeClr val="bg1"/>
                  </a:solidFill>
                  <a:latin typeface="Times New Roman" pitchFamily="18" charset="0"/>
                  <a:cs typeface="Times New Roman" pitchFamily="18" charset="0"/>
                </a:rPr>
                <a:t>	</a:t>
              </a:r>
              <a:endParaRPr lang="en-US" sz="2400" dirty="0">
                <a:solidFill>
                  <a:srgbClr val="00FF00"/>
                </a:solidFill>
                <a:latin typeface="Times New Roman" pitchFamily="18" charset="0"/>
                <a:cs typeface="Times New Roman" pitchFamily="18" charset="0"/>
              </a:endParaRPr>
            </a:p>
          </p:txBody>
        </p:sp>
        <p:sp>
          <p:nvSpPr>
            <p:cNvPr id="5" name="TextBox 4"/>
            <p:cNvSpPr txBox="1"/>
            <p:nvPr/>
          </p:nvSpPr>
          <p:spPr>
            <a:xfrm>
              <a:off x="2476501" y="2024616"/>
              <a:ext cx="4114800" cy="4114800"/>
            </a:xfrm>
            <a:prstGeom prst="rect">
              <a:avLst/>
            </a:prstGeom>
            <a:noFill/>
          </p:spPr>
          <p:txBody>
            <a:bodyPr wrap="square" rtlCol="0">
              <a:prstTxWarp prst="textCircle">
                <a:avLst>
                  <a:gd name="adj" fmla="val 10845807"/>
                </a:avLst>
              </a:prstTxWarp>
              <a:spAutoFit/>
            </a:bodyPr>
            <a:lstStyle/>
            <a:p>
              <a:r>
                <a:rPr lang="en-US" sz="2800" dirty="0">
                  <a:solidFill>
                    <a:schemeClr val="bg1"/>
                  </a:solidFill>
                  <a:latin typeface="Times New Roman" pitchFamily="18" charset="0"/>
                  <a:cs typeface="Times New Roman" pitchFamily="18" charset="0"/>
                </a:rPr>
                <a:t>	</a:t>
              </a:r>
              <a:r>
                <a:rPr lang="en-US" sz="2800" dirty="0" smtClean="0">
                  <a:solidFill>
                    <a:schemeClr val="bg1"/>
                  </a:solidFill>
                  <a:latin typeface="Times New Roman" pitchFamily="18" charset="0"/>
                  <a:cs typeface="Times New Roman" pitchFamily="18" charset="0"/>
                </a:rPr>
                <a:t>  Carbon Cycle		Cloud Life Cycle			    Aerosol Life Cycle</a:t>
              </a:r>
              <a:endParaRPr lang="en-US" sz="2800" dirty="0">
                <a:solidFill>
                  <a:schemeClr val="bg1"/>
                </a:solidFill>
                <a:latin typeface="Times New Roman" pitchFamily="18" charset="0"/>
                <a:cs typeface="Times New Roman" pitchFamily="18" charset="0"/>
              </a:endParaRPr>
            </a:p>
          </p:txBody>
        </p:sp>
        <p:sp>
          <p:nvSpPr>
            <p:cNvPr id="6" name="Oval 5"/>
            <p:cNvSpPr/>
            <p:nvPr/>
          </p:nvSpPr>
          <p:spPr>
            <a:xfrm>
              <a:off x="2133601" y="1681716"/>
              <a:ext cx="4800600" cy="4800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2743200" y="3481852"/>
              <a:ext cx="3495152" cy="1200329"/>
            </a:xfrm>
            <a:prstGeom prst="rect">
              <a:avLst/>
            </a:prstGeom>
            <a:noFill/>
          </p:spPr>
          <p:txBody>
            <a:bodyPr wrap="square" rtlCol="0">
              <a:spAutoFit/>
            </a:bodyPr>
            <a:lstStyle/>
            <a:p>
              <a:pPr algn="ctr"/>
              <a:r>
                <a:rPr lang="en-US" sz="2400" dirty="0">
                  <a:solidFill>
                    <a:schemeClr val="bg1"/>
                  </a:solidFill>
                  <a:latin typeface="Times New Roman" pitchFamily="18" charset="0"/>
                  <a:cs typeface="Times New Roman" pitchFamily="18" charset="0"/>
                </a:rPr>
                <a:t>Climate</a:t>
              </a:r>
            </a:p>
            <a:p>
              <a:pPr algn="ctr"/>
              <a:r>
                <a:rPr lang="en-US" sz="2400" dirty="0" smtClean="0">
                  <a:solidFill>
                    <a:schemeClr val="bg1"/>
                  </a:solidFill>
                  <a:latin typeface="Times New Roman" pitchFamily="18" charset="0"/>
                  <a:cs typeface="Times New Roman" pitchFamily="18" charset="0"/>
                </a:rPr>
                <a:t>Ecosystems</a:t>
              </a:r>
            </a:p>
            <a:p>
              <a:pPr algn="ctr"/>
              <a:r>
                <a:rPr lang="en-US" sz="2400" dirty="0" smtClean="0">
                  <a:solidFill>
                    <a:schemeClr val="bg1"/>
                  </a:solidFill>
                  <a:latin typeface="Times New Roman" pitchFamily="18" charset="0"/>
                  <a:cs typeface="Times New Roman" pitchFamily="18" charset="0"/>
                </a:rPr>
                <a:t>Atmospheric Composition</a:t>
              </a:r>
            </a:p>
          </p:txBody>
        </p:sp>
        <p:cxnSp>
          <p:nvCxnSpPr>
            <p:cNvPr id="10" name="Curved Connector 9"/>
            <p:cNvCxnSpPr/>
            <p:nvPr/>
          </p:nvCxnSpPr>
          <p:spPr>
            <a:xfrm rot="16200000" flipH="1">
              <a:off x="3657601" y="2596116"/>
              <a:ext cx="838200" cy="685800"/>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0800000" flipV="1">
              <a:off x="5562601" y="3510517"/>
              <a:ext cx="685800" cy="562064"/>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5400000" flipH="1" flipV="1">
              <a:off x="3498999" y="4812119"/>
              <a:ext cx="762000" cy="749595"/>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a:off x="4419601" y="3048000"/>
              <a:ext cx="1371599" cy="685800"/>
            </a:xfrm>
            <a:prstGeom prst="curvedConnector3">
              <a:avLst/>
            </a:prstGeom>
            <a:ln w="254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5400000">
              <a:off x="2737403" y="3053797"/>
              <a:ext cx="1306995" cy="1143000"/>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V="1">
              <a:off x="2634698" y="4463497"/>
              <a:ext cx="1055210" cy="685806"/>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750505" y="4107340"/>
              <a:ext cx="632786" cy="342907"/>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flipV="1">
              <a:off x="4191000" y="4953000"/>
              <a:ext cx="1524000" cy="233916"/>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0800000" flipV="1">
              <a:off x="5715004" y="4595187"/>
              <a:ext cx="533398" cy="357810"/>
            </a:xfrm>
            <a:prstGeom prst="curvedConnector3">
              <a:avLst>
                <a:gd name="adj1" fmla="val 4788"/>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20" name="Picture 2" descr="Chuva e Caboc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578" y="0"/>
            <a:ext cx="3995421"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campaign.arm.gov/goamazon2014/images/template/amazon-logo.png"/>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779500"/>
            <a:ext cx="1950720" cy="1925320"/>
          </a:xfrm>
          <a:prstGeom prst="rect">
            <a:avLst/>
          </a:prstGeom>
          <a:noFill/>
          <a:ln>
            <a:noFill/>
          </a:ln>
        </p:spPr>
      </p:pic>
    </p:spTree>
    <p:extLst>
      <p:ext uri="{BB962C8B-B14F-4D97-AF65-F5344CB8AC3E}">
        <p14:creationId xmlns:p14="http://schemas.microsoft.com/office/powerpoint/2010/main" val="21945202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09" t="19680" r="6379" b="5972"/>
          <a:stretch/>
        </p:blipFill>
        <p:spPr bwMode="auto">
          <a:xfrm>
            <a:off x="304800" y="661571"/>
            <a:ext cx="8395049" cy="590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95400" y="15240"/>
            <a:ext cx="5877891" cy="646331"/>
          </a:xfrm>
          <a:prstGeom prst="rect">
            <a:avLst/>
          </a:prstGeom>
          <a:noFill/>
        </p:spPr>
        <p:txBody>
          <a:bodyPr wrap="none" rtlCol="0">
            <a:spAutoFit/>
          </a:bodyPr>
          <a:lstStyle/>
          <a:p>
            <a:r>
              <a:rPr lang="pt-BR" sz="3600" b="1" dirty="0" smtClean="0">
                <a:effectLst>
                  <a:outerShdw blurRad="38100" dist="38100" dir="2700000" algn="tl">
                    <a:srgbClr val="000000">
                      <a:alpha val="43137"/>
                    </a:srgbClr>
                  </a:outerShdw>
                </a:effectLst>
              </a:rPr>
              <a:t>Experimento </a:t>
            </a:r>
            <a:r>
              <a:rPr lang="pt-BR" sz="3600" b="1" dirty="0" err="1" smtClean="0">
                <a:effectLst>
                  <a:outerShdw blurRad="38100" dist="38100" dir="2700000" algn="tl">
                    <a:srgbClr val="000000">
                      <a:alpha val="43137"/>
                    </a:srgbClr>
                  </a:outerShdw>
                </a:effectLst>
              </a:rPr>
              <a:t>GoAmazon</a:t>
            </a:r>
            <a:r>
              <a:rPr lang="pt-BR" sz="3600" b="1" dirty="0" smtClean="0">
                <a:effectLst>
                  <a:outerShdw blurRad="38100" dist="38100" dir="2700000" algn="tl">
                    <a:srgbClr val="000000">
                      <a:alpha val="43137"/>
                    </a:srgbClr>
                  </a:outerShdw>
                </a:effectLst>
              </a:rPr>
              <a:t> 2014</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341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002" t="5264" r="9008" b="6250"/>
          <a:stretch/>
        </p:blipFill>
        <p:spPr bwMode="auto">
          <a:xfrm>
            <a:off x="228600" y="152400"/>
            <a:ext cx="8686800" cy="58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6096000"/>
            <a:ext cx="8686800" cy="646331"/>
          </a:xfrm>
          <a:prstGeom prst="rect">
            <a:avLst/>
          </a:prstGeom>
          <a:solidFill>
            <a:schemeClr val="tx1"/>
          </a:solidFill>
          <a:ln>
            <a:solidFill>
              <a:schemeClr val="tx1"/>
            </a:solidFill>
          </a:ln>
        </p:spPr>
        <p:txBody>
          <a:bodyPr wrap="square" rtlCol="0">
            <a:spAutoFit/>
          </a:bodyPr>
          <a:lstStyle/>
          <a:p>
            <a:r>
              <a:rPr lang="en-US" sz="1200" dirty="0" smtClean="0">
                <a:solidFill>
                  <a:schemeClr val="bg1"/>
                </a:solidFill>
                <a:latin typeface="Times New Roman" pitchFamily="18" charset="0"/>
                <a:cs typeface="Times New Roman" pitchFamily="18" charset="0"/>
              </a:rPr>
              <a:t>Reference: </a:t>
            </a:r>
            <a:r>
              <a:rPr lang="en-US" sz="1200" dirty="0">
                <a:solidFill>
                  <a:schemeClr val="bg1"/>
                </a:solidFill>
                <a:latin typeface="Times New Roman" pitchFamily="18" charset="0"/>
                <a:cs typeface="Times New Roman" pitchFamily="18" charset="0"/>
              </a:rPr>
              <a:t>Kuhn, U.; </a:t>
            </a:r>
            <a:r>
              <a:rPr lang="en-US" sz="1200" dirty="0" err="1">
                <a:solidFill>
                  <a:schemeClr val="bg1"/>
                </a:solidFill>
                <a:latin typeface="Times New Roman" pitchFamily="18" charset="0"/>
                <a:cs typeface="Times New Roman" pitchFamily="18" charset="0"/>
              </a:rPr>
              <a:t>Ganzeveld</a:t>
            </a:r>
            <a:r>
              <a:rPr lang="en-US" sz="1200" dirty="0">
                <a:solidFill>
                  <a:schemeClr val="bg1"/>
                </a:solidFill>
                <a:latin typeface="Times New Roman" pitchFamily="18" charset="0"/>
                <a:cs typeface="Times New Roman" pitchFamily="18" charset="0"/>
              </a:rPr>
              <a:t>, L.; </a:t>
            </a:r>
            <a:r>
              <a:rPr lang="en-US" sz="1200" dirty="0" err="1">
                <a:solidFill>
                  <a:schemeClr val="bg1"/>
                </a:solidFill>
                <a:latin typeface="Times New Roman" pitchFamily="18" charset="0"/>
                <a:cs typeface="Times New Roman" pitchFamily="18" charset="0"/>
              </a:rPr>
              <a:t>Thielmann</a:t>
            </a:r>
            <a:r>
              <a:rPr lang="en-US" sz="1200" dirty="0">
                <a:solidFill>
                  <a:schemeClr val="bg1"/>
                </a:solidFill>
                <a:latin typeface="Times New Roman" pitchFamily="18" charset="0"/>
                <a:cs typeface="Times New Roman" pitchFamily="18" charset="0"/>
              </a:rPr>
              <a:t>, A.; </a:t>
            </a:r>
            <a:r>
              <a:rPr lang="en-US" sz="1200" dirty="0" err="1">
                <a:solidFill>
                  <a:schemeClr val="bg1"/>
                </a:solidFill>
                <a:latin typeface="Times New Roman" pitchFamily="18" charset="0"/>
                <a:cs typeface="Times New Roman" pitchFamily="18" charset="0"/>
              </a:rPr>
              <a:t>Dindorf</a:t>
            </a:r>
            <a:r>
              <a:rPr lang="en-US" sz="1200" dirty="0">
                <a:solidFill>
                  <a:schemeClr val="bg1"/>
                </a:solidFill>
                <a:latin typeface="Times New Roman" pitchFamily="18" charset="0"/>
                <a:cs typeface="Times New Roman" pitchFamily="18" charset="0"/>
              </a:rPr>
              <a:t>, T.; Welling, M.; </a:t>
            </a:r>
            <a:r>
              <a:rPr lang="en-US" sz="1200" dirty="0" err="1">
                <a:solidFill>
                  <a:schemeClr val="bg1"/>
                </a:solidFill>
                <a:latin typeface="Times New Roman" pitchFamily="18" charset="0"/>
                <a:cs typeface="Times New Roman" pitchFamily="18" charset="0"/>
              </a:rPr>
              <a:t>Sciare</a:t>
            </a:r>
            <a:r>
              <a:rPr lang="en-US" sz="1200" dirty="0">
                <a:solidFill>
                  <a:schemeClr val="bg1"/>
                </a:solidFill>
                <a:latin typeface="Times New Roman" pitchFamily="18" charset="0"/>
                <a:cs typeface="Times New Roman" pitchFamily="18" charset="0"/>
              </a:rPr>
              <a:t>, J.; </a:t>
            </a:r>
            <a:r>
              <a:rPr lang="en-US" sz="1200" dirty="0" smtClean="0">
                <a:solidFill>
                  <a:schemeClr val="bg1"/>
                </a:solidFill>
                <a:latin typeface="Times New Roman" pitchFamily="18" charset="0"/>
                <a:cs typeface="Times New Roman" pitchFamily="18" charset="0"/>
              </a:rPr>
              <a:t>Roberts, G</a:t>
            </a:r>
            <a:r>
              <a:rPr lang="en-US" sz="1200" dirty="0">
                <a:solidFill>
                  <a:schemeClr val="bg1"/>
                </a:solidFill>
                <a:latin typeface="Times New Roman" pitchFamily="18" charset="0"/>
                <a:cs typeface="Times New Roman" pitchFamily="18" charset="0"/>
              </a:rPr>
              <a:t>.; </a:t>
            </a:r>
            <a:r>
              <a:rPr lang="en-US" sz="1200" dirty="0" err="1">
                <a:solidFill>
                  <a:schemeClr val="bg1"/>
                </a:solidFill>
                <a:latin typeface="Times New Roman" pitchFamily="18" charset="0"/>
                <a:cs typeface="Times New Roman" pitchFamily="18" charset="0"/>
              </a:rPr>
              <a:t>Meixner</a:t>
            </a:r>
            <a:r>
              <a:rPr lang="en-US" sz="1200" dirty="0">
                <a:solidFill>
                  <a:schemeClr val="bg1"/>
                </a:solidFill>
                <a:latin typeface="Times New Roman" pitchFamily="18" charset="0"/>
                <a:cs typeface="Times New Roman" pitchFamily="18" charset="0"/>
              </a:rPr>
              <a:t>, F. X.; </a:t>
            </a:r>
            <a:r>
              <a:rPr lang="en-US" sz="1200" dirty="0" err="1">
                <a:solidFill>
                  <a:schemeClr val="bg1"/>
                </a:solidFill>
                <a:latin typeface="Times New Roman" pitchFamily="18" charset="0"/>
                <a:cs typeface="Times New Roman" pitchFamily="18" charset="0"/>
              </a:rPr>
              <a:t>Kesselmeier</a:t>
            </a:r>
            <a:r>
              <a:rPr lang="en-US" sz="1200" dirty="0">
                <a:solidFill>
                  <a:schemeClr val="bg1"/>
                </a:solidFill>
                <a:latin typeface="Times New Roman" pitchFamily="18" charset="0"/>
                <a:cs typeface="Times New Roman" pitchFamily="18" charset="0"/>
              </a:rPr>
              <a:t>, J.; </a:t>
            </a:r>
            <a:r>
              <a:rPr lang="en-US" sz="1200" dirty="0" err="1">
                <a:solidFill>
                  <a:schemeClr val="bg1"/>
                </a:solidFill>
                <a:latin typeface="Times New Roman" pitchFamily="18" charset="0"/>
                <a:cs typeface="Times New Roman" pitchFamily="18" charset="0"/>
              </a:rPr>
              <a:t>Lelieveld</a:t>
            </a:r>
            <a:r>
              <a:rPr lang="en-US" sz="1200" dirty="0">
                <a:solidFill>
                  <a:schemeClr val="bg1"/>
                </a:solidFill>
                <a:latin typeface="Times New Roman" pitchFamily="18" charset="0"/>
                <a:cs typeface="Times New Roman" pitchFamily="18" charset="0"/>
              </a:rPr>
              <a:t>, J.; </a:t>
            </a:r>
            <a:r>
              <a:rPr lang="en-US" sz="1200" dirty="0" err="1">
                <a:solidFill>
                  <a:schemeClr val="bg1"/>
                </a:solidFill>
                <a:latin typeface="Times New Roman" pitchFamily="18" charset="0"/>
                <a:cs typeface="Times New Roman" pitchFamily="18" charset="0"/>
              </a:rPr>
              <a:t>Ciccioli</a:t>
            </a:r>
            <a:r>
              <a:rPr lang="en-US" sz="1200" dirty="0">
                <a:solidFill>
                  <a:schemeClr val="bg1"/>
                </a:solidFill>
                <a:latin typeface="Times New Roman" pitchFamily="18" charset="0"/>
                <a:cs typeface="Times New Roman" pitchFamily="18" charset="0"/>
              </a:rPr>
              <a:t>, P.; </a:t>
            </a:r>
            <a:r>
              <a:rPr lang="en-US" sz="1200" dirty="0" err="1">
                <a:solidFill>
                  <a:schemeClr val="bg1"/>
                </a:solidFill>
                <a:latin typeface="Times New Roman" pitchFamily="18" charset="0"/>
                <a:cs typeface="Times New Roman" pitchFamily="18" charset="0"/>
              </a:rPr>
              <a:t>Kolle</a:t>
            </a:r>
            <a:r>
              <a:rPr lang="en-US" sz="1200" dirty="0">
                <a:solidFill>
                  <a:schemeClr val="bg1"/>
                </a:solidFill>
                <a:latin typeface="Times New Roman" pitchFamily="18" charset="0"/>
                <a:cs typeface="Times New Roman" pitchFamily="18" charset="0"/>
              </a:rPr>
              <a:t>, O.; Lloyd, J</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Trentmann</a:t>
            </a:r>
            <a:r>
              <a:rPr lang="en-US" sz="1200" dirty="0">
                <a:solidFill>
                  <a:schemeClr val="bg1"/>
                </a:solidFill>
                <a:latin typeface="Times New Roman" pitchFamily="18" charset="0"/>
                <a:cs typeface="Times New Roman" pitchFamily="18" charset="0"/>
              </a:rPr>
              <a:t>, J.; Artaxo, P.; </a:t>
            </a:r>
            <a:r>
              <a:rPr lang="en-US" sz="1200" dirty="0" err="1">
                <a:solidFill>
                  <a:schemeClr val="bg1"/>
                </a:solidFill>
                <a:latin typeface="Times New Roman" pitchFamily="18" charset="0"/>
                <a:cs typeface="Times New Roman" pitchFamily="18" charset="0"/>
              </a:rPr>
              <a:t>Andreae</a:t>
            </a:r>
            <a:r>
              <a:rPr lang="en-US" sz="1200" dirty="0">
                <a:solidFill>
                  <a:schemeClr val="bg1"/>
                </a:solidFill>
                <a:latin typeface="Times New Roman" pitchFamily="18" charset="0"/>
                <a:cs typeface="Times New Roman" pitchFamily="18" charset="0"/>
              </a:rPr>
              <a:t>, M. O., “Impact of Manaus City on the </a:t>
            </a:r>
            <a:r>
              <a:rPr lang="en-US" sz="1200" dirty="0" smtClean="0">
                <a:solidFill>
                  <a:schemeClr val="bg1"/>
                </a:solidFill>
                <a:latin typeface="Times New Roman" pitchFamily="18" charset="0"/>
                <a:cs typeface="Times New Roman" pitchFamily="18" charset="0"/>
              </a:rPr>
              <a:t>Amazon Green </a:t>
            </a:r>
            <a:r>
              <a:rPr lang="en-US" sz="1200" dirty="0">
                <a:solidFill>
                  <a:schemeClr val="bg1"/>
                </a:solidFill>
                <a:latin typeface="Times New Roman" pitchFamily="18" charset="0"/>
                <a:cs typeface="Times New Roman" pitchFamily="18" charset="0"/>
              </a:rPr>
              <a:t>Ocean atmosphere: Ozone production, precursor </a:t>
            </a:r>
            <a:r>
              <a:rPr lang="en-US" sz="1200" dirty="0" smtClean="0">
                <a:solidFill>
                  <a:schemeClr val="bg1"/>
                </a:solidFill>
                <a:latin typeface="Times New Roman" pitchFamily="18" charset="0"/>
                <a:cs typeface="Times New Roman" pitchFamily="18" charset="0"/>
              </a:rPr>
              <a:t>sensitivity, and </a:t>
            </a:r>
            <a:r>
              <a:rPr lang="en-US" sz="1200" dirty="0">
                <a:solidFill>
                  <a:schemeClr val="bg1"/>
                </a:solidFill>
                <a:latin typeface="Times New Roman" pitchFamily="18" charset="0"/>
                <a:cs typeface="Times New Roman" pitchFamily="18" charset="0"/>
              </a:rPr>
              <a:t>aerosol load</a:t>
            </a:r>
            <a:r>
              <a:rPr lang="en-US" sz="1200" dirty="0" smtClean="0">
                <a:solidFill>
                  <a:schemeClr val="bg1"/>
                </a:solidFill>
                <a:latin typeface="Times New Roman" pitchFamily="18" charset="0"/>
                <a:cs typeface="Times New Roman" pitchFamily="18" charset="0"/>
              </a:rPr>
              <a:t>,” </a:t>
            </a:r>
            <a:r>
              <a:rPr lang="en-US" sz="1200" i="1" dirty="0" smtClean="0">
                <a:solidFill>
                  <a:schemeClr val="bg1"/>
                </a:solidFill>
                <a:latin typeface="Times New Roman" pitchFamily="18" charset="0"/>
                <a:cs typeface="Times New Roman" pitchFamily="18" charset="0"/>
              </a:rPr>
              <a:t>Atmos</a:t>
            </a:r>
            <a:r>
              <a:rPr lang="en-US" sz="1200" i="1" dirty="0">
                <a:solidFill>
                  <a:schemeClr val="bg1"/>
                </a:solidFill>
                <a:latin typeface="Times New Roman" pitchFamily="18" charset="0"/>
                <a:cs typeface="Times New Roman" pitchFamily="18" charset="0"/>
              </a:rPr>
              <a:t>. Chem. Phys. </a:t>
            </a:r>
            <a:r>
              <a:rPr lang="en-US" sz="1200" b="1" dirty="0">
                <a:solidFill>
                  <a:schemeClr val="bg1"/>
                </a:solidFill>
                <a:latin typeface="Times New Roman" pitchFamily="18" charset="0"/>
                <a:cs typeface="Times New Roman" pitchFamily="18" charset="0"/>
              </a:rPr>
              <a:t>2010</a:t>
            </a:r>
            <a:r>
              <a:rPr lang="en-US" sz="1200" dirty="0">
                <a:solidFill>
                  <a:schemeClr val="bg1"/>
                </a:solidFill>
                <a:latin typeface="Times New Roman" pitchFamily="18" charset="0"/>
                <a:cs typeface="Times New Roman" pitchFamily="18" charset="0"/>
              </a:rPr>
              <a:t>, </a:t>
            </a:r>
            <a:r>
              <a:rPr lang="en-US" sz="1200" i="1" dirty="0" smtClean="0">
                <a:solidFill>
                  <a:schemeClr val="bg1"/>
                </a:solidFill>
                <a:latin typeface="Times New Roman" pitchFamily="18" charset="0"/>
                <a:cs typeface="Times New Roman" pitchFamily="18" charset="0"/>
              </a:rPr>
              <a:t>10</a:t>
            </a:r>
            <a:r>
              <a:rPr lang="en-US" sz="1200" dirty="0" smtClean="0">
                <a:solidFill>
                  <a:schemeClr val="bg1"/>
                </a:solidFill>
                <a:latin typeface="Times New Roman" pitchFamily="18" charset="0"/>
                <a:cs typeface="Times New Roman" pitchFamily="18" charset="0"/>
              </a:rPr>
              <a:t>, 9251-9282.</a:t>
            </a:r>
            <a:endParaRPr lang="en-US" sz="1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473157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solidFill>
            <a:schemeClr val="tx1"/>
          </a:solidFill>
          <a:ln w="25400">
            <a:noFill/>
          </a:ln>
        </p:spPr>
        <p:txBody>
          <a:bodyPr wrap="square" bIns="228600" rtlCol="0">
            <a:spAutoFit/>
          </a:bodyPr>
          <a:lstStyle/>
          <a:p>
            <a:pPr algn="ctr"/>
            <a:r>
              <a:rPr lang="en-US" sz="3600" dirty="0" smtClean="0">
                <a:solidFill>
                  <a:schemeClr val="bg1"/>
                </a:solidFill>
                <a:latin typeface="Times New Roman" pitchFamily="18" charset="0"/>
                <a:cs typeface="Times New Roman" pitchFamily="18" charset="0"/>
              </a:rPr>
              <a:t>Downwind of Manaus</a:t>
            </a:r>
          </a:p>
        </p:txBody>
      </p:sp>
      <p:sp>
        <p:nvSpPr>
          <p:cNvPr id="6" name="TextBox 5"/>
          <p:cNvSpPr txBox="1"/>
          <p:nvPr/>
        </p:nvSpPr>
        <p:spPr>
          <a:xfrm>
            <a:off x="0" y="5867400"/>
            <a:ext cx="5410200" cy="923330"/>
          </a:xfrm>
          <a:prstGeom prst="rect">
            <a:avLst/>
          </a:prstGeom>
          <a:noFill/>
        </p:spPr>
        <p:txBody>
          <a:bodyPr wrap="square" rtlCol="0">
            <a:spAutoFit/>
          </a:bodyPr>
          <a:lstStyle/>
          <a:p>
            <a:pPr>
              <a:buFont typeface="Arial" pitchFamily="34" charset="0"/>
              <a:buChar char="•"/>
            </a:pPr>
            <a:r>
              <a:rPr lang="en-US" dirty="0" smtClean="0">
                <a:latin typeface="Times New Roman" pitchFamily="18" charset="0"/>
                <a:cs typeface="Times New Roman" pitchFamily="18" charset="0"/>
              </a:rPr>
              <a:t>111 by 60.8 km represented by this box.</a:t>
            </a:r>
          </a:p>
          <a:p>
            <a:pPr>
              <a:buFont typeface="Arial" pitchFamily="34" charset="0"/>
              <a:buChar char="•"/>
            </a:pPr>
            <a:r>
              <a:rPr lang="en-US" dirty="0" smtClean="0">
                <a:latin typeface="Times New Roman" pitchFamily="18" charset="0"/>
                <a:cs typeface="Times New Roman" pitchFamily="18" charset="0"/>
              </a:rPr>
              <a:t>Wind speeds at 1 km altitude are typically 10 to 30 </a:t>
            </a:r>
            <a:r>
              <a:rPr lang="en-US" dirty="0" err="1" smtClean="0">
                <a:latin typeface="Times New Roman" pitchFamily="18" charset="0"/>
                <a:cs typeface="Times New Roman" pitchFamily="18" charset="0"/>
              </a:rPr>
              <a:t>kph</a:t>
            </a:r>
            <a:r>
              <a:rPr lang="en-US" dirty="0" smtClean="0">
                <a:latin typeface="Times New Roman" pitchFamily="18" charset="0"/>
                <a:cs typeface="Times New Roman" pitchFamily="18" charset="0"/>
              </a:rPr>
              <a:t>.</a:t>
            </a:r>
          </a:p>
          <a:p>
            <a:pPr>
              <a:buFont typeface="Arial" pitchFamily="34" charset="0"/>
              <a:buChar char="•"/>
            </a:pPr>
            <a:r>
              <a:rPr lang="en-US" dirty="0" smtClean="0">
                <a:latin typeface="Times New Roman" pitchFamily="18" charset="0"/>
                <a:cs typeface="Times New Roman" pitchFamily="18" charset="0"/>
              </a:rPr>
              <a:t>T2→T3 transit time of 2 to 6 hr.</a:t>
            </a:r>
            <a:endParaRPr lang="en-US" dirty="0">
              <a:latin typeface="Times New Roman" pitchFamily="18" charset="0"/>
              <a:cs typeface="Times New Roman" pitchFamily="18" charset="0"/>
            </a:endParaRPr>
          </a:p>
        </p:txBody>
      </p:sp>
      <p:pic>
        <p:nvPicPr>
          <p:cNvPr id="2" name="Picture 1" descr="C:\Users\smartin\Desktop\GoAmazon2014Sites 22Jul2011version.png"/>
          <p:cNvPicPr>
            <a:picLocks noChangeAspect="1" noChangeArrowheads="1"/>
          </p:cNvPicPr>
          <p:nvPr/>
        </p:nvPicPr>
        <p:blipFill>
          <a:blip r:embed="rId2" cstate="print"/>
          <a:srcRect b="46099"/>
          <a:stretch>
            <a:fillRect/>
          </a:stretch>
        </p:blipFill>
        <p:spPr bwMode="auto">
          <a:xfrm>
            <a:off x="457200" y="914400"/>
            <a:ext cx="8343900" cy="4611395"/>
          </a:xfrm>
          <a:prstGeom prst="rect">
            <a:avLst/>
          </a:prstGeom>
          <a:noFill/>
        </p:spPr>
      </p:pic>
      <p:pic>
        <p:nvPicPr>
          <p:cNvPr id="29698" name="Picture 2" descr="C:\Users\smartin\Desktop\GoAmazon2014Sites 22Jul2011version.png"/>
          <p:cNvPicPr>
            <a:picLocks noChangeAspect="1" noChangeArrowheads="1"/>
          </p:cNvPicPr>
          <p:nvPr/>
        </p:nvPicPr>
        <p:blipFill>
          <a:blip r:embed="rId2" cstate="print"/>
          <a:srcRect l="5600" t="57737" r="24000" b="16515"/>
          <a:stretch>
            <a:fillRect/>
          </a:stretch>
        </p:blipFill>
        <p:spPr bwMode="auto">
          <a:xfrm>
            <a:off x="5638800" y="5543548"/>
            <a:ext cx="3505200" cy="1314450"/>
          </a:xfrm>
          <a:prstGeom prst="rect">
            <a:avLst/>
          </a:prstGeom>
          <a:noFill/>
        </p:spPr>
      </p:pic>
    </p:spTree>
    <p:extLst>
      <p:ext uri="{BB962C8B-B14F-4D97-AF65-F5344CB8AC3E}">
        <p14:creationId xmlns:p14="http://schemas.microsoft.com/office/powerpoint/2010/main" val="35643661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43600" y="1404878"/>
            <a:ext cx="3200400" cy="5447645"/>
          </a:xfrm>
          <a:prstGeom prst="rect">
            <a:avLst/>
          </a:prstGeom>
          <a:solidFill>
            <a:schemeClr val="tx1"/>
          </a:solidFill>
          <a:ln w="25400">
            <a:solidFill>
              <a:schemeClr val="bg1"/>
            </a:solidFill>
          </a:ln>
        </p:spPr>
        <p:txBody>
          <a:bodyPr wrap="square" bIns="228600" rtlCol="0">
            <a:spAutoFit/>
          </a:bodyPr>
          <a:lstStyle/>
          <a:p>
            <a:pPr algn="ctr" defTabSz="914400"/>
            <a:endParaRPr lang="en-US" sz="2400" i="1" dirty="0" smtClean="0">
              <a:solidFill>
                <a:prstClr val="white"/>
              </a:solidFill>
              <a:latin typeface="Times New Roman" pitchFamily="18" charset="0"/>
              <a:cs typeface="Times New Roman" pitchFamily="18" charset="0"/>
            </a:endParaRPr>
          </a:p>
          <a:p>
            <a:pPr algn="ctr" defTabSz="914400"/>
            <a:endParaRPr lang="en-US" sz="2400" i="1" dirty="0" smtClean="0">
              <a:solidFill>
                <a:prstClr val="white"/>
              </a:solidFill>
              <a:latin typeface="Times New Roman" pitchFamily="18" charset="0"/>
              <a:cs typeface="Times New Roman" pitchFamily="18" charset="0"/>
            </a:endParaRPr>
          </a:p>
          <a:p>
            <a:pPr algn="ctr" defTabSz="914400"/>
            <a:r>
              <a:rPr lang="en-US" sz="2400" i="1" dirty="0" smtClean="0">
                <a:solidFill>
                  <a:prstClr val="white"/>
                </a:solidFill>
                <a:latin typeface="Times New Roman" pitchFamily="18" charset="0"/>
                <a:cs typeface="Times New Roman" pitchFamily="18" charset="0"/>
              </a:rPr>
              <a:t>Susceptibility and expected reaction to stresses of global climate change as well as pollution introduced by future regional economic development are not known or quantified at present time.</a:t>
            </a:r>
          </a:p>
          <a:p>
            <a:pPr algn="ctr" defTabSz="914400"/>
            <a:endParaRPr lang="en-US" sz="2400" i="1" dirty="0">
              <a:solidFill>
                <a:prstClr val="white"/>
              </a:solidFill>
              <a:latin typeface="Times New Roman" pitchFamily="18" charset="0"/>
              <a:cs typeface="Times New Roman" pitchFamily="18" charset="0"/>
            </a:endParaRPr>
          </a:p>
          <a:p>
            <a:pPr algn="ctr" defTabSz="914400"/>
            <a:r>
              <a:rPr lang="en-US" sz="2400" dirty="0" smtClean="0">
                <a:solidFill>
                  <a:prstClr val="white"/>
                </a:solidFill>
                <a:latin typeface="Times New Roman" pitchFamily="18" charset="0"/>
                <a:cs typeface="Times New Roman" pitchFamily="18" charset="0"/>
              </a:rPr>
              <a:t> </a:t>
            </a:r>
            <a:endParaRPr lang="en-US" sz="2400" dirty="0">
              <a:solidFill>
                <a:prstClr val="white"/>
              </a:solidFill>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2" cstate="print"/>
          <a:srcRect/>
          <a:stretch>
            <a:fillRect/>
          </a:stretch>
        </p:blipFill>
        <p:spPr bwMode="auto">
          <a:xfrm>
            <a:off x="381000" y="1444909"/>
            <a:ext cx="5410199" cy="4706357"/>
          </a:xfrm>
          <a:prstGeom prst="rect">
            <a:avLst/>
          </a:prstGeom>
          <a:noFill/>
          <a:ln w="9525">
            <a:noFill/>
            <a:miter lim="800000"/>
            <a:headEnd/>
            <a:tailEnd/>
          </a:ln>
        </p:spPr>
      </p:pic>
      <p:sp>
        <p:nvSpPr>
          <p:cNvPr id="3" name="TextBox 2"/>
          <p:cNvSpPr txBox="1"/>
          <p:nvPr/>
        </p:nvSpPr>
        <p:spPr>
          <a:xfrm>
            <a:off x="152400" y="6243935"/>
            <a:ext cx="5638799" cy="461665"/>
          </a:xfrm>
          <a:prstGeom prst="rect">
            <a:avLst/>
          </a:prstGeom>
          <a:noFill/>
        </p:spPr>
        <p:txBody>
          <a:bodyPr wrap="square" rtlCol="0">
            <a:spAutoFit/>
          </a:bodyPr>
          <a:lstStyle/>
          <a:p>
            <a:pPr defTabSz="914400"/>
            <a:r>
              <a:rPr lang="en-US" sz="1200" dirty="0" smtClean="0">
                <a:solidFill>
                  <a:prstClr val="black"/>
                </a:solidFill>
                <a:latin typeface="Times New Roman" pitchFamily="18" charset="0"/>
                <a:cs typeface="Times New Roman" pitchFamily="18" charset="0"/>
              </a:rPr>
              <a:t>Source: Barth </a:t>
            </a:r>
            <a:r>
              <a:rPr lang="en-US" sz="1200" dirty="0">
                <a:solidFill>
                  <a:prstClr val="black"/>
                </a:solidFill>
                <a:latin typeface="Times New Roman" pitchFamily="18" charset="0"/>
                <a:cs typeface="Times New Roman" pitchFamily="18" charset="0"/>
              </a:rPr>
              <a:t>et al., “Coupling between Land Ecosystems and the Atmospheric Hydrologic Cycle through Biogenic Aerosol  Particles,” </a:t>
            </a:r>
            <a:r>
              <a:rPr lang="en-US" sz="1200" i="1" dirty="0" smtClean="0">
                <a:solidFill>
                  <a:prstClr val="black"/>
                </a:solidFill>
                <a:latin typeface="Times New Roman" pitchFamily="18" charset="0"/>
                <a:cs typeface="Times New Roman" pitchFamily="18" charset="0"/>
              </a:rPr>
              <a:t>BAMS</a:t>
            </a:r>
            <a:r>
              <a:rPr lang="en-US" sz="1200" dirty="0" smtClean="0">
                <a:solidFill>
                  <a:prstClr val="black"/>
                </a:solidFill>
                <a:latin typeface="Times New Roman" pitchFamily="18" charset="0"/>
                <a:cs typeface="Times New Roman" pitchFamily="18" charset="0"/>
              </a:rPr>
              <a:t>, </a:t>
            </a:r>
            <a:r>
              <a:rPr lang="en-US" sz="1200" i="1" dirty="0" smtClean="0">
                <a:solidFill>
                  <a:prstClr val="black"/>
                </a:solidFill>
                <a:latin typeface="Times New Roman" pitchFamily="18" charset="0"/>
                <a:cs typeface="Times New Roman" pitchFamily="18" charset="0"/>
              </a:rPr>
              <a:t>86</a:t>
            </a:r>
            <a:r>
              <a:rPr lang="en-US" sz="1200" dirty="0" smtClean="0">
                <a:solidFill>
                  <a:prstClr val="black"/>
                </a:solidFill>
                <a:latin typeface="Times New Roman" pitchFamily="18" charset="0"/>
                <a:cs typeface="Times New Roman" pitchFamily="18" charset="0"/>
              </a:rPr>
              <a:t>, 1738-1742, 2005. </a:t>
            </a:r>
            <a:endParaRPr lang="en-US" sz="1200" dirty="0">
              <a:solidFill>
                <a:prstClr val="black"/>
              </a:solidFill>
              <a:latin typeface="Times New Roman" pitchFamily="18" charset="0"/>
              <a:cs typeface="Times New Roman" pitchFamily="18" charset="0"/>
            </a:endParaRPr>
          </a:p>
        </p:txBody>
      </p:sp>
      <p:sp>
        <p:nvSpPr>
          <p:cNvPr id="5" name="TextBox 4"/>
          <p:cNvSpPr txBox="1"/>
          <p:nvPr/>
        </p:nvSpPr>
        <p:spPr>
          <a:xfrm>
            <a:off x="0" y="0"/>
            <a:ext cx="9144000" cy="1384995"/>
          </a:xfrm>
          <a:prstGeom prst="rect">
            <a:avLst/>
          </a:prstGeom>
          <a:solidFill>
            <a:schemeClr val="tx1"/>
          </a:solidFill>
          <a:ln w="25400">
            <a:noFill/>
          </a:ln>
        </p:spPr>
        <p:txBody>
          <a:bodyPr wrap="square" bIns="228600" rtlCol="0">
            <a:spAutoFit/>
          </a:bodyPr>
          <a:lstStyle/>
          <a:p>
            <a:pPr algn="ctr" defTabSz="914400"/>
            <a:r>
              <a:rPr lang="en-US" sz="2400" dirty="0" smtClean="0">
                <a:solidFill>
                  <a:prstClr val="white"/>
                </a:solidFill>
                <a:latin typeface="Times New Roman" pitchFamily="18" charset="0"/>
                <a:cs typeface="Times New Roman" pitchFamily="18" charset="0"/>
              </a:rPr>
              <a:t>Amazon Basin has strong coupling between terrestrial ecosystem </a:t>
            </a:r>
            <a:r>
              <a:rPr lang="en-US" sz="2400" dirty="0">
                <a:solidFill>
                  <a:prstClr val="white"/>
                </a:solidFill>
                <a:latin typeface="Times New Roman" pitchFamily="18" charset="0"/>
                <a:cs typeface="Times New Roman" pitchFamily="18" charset="0"/>
              </a:rPr>
              <a:t>and the </a:t>
            </a:r>
            <a:r>
              <a:rPr lang="en-US" sz="2400" dirty="0" smtClean="0">
                <a:solidFill>
                  <a:prstClr val="white"/>
                </a:solidFill>
                <a:latin typeface="Times New Roman" pitchFamily="18" charset="0"/>
                <a:cs typeface="Times New Roman" pitchFamily="18" charset="0"/>
              </a:rPr>
              <a:t>hydrologic cycle: The linkages among carbon cycle, aerosol life cycle, and cloud life cycle are strong and need to be understood and quantified.</a:t>
            </a:r>
          </a:p>
        </p:txBody>
      </p:sp>
    </p:spTree>
    <p:extLst>
      <p:ext uri="{BB962C8B-B14F-4D97-AF65-F5344CB8AC3E}">
        <p14:creationId xmlns:p14="http://schemas.microsoft.com/office/powerpoint/2010/main" val="409240089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ld1"/>
          <p:cNvPicPr>
            <a:picLocks noChangeAspect="1" noChangeArrowheads="1"/>
          </p:cNvPicPr>
          <p:nvPr/>
        </p:nvPicPr>
        <p:blipFill>
          <a:blip r:embed="rId2" cstate="print"/>
          <a:srcRect/>
          <a:stretch>
            <a:fillRect/>
          </a:stretch>
        </p:blipFill>
        <p:spPr bwMode="auto">
          <a:xfrm>
            <a:off x="3992563" y="0"/>
            <a:ext cx="5151437" cy="6858000"/>
          </a:xfrm>
          <a:prstGeom prst="rect">
            <a:avLst/>
          </a:prstGeom>
          <a:noFill/>
          <a:ln w="9525">
            <a:noFill/>
            <a:miter lim="800000"/>
            <a:headEnd/>
            <a:tailEnd/>
          </a:ln>
        </p:spPr>
      </p:pic>
      <p:pic>
        <p:nvPicPr>
          <p:cNvPr id="4" name="Picture 2" descr="IMG_0070"/>
          <p:cNvPicPr>
            <a:picLocks noChangeAspect="1" noChangeArrowheads="1"/>
          </p:cNvPicPr>
          <p:nvPr/>
        </p:nvPicPr>
        <p:blipFill>
          <a:blip r:embed="rId3" cstate="print"/>
          <a:srcRect/>
          <a:stretch>
            <a:fillRect/>
          </a:stretch>
        </p:blipFill>
        <p:spPr bwMode="auto">
          <a:xfrm>
            <a:off x="0" y="3886200"/>
            <a:ext cx="3962400" cy="2971800"/>
          </a:xfrm>
          <a:prstGeom prst="rect">
            <a:avLst/>
          </a:prstGeom>
          <a:noFill/>
        </p:spPr>
      </p:pic>
      <p:sp>
        <p:nvSpPr>
          <p:cNvPr id="5" name="Rectangle 4"/>
          <p:cNvSpPr/>
          <p:nvPr/>
        </p:nvSpPr>
        <p:spPr>
          <a:xfrm>
            <a:off x="-30480" y="182880"/>
            <a:ext cx="3962400" cy="3785652"/>
          </a:xfrm>
          <a:prstGeom prst="rect">
            <a:avLst/>
          </a:prstGeom>
        </p:spPr>
        <p:txBody>
          <a:bodyPr wrap="square">
            <a:spAutoFit/>
          </a:bodyPr>
          <a:lstStyle/>
          <a:p>
            <a:pPr algn="ctr" fontAlgn="base">
              <a:spcBef>
                <a:spcPct val="0"/>
              </a:spcBef>
              <a:spcAft>
                <a:spcPct val="0"/>
              </a:spcAft>
            </a:pPr>
            <a:r>
              <a:rPr lang="pt-BR" sz="3000" b="1" dirty="0" smtClean="0">
                <a:solidFill>
                  <a:srgbClr val="000000"/>
                </a:solidFill>
                <a:effectLst>
                  <a:outerShdw blurRad="38100" dist="38100" dir="2700000" algn="tl">
                    <a:srgbClr val="000000">
                      <a:alpha val="43137"/>
                    </a:srgbClr>
                  </a:outerShdw>
                </a:effectLst>
              </a:rPr>
              <a:t>ATTO: Observatório de longo prazo na Amazônia: </a:t>
            </a:r>
            <a:br>
              <a:rPr lang="pt-BR" sz="3000" b="1" dirty="0" smtClean="0">
                <a:solidFill>
                  <a:srgbClr val="000000"/>
                </a:solidFill>
                <a:effectLst>
                  <a:outerShdw blurRad="38100" dist="38100" dir="2700000" algn="tl">
                    <a:srgbClr val="000000">
                      <a:alpha val="43137"/>
                    </a:srgbClr>
                  </a:outerShdw>
                </a:effectLst>
              </a:rPr>
            </a:br>
            <a:r>
              <a:rPr lang="pt-BR" sz="3000" b="1" dirty="0" smtClean="0">
                <a:solidFill>
                  <a:srgbClr val="000000"/>
                </a:solidFill>
                <a:effectLst>
                  <a:outerShdw blurRad="38100" dist="38100" dir="2700000" algn="tl">
                    <a:srgbClr val="000000">
                      <a:alpha val="43137"/>
                    </a:srgbClr>
                  </a:outerShdw>
                </a:effectLst>
              </a:rPr>
              <a:t>Torre com 320 metros</a:t>
            </a:r>
          </a:p>
          <a:p>
            <a:pPr algn="ctr" fontAlgn="base">
              <a:spcBef>
                <a:spcPct val="0"/>
              </a:spcBef>
              <a:spcAft>
                <a:spcPct val="0"/>
              </a:spcAft>
            </a:pPr>
            <a:r>
              <a:rPr lang="pt-BR" sz="3000" b="1" dirty="0" smtClean="0">
                <a:solidFill>
                  <a:srgbClr val="000000"/>
                </a:solidFill>
                <a:effectLst>
                  <a:outerShdw blurRad="38100" dist="38100" dir="2700000" algn="tl">
                    <a:srgbClr val="000000">
                      <a:alpha val="43137"/>
                    </a:srgbClr>
                  </a:outerShdw>
                </a:effectLst>
              </a:rPr>
              <a:t>Iniciativa USP, INPE, UEA, INPA, SECT, FAPESP e outros parceiros</a:t>
            </a:r>
            <a:endParaRPr lang="pt-BR" sz="3000" b="1" dirty="0">
              <a:solidFill>
                <a:srgbClr val="000000"/>
              </a:solidFill>
              <a:effectLst>
                <a:outerShdw blurRad="38100" dist="38100" dir="2700000" algn="tl">
                  <a:srgbClr val="000000">
                    <a:alpha val="43137"/>
                  </a:srgbClr>
                </a:outerShdw>
              </a:effectLst>
            </a:endParaRPr>
          </a:p>
        </p:txBody>
      </p:sp>
      <p:sp>
        <p:nvSpPr>
          <p:cNvPr id="6" name="TextBox 5"/>
          <p:cNvSpPr txBox="1"/>
          <p:nvPr/>
        </p:nvSpPr>
        <p:spPr>
          <a:xfrm>
            <a:off x="1219200" y="152400"/>
            <a:ext cx="184731" cy="461665"/>
          </a:xfrm>
          <a:prstGeom prst="rect">
            <a:avLst/>
          </a:prstGeom>
          <a:noFill/>
        </p:spPr>
        <p:txBody>
          <a:bodyPr wrap="none" rtlCol="0">
            <a:spAutoFit/>
          </a:bodyPr>
          <a:lstStyle/>
          <a:p>
            <a:pPr fontAlgn="base">
              <a:spcBef>
                <a:spcPct val="0"/>
              </a:spcBef>
              <a:spcAft>
                <a:spcPct val="0"/>
              </a:spcAft>
            </a:pPr>
            <a:endParaRPr lang="en-US" sz="2400" i="1" dirty="0">
              <a:solidFill>
                <a:srgbClr val="000000"/>
              </a:solidFill>
            </a:endParaRPr>
          </a:p>
        </p:txBody>
      </p:sp>
    </p:spTree>
    <p:extLst>
      <p:ext uri="{BB962C8B-B14F-4D97-AF65-F5344CB8AC3E}">
        <p14:creationId xmlns:p14="http://schemas.microsoft.com/office/powerpoint/2010/main" val="62798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outh_Americ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6" name="TextBox 5"/>
          <p:cNvSpPr txBox="1"/>
          <p:nvPr/>
        </p:nvSpPr>
        <p:spPr>
          <a:xfrm>
            <a:off x="762000" y="2971800"/>
            <a:ext cx="6540573"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latin typeface="+mj-lt"/>
              </a:rPr>
              <a:t>Thanks for the attention!!!</a:t>
            </a:r>
            <a:endParaRPr lang="en-US" sz="40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29152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5800"/>
            <a:ext cx="7696199" cy="5943600"/>
          </a:xfrm>
          <a:prstGeom prst="rect">
            <a:avLst/>
          </a:prstGeom>
          <a:noFill/>
          <a:ln>
            <a:noFill/>
          </a:ln>
          <a:effectLst>
            <a:outerShdw blurRad="50800" dist="38100" dir="2700000" algn="tl" rotWithShape="0">
              <a:prstClr val="black">
                <a:alpha val="40000"/>
              </a:prstClr>
            </a:outerShdw>
          </a:effectLst>
        </p:spPr>
      </p:pic>
      <p:sp>
        <p:nvSpPr>
          <p:cNvPr id="3" name="TextBox 2"/>
          <p:cNvSpPr txBox="1"/>
          <p:nvPr/>
        </p:nvSpPr>
        <p:spPr>
          <a:xfrm>
            <a:off x="1000232" y="-19899"/>
            <a:ext cx="7219733" cy="830997"/>
          </a:xfrm>
          <a:prstGeom prst="rect">
            <a:avLst/>
          </a:prstGeom>
          <a:noFill/>
        </p:spPr>
        <p:txBody>
          <a:bodyPr wrap="none" rtlCol="0">
            <a:spAutoFit/>
          </a:bodyPr>
          <a:lstStyle/>
          <a:p>
            <a:pPr algn="ctr"/>
            <a:r>
              <a:rPr lang="en-US" sz="4800" b="1" dirty="0" smtClean="0"/>
              <a:t>Aerosol and cloud lifecycles</a:t>
            </a:r>
            <a:endParaRPr lang="en-US" sz="4800" b="1" dirty="0"/>
          </a:p>
        </p:txBody>
      </p:sp>
    </p:spTree>
    <p:extLst>
      <p:ext uri="{BB962C8B-B14F-4D97-AF65-F5344CB8AC3E}">
        <p14:creationId xmlns:p14="http://schemas.microsoft.com/office/powerpoint/2010/main" val="2091298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83285" y="5943600"/>
            <a:ext cx="524735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dirty="0" smtClean="0">
                <a:ln>
                  <a:noFill/>
                </a:ln>
                <a:solidFill>
                  <a:schemeClr val="bg1"/>
                </a:solidFill>
                <a:effectLst/>
                <a:uLnTx/>
                <a:uFillTx/>
              </a:rPr>
              <a:t>What processes controls these fluxes?</a:t>
            </a:r>
            <a:endParaRPr kumimoji="0" lang="en-US" sz="2400" b="1" i="0" u="none" strike="noStrike" kern="0" cap="none" spc="0" normalizeH="0" baseline="0" dirty="0">
              <a:ln>
                <a:noFill/>
              </a:ln>
              <a:solidFill>
                <a:schemeClr val="bg1"/>
              </a:solidFill>
              <a:effectLst/>
              <a:uLnTx/>
              <a:uFillTx/>
            </a:endParaRPr>
          </a:p>
        </p:txBody>
      </p:sp>
      <p:sp>
        <p:nvSpPr>
          <p:cNvPr id="4" name="TextBox 3"/>
          <p:cNvSpPr txBox="1"/>
          <p:nvPr/>
        </p:nvSpPr>
        <p:spPr>
          <a:xfrm>
            <a:off x="5257800" y="4067199"/>
            <a:ext cx="3733800" cy="1384995"/>
          </a:xfrm>
          <a:prstGeom prst="rect">
            <a:avLst/>
          </a:prstGeom>
          <a:noFill/>
        </p:spPr>
        <p:txBody>
          <a:bodyPr wrap="square" rtlCol="0">
            <a:spAutoFit/>
          </a:bodyPr>
          <a:lstStyle/>
          <a:p>
            <a:r>
              <a:rPr lang="en-US" sz="2800" b="1" dirty="0" smtClean="0">
                <a:solidFill>
                  <a:schemeClr val="bg1"/>
                </a:solidFill>
              </a:rPr>
              <a:t>Amazonia is critical for water vapor transport over South America</a:t>
            </a:r>
            <a:endParaRPr lang="en-US" sz="2800" b="1" dirty="0">
              <a:solidFill>
                <a:schemeClr val="bg1"/>
              </a:solidFill>
            </a:endParaRPr>
          </a:p>
        </p:txBody>
      </p:sp>
    </p:spTree>
    <p:extLst>
      <p:ext uri="{BB962C8B-B14F-4D97-AF65-F5344CB8AC3E}">
        <p14:creationId xmlns:p14="http://schemas.microsoft.com/office/powerpoint/2010/main" val="2702391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outh_America"/>
          <p:cNvPicPr>
            <a:picLocks noChangeAspect="1" noChangeArrowheads="1"/>
          </p:cNvPicPr>
          <p:nvPr/>
        </p:nvPicPr>
        <p:blipFill>
          <a:blip r:embed="rId4"/>
          <a:srcRect b="47127"/>
          <a:stretch>
            <a:fillRect/>
          </a:stretch>
        </p:blipFill>
        <p:spPr bwMode="auto">
          <a:xfrm>
            <a:off x="0" y="-69850"/>
            <a:ext cx="9144000" cy="6927850"/>
          </a:xfrm>
          <a:prstGeom prst="rect">
            <a:avLst/>
          </a:prstGeom>
          <a:noFill/>
          <a:ln w="9525">
            <a:noFill/>
            <a:miter lim="800000"/>
            <a:headEnd/>
            <a:tailEnd/>
          </a:ln>
        </p:spPr>
      </p:pic>
      <p:sp>
        <p:nvSpPr>
          <p:cNvPr id="2" name="TextBox 1"/>
          <p:cNvSpPr txBox="1"/>
          <p:nvPr/>
        </p:nvSpPr>
        <p:spPr>
          <a:xfrm>
            <a:off x="152400" y="125343"/>
            <a:ext cx="8503290" cy="707886"/>
          </a:xfrm>
          <a:prstGeom prst="rect">
            <a:avLst/>
          </a:prstGeom>
          <a:noFill/>
        </p:spPr>
        <p:txBody>
          <a:bodyPr wrap="none" rtlCol="0">
            <a:spAutoFit/>
          </a:bodyPr>
          <a:lstStyle/>
          <a:p>
            <a:r>
              <a:rPr lang="en-US" sz="4000" b="1" dirty="0" smtClean="0">
                <a:solidFill>
                  <a:srgbClr val="FFFF00"/>
                </a:solidFill>
              </a:rPr>
              <a:t>Amazonia: 3 different types of aerosols</a:t>
            </a:r>
            <a:endParaRPr lang="en-US" sz="4000" b="1" dirty="0">
              <a:solidFill>
                <a:srgbClr val="FFFF00"/>
              </a:solidFill>
            </a:endParaRPr>
          </a:p>
        </p:txBody>
      </p:sp>
      <p:sp>
        <p:nvSpPr>
          <p:cNvPr id="4" name="TextBox 3"/>
          <p:cNvSpPr txBox="1"/>
          <p:nvPr/>
        </p:nvSpPr>
        <p:spPr>
          <a:xfrm>
            <a:off x="0" y="852357"/>
            <a:ext cx="3109826" cy="400110"/>
          </a:xfrm>
          <a:prstGeom prst="rect">
            <a:avLst/>
          </a:prstGeom>
          <a:noFill/>
        </p:spPr>
        <p:txBody>
          <a:bodyPr wrap="none" rtlCol="0">
            <a:spAutoFit/>
          </a:bodyPr>
          <a:lstStyle/>
          <a:p>
            <a:r>
              <a:rPr lang="en-US" sz="2000" b="1" dirty="0" smtClean="0">
                <a:solidFill>
                  <a:srgbClr val="FFFF00"/>
                </a:solidFill>
              </a:rPr>
              <a:t>Biogenic (primary and SOA)</a:t>
            </a:r>
            <a:endParaRPr lang="en-US" sz="2000" b="1" dirty="0">
              <a:solidFill>
                <a:srgbClr val="FFFF00"/>
              </a:solidFill>
            </a:endParaRPr>
          </a:p>
        </p:txBody>
      </p:sp>
      <p:sp>
        <p:nvSpPr>
          <p:cNvPr id="5" name="TextBox 4"/>
          <p:cNvSpPr txBox="1"/>
          <p:nvPr/>
        </p:nvSpPr>
        <p:spPr>
          <a:xfrm>
            <a:off x="3170786" y="852357"/>
            <a:ext cx="2315057" cy="461665"/>
          </a:xfrm>
          <a:prstGeom prst="rect">
            <a:avLst/>
          </a:prstGeom>
          <a:noFill/>
        </p:spPr>
        <p:txBody>
          <a:bodyPr wrap="none" rtlCol="0">
            <a:spAutoFit/>
          </a:bodyPr>
          <a:lstStyle/>
          <a:p>
            <a:r>
              <a:rPr lang="en-US" sz="2400" b="1" dirty="0" smtClean="0">
                <a:solidFill>
                  <a:srgbClr val="FFFF00"/>
                </a:solidFill>
              </a:rPr>
              <a:t>Biomass Burning</a:t>
            </a:r>
            <a:endParaRPr lang="en-US" sz="2400" b="1" dirty="0">
              <a:solidFill>
                <a:srgbClr val="FFFF00"/>
              </a:solidFill>
            </a:endParaRPr>
          </a:p>
        </p:txBody>
      </p:sp>
      <p:sp>
        <p:nvSpPr>
          <p:cNvPr id="6" name="TextBox 5"/>
          <p:cNvSpPr txBox="1"/>
          <p:nvPr/>
        </p:nvSpPr>
        <p:spPr>
          <a:xfrm>
            <a:off x="6060284" y="892477"/>
            <a:ext cx="2397259" cy="461665"/>
          </a:xfrm>
          <a:prstGeom prst="rect">
            <a:avLst/>
          </a:prstGeom>
          <a:noFill/>
        </p:spPr>
        <p:txBody>
          <a:bodyPr wrap="none" rtlCol="0">
            <a:spAutoFit/>
          </a:bodyPr>
          <a:lstStyle/>
          <a:p>
            <a:r>
              <a:rPr lang="en-US" sz="2400" b="1" dirty="0" smtClean="0">
                <a:solidFill>
                  <a:srgbClr val="FFFF00"/>
                </a:solidFill>
              </a:rPr>
              <a:t>Dust from Sahara</a:t>
            </a:r>
            <a:endParaRPr lang="en-US" sz="2400" b="1" dirty="0">
              <a:solidFill>
                <a:srgbClr val="FFFF00"/>
              </a:solidFill>
            </a:endParaRPr>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 y="1524000"/>
            <a:ext cx="2710694" cy="431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01incendio"/>
          <p:cNvPicPr>
            <a:picLocks noChangeAspect="1" noChangeArrowheads="1"/>
          </p:cNvPicPr>
          <p:nvPr/>
        </p:nvPicPr>
        <p:blipFill>
          <a:blip r:embed="rId6" cstate="print"/>
          <a:srcRect/>
          <a:stretch>
            <a:fillRect/>
          </a:stretch>
        </p:blipFill>
        <p:spPr bwMode="auto">
          <a:xfrm>
            <a:off x="3001341" y="1601386"/>
            <a:ext cx="2805407" cy="1807929"/>
          </a:xfrm>
          <a:prstGeom prst="rect">
            <a:avLst/>
          </a:prstGeom>
          <a:noFill/>
          <a:ln w="9525">
            <a:noFill/>
            <a:miter lim="800000"/>
            <a:headEnd/>
            <a:tailEnd/>
          </a:ln>
        </p:spPr>
      </p:pic>
      <p:pic>
        <p:nvPicPr>
          <p:cNvPr id="9" name="Picture 16" descr="aqua-AOD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8011" y="1582738"/>
            <a:ext cx="3330067" cy="20964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5" descr="Fogo e Cinzas_peq"/>
          <p:cNvPicPr>
            <a:picLocks noChangeAspect="1" noChangeArrowheads="1"/>
          </p:cNvPicPr>
          <p:nvPr/>
        </p:nvPicPr>
        <p:blipFill>
          <a:blip r:embed="rId8" cstate="screen"/>
          <a:srcRect/>
          <a:stretch>
            <a:fillRect/>
          </a:stretch>
        </p:blipFill>
        <p:spPr bwMode="auto">
          <a:xfrm>
            <a:off x="3027880" y="3394075"/>
            <a:ext cx="2740132" cy="2055099"/>
          </a:xfrm>
          <a:prstGeom prst="rect">
            <a:avLst/>
          </a:prstGeom>
          <a:noFill/>
        </p:spPr>
      </p:pic>
      <p:pic>
        <p:nvPicPr>
          <p:cNvPr id="296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 y="5638800"/>
            <a:ext cx="2741174" cy="88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904469151"/>
              </p:ext>
            </p:extLst>
          </p:nvPr>
        </p:nvGraphicFramePr>
        <p:xfrm>
          <a:off x="6019800" y="3679224"/>
          <a:ext cx="1962150" cy="754063"/>
        </p:xfrm>
        <a:graphic>
          <a:graphicData uri="http://schemas.openxmlformats.org/presentationml/2006/ole">
            <mc:AlternateContent xmlns:mc="http://schemas.openxmlformats.org/markup-compatibility/2006">
              <mc:Choice xmlns:v="urn:schemas-microsoft-com:vml" Requires="v">
                <p:oleObj spid="_x0000_s1080" name="CorelPhotoPaint.Image.8" r:id="rId10" imgW="14745600" imgH="11059200" progId="CorelPhotoPaint.Image.8">
                  <p:embed/>
                </p:oleObj>
              </mc:Choice>
              <mc:Fallback>
                <p:oleObj name="CorelPhotoPaint.Image.8" r:id="rId10" imgW="14745600" imgH="11059200" progId="CorelPhotoPaint.Image.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3679224"/>
                        <a:ext cx="196215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862606930"/>
              </p:ext>
            </p:extLst>
          </p:nvPr>
        </p:nvGraphicFramePr>
        <p:xfrm>
          <a:off x="7149782" y="4438917"/>
          <a:ext cx="1963738" cy="754063"/>
        </p:xfrm>
        <a:graphic>
          <a:graphicData uri="http://schemas.openxmlformats.org/presentationml/2006/ole">
            <mc:AlternateContent xmlns:mc="http://schemas.openxmlformats.org/markup-compatibility/2006">
              <mc:Choice xmlns:v="urn:schemas-microsoft-com:vml" Requires="v">
                <p:oleObj spid="_x0000_s1081" name="CorelPhotoPaint.Image.8" r:id="rId12" imgW="14745600" imgH="11059200" progId="CorelPhotoPaint.Image.8">
                  <p:embed/>
                </p:oleObj>
              </mc:Choice>
              <mc:Fallback>
                <p:oleObj name="CorelPhotoPaint.Image.8" r:id="rId12" imgW="14745600" imgH="11059200" progId="CorelPhotoPaint.Image.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49782" y="4438917"/>
                        <a:ext cx="1963738"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3366351" y="5915291"/>
            <a:ext cx="5326907" cy="400110"/>
          </a:xfrm>
          <a:prstGeom prst="rect">
            <a:avLst/>
          </a:prstGeom>
          <a:noFill/>
        </p:spPr>
        <p:txBody>
          <a:bodyPr wrap="none" rtlCol="0">
            <a:spAutoFit/>
          </a:bodyPr>
          <a:lstStyle/>
          <a:p>
            <a:r>
              <a:rPr lang="en-US" sz="2000" b="1" dirty="0" smtClean="0">
                <a:solidFill>
                  <a:srgbClr val="FFFF00"/>
                </a:solidFill>
              </a:rPr>
              <a:t>Each with VERY different properties and impacts</a:t>
            </a:r>
            <a:endParaRPr lang="en-US" sz="2000" b="1" dirty="0">
              <a:solidFill>
                <a:srgbClr val="FFFF00"/>
              </a:solidFill>
            </a:endParaRPr>
          </a:p>
        </p:txBody>
      </p:sp>
    </p:spTree>
    <p:extLst>
      <p:ext uri="{BB962C8B-B14F-4D97-AF65-F5344CB8AC3E}">
        <p14:creationId xmlns:p14="http://schemas.microsoft.com/office/powerpoint/2010/main" val="2704560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219200" y="838200"/>
            <a:ext cx="7086600" cy="5705999"/>
          </a:xfrm>
          <a:prstGeom prst="rect">
            <a:avLst/>
          </a:prstGeom>
          <a:noFill/>
          <a:ln w="9525">
            <a:noFill/>
            <a:miter lim="800000"/>
            <a:headEnd/>
            <a:tailEnd/>
          </a:ln>
        </p:spPr>
      </p:pic>
      <p:sp>
        <p:nvSpPr>
          <p:cNvPr id="5" name="Rectangle 4"/>
          <p:cNvSpPr/>
          <p:nvPr/>
        </p:nvSpPr>
        <p:spPr>
          <a:xfrm>
            <a:off x="152400" y="152401"/>
            <a:ext cx="8610600" cy="769441"/>
          </a:xfrm>
          <a:prstGeom prst="rect">
            <a:avLst/>
          </a:prstGeom>
        </p:spPr>
        <p:txBody>
          <a:bodyPr wrap="square">
            <a:spAutoFit/>
          </a:bodyPr>
          <a:lstStyle/>
          <a:p>
            <a:pPr algn="ctr"/>
            <a:r>
              <a:rPr lang="en-US" sz="2200" b="1" dirty="0" smtClean="0">
                <a:solidFill>
                  <a:srgbClr val="000000"/>
                </a:solidFill>
                <a:effectLst>
                  <a:outerShdw blurRad="38100" dist="38100" dir="2700000" algn="tl">
                    <a:srgbClr val="000000">
                      <a:alpha val="43137"/>
                    </a:srgbClr>
                  </a:outerShdw>
                </a:effectLst>
              </a:rPr>
              <a:t>Conceptual overview of terrestrial carbon cycle –</a:t>
            </a:r>
            <a:br>
              <a:rPr lang="en-US" sz="2200" b="1" dirty="0" smtClean="0">
                <a:solidFill>
                  <a:srgbClr val="000000"/>
                </a:solidFill>
                <a:effectLst>
                  <a:outerShdw blurRad="38100" dist="38100" dir="2700000" algn="tl">
                    <a:srgbClr val="000000">
                      <a:alpha val="43137"/>
                    </a:srgbClr>
                  </a:outerShdw>
                </a:effectLst>
              </a:rPr>
            </a:br>
            <a:r>
              <a:rPr lang="en-US" sz="2200" b="1" dirty="0" smtClean="0">
                <a:solidFill>
                  <a:srgbClr val="000000"/>
                </a:solidFill>
                <a:effectLst>
                  <a:outerShdw blurRad="38100" dist="38100" dir="2700000" algn="tl">
                    <a:srgbClr val="000000">
                      <a:alpha val="43137"/>
                    </a:srgbClr>
                  </a:outerShdw>
                </a:effectLst>
              </a:rPr>
              <a:t>chemistry – climate interactions</a:t>
            </a:r>
            <a:endParaRPr lang="en-US" sz="2200" b="1" dirty="0">
              <a:solidFill>
                <a:srgbClr val="000000"/>
              </a:solidFill>
              <a:effectLst>
                <a:outerShdw blurRad="38100" dist="38100" dir="2700000" algn="tl">
                  <a:srgbClr val="000000">
                    <a:alpha val="43137"/>
                  </a:srgbClr>
                </a:outerShdw>
              </a:effectLst>
            </a:endParaRPr>
          </a:p>
        </p:txBody>
      </p:sp>
      <p:sp>
        <p:nvSpPr>
          <p:cNvPr id="6" name="TextBox 5"/>
          <p:cNvSpPr txBox="1"/>
          <p:nvPr/>
        </p:nvSpPr>
        <p:spPr>
          <a:xfrm>
            <a:off x="-19665" y="6488668"/>
            <a:ext cx="2971800" cy="307777"/>
          </a:xfrm>
          <a:prstGeom prst="rect">
            <a:avLst/>
          </a:prstGeom>
          <a:noFill/>
        </p:spPr>
        <p:txBody>
          <a:bodyPr wrap="square" rtlCol="0">
            <a:spAutoFit/>
          </a:bodyPr>
          <a:lstStyle/>
          <a:p>
            <a:r>
              <a:rPr lang="en-US" sz="1400" i="1" dirty="0" smtClean="0">
                <a:solidFill>
                  <a:srgbClr val="000000"/>
                </a:solidFill>
              </a:rPr>
              <a:t>Arneth et al., 2011</a:t>
            </a:r>
            <a:endParaRPr lang="en-US" sz="1400" i="1" dirty="0">
              <a:solidFill>
                <a:srgbClr val="000000"/>
              </a:solidFill>
            </a:endParaRPr>
          </a:p>
        </p:txBody>
      </p:sp>
    </p:spTree>
    <p:extLst>
      <p:ext uri="{BB962C8B-B14F-4D97-AF65-F5344CB8AC3E}">
        <p14:creationId xmlns:p14="http://schemas.microsoft.com/office/powerpoint/2010/main" val="217740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5572132" y="-12698"/>
            <a:ext cx="3571869" cy="4762493"/>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rot="5400000">
            <a:off x="236271" y="3537220"/>
            <a:ext cx="3071811" cy="3544354"/>
          </a:xfrm>
          <a:prstGeom prst="rect">
            <a:avLst/>
          </a:prstGeom>
          <a:noFill/>
          <a:ln w="9525">
            <a:noFill/>
            <a:miter lim="800000"/>
            <a:headEnd/>
            <a:tailEnd/>
          </a:ln>
          <a:effectLst/>
        </p:spPr>
      </p:pic>
      <p:pic>
        <p:nvPicPr>
          <p:cNvPr id="4" name="Imagem 1" descr="imagem_Manaus"/>
          <p:cNvPicPr>
            <a:picLocks noChangeAspect="1" noChangeArrowheads="1"/>
          </p:cNvPicPr>
          <p:nvPr/>
        </p:nvPicPr>
        <p:blipFill>
          <a:blip r:embed="rId4">
            <a:lum bright="24000"/>
          </a:blip>
          <a:srcRect l="27129" r="3879" b="4549"/>
          <a:stretch>
            <a:fillRect/>
          </a:stretch>
        </p:blipFill>
        <p:spPr bwMode="auto">
          <a:xfrm>
            <a:off x="1142977" y="1349814"/>
            <a:ext cx="4177700" cy="3209496"/>
          </a:xfrm>
          <a:prstGeom prst="rect">
            <a:avLst/>
          </a:prstGeom>
          <a:noFill/>
          <a:ln w="9525">
            <a:noFill/>
            <a:miter lim="800000"/>
            <a:headEnd/>
            <a:tailEnd/>
          </a:ln>
        </p:spPr>
      </p:pic>
      <p:sp>
        <p:nvSpPr>
          <p:cNvPr id="5" name="CaixaDeTexto 8"/>
          <p:cNvSpPr txBox="1"/>
          <p:nvPr/>
        </p:nvSpPr>
        <p:spPr>
          <a:xfrm rot="16200000">
            <a:off x="313230" y="2170526"/>
            <a:ext cx="1500172" cy="27699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1200" b="1" dirty="0" smtClean="0">
                <a:latin typeface="Calibri" pitchFamily="34" charset="0"/>
              </a:rPr>
              <a:t>Fonte: Flávio Luizão.</a:t>
            </a:r>
            <a:endParaRPr lang="pt-BR" sz="1200" b="1" dirty="0">
              <a:latin typeface="Calibri" pitchFamily="34" charset="0"/>
            </a:endParaRPr>
          </a:p>
        </p:txBody>
      </p:sp>
      <p:grpSp>
        <p:nvGrpSpPr>
          <p:cNvPr id="6" name="Grupo 33"/>
          <p:cNvGrpSpPr/>
          <p:nvPr/>
        </p:nvGrpSpPr>
        <p:grpSpPr>
          <a:xfrm>
            <a:off x="1285853" y="2288482"/>
            <a:ext cx="4121435" cy="1990290"/>
            <a:chOff x="642910" y="3286124"/>
            <a:chExt cx="5080036" cy="2714644"/>
          </a:xfrm>
        </p:grpSpPr>
        <p:sp>
          <p:nvSpPr>
            <p:cNvPr id="13" name="Text Box 3"/>
            <p:cNvSpPr txBox="1">
              <a:spLocks noChangeArrowheads="1"/>
            </p:cNvSpPr>
            <p:nvPr/>
          </p:nvSpPr>
          <p:spPr bwMode="auto">
            <a:xfrm>
              <a:off x="642910" y="5072072"/>
              <a:ext cx="1143008" cy="3469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200" b="1" i="0" u="none" strike="noStrike" cap="none" normalizeH="0" baseline="0" dirty="0" smtClean="0">
                  <a:ln>
                    <a:noFill/>
                  </a:ln>
                  <a:solidFill>
                    <a:srgbClr val="FFFBF0"/>
                  </a:solidFill>
                  <a:effectLst/>
                  <a:latin typeface="Calibri" pitchFamily="34" charset="0"/>
                </a:rPr>
                <a:t>Rio Negro</a:t>
              </a:r>
              <a:endParaRPr kumimoji="0" lang="pt-BR" sz="1200" b="0" i="0" u="none" strike="noStrike" cap="none" normalizeH="0" baseline="0" dirty="0" smtClean="0">
                <a:ln>
                  <a:noFill/>
                </a:ln>
                <a:solidFill>
                  <a:schemeClr val="tx1"/>
                </a:solidFill>
                <a:effectLst/>
                <a:latin typeface="Arial" pitchFamily="34" charset="0"/>
              </a:endParaRPr>
            </a:p>
          </p:txBody>
        </p:sp>
        <p:sp>
          <p:nvSpPr>
            <p:cNvPr id="14" name="Text Box 4"/>
            <p:cNvSpPr txBox="1">
              <a:spLocks noChangeArrowheads="1"/>
            </p:cNvSpPr>
            <p:nvPr/>
          </p:nvSpPr>
          <p:spPr bwMode="auto">
            <a:xfrm>
              <a:off x="3309929" y="5709913"/>
              <a:ext cx="952507" cy="2908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200" b="1" i="0" u="none" strike="noStrike" cap="none" normalizeH="0" baseline="0" dirty="0" smtClean="0">
                  <a:ln>
                    <a:noFill/>
                  </a:ln>
                  <a:solidFill>
                    <a:srgbClr val="000000"/>
                  </a:solidFill>
                  <a:effectLst/>
                  <a:latin typeface="Calibri" pitchFamily="34" charset="0"/>
                </a:rPr>
                <a:t>Manaus</a:t>
              </a:r>
              <a:endParaRPr kumimoji="0" lang="pt-BR" sz="1200" b="0" i="0" u="none" strike="noStrike" cap="none" normalizeH="0" baseline="0" dirty="0" smtClean="0">
                <a:ln>
                  <a:noFill/>
                </a:ln>
                <a:solidFill>
                  <a:schemeClr val="tx1"/>
                </a:solidFill>
                <a:effectLst/>
                <a:latin typeface="Arial" pitchFamily="34" charset="0"/>
              </a:endParaRPr>
            </a:p>
          </p:txBody>
        </p:sp>
        <p:sp>
          <p:nvSpPr>
            <p:cNvPr id="15" name="Text Box 3"/>
            <p:cNvSpPr txBox="1">
              <a:spLocks noChangeArrowheads="1"/>
            </p:cNvSpPr>
            <p:nvPr/>
          </p:nvSpPr>
          <p:spPr bwMode="auto">
            <a:xfrm>
              <a:off x="4198935" y="5687539"/>
              <a:ext cx="1524011" cy="2686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200" b="1" i="0" u="none" strike="noStrike" cap="none" normalizeH="0" baseline="0" dirty="0" smtClean="0">
                  <a:ln>
                    <a:noFill/>
                  </a:ln>
                  <a:solidFill>
                    <a:srgbClr val="FFFBF0"/>
                  </a:solidFill>
                  <a:effectLst/>
                  <a:latin typeface="Calibri" pitchFamily="34" charset="0"/>
                </a:rPr>
                <a:t>Rio Amazonas</a:t>
              </a:r>
              <a:endParaRPr kumimoji="0" lang="pt-BR" sz="1200" b="0" i="0" u="none" strike="noStrike" cap="none" normalizeH="0" baseline="0" dirty="0" smtClean="0">
                <a:ln>
                  <a:noFill/>
                </a:ln>
                <a:solidFill>
                  <a:schemeClr val="tx1"/>
                </a:solidFill>
                <a:effectLst/>
                <a:latin typeface="Arial" pitchFamily="34" charset="0"/>
              </a:endParaRPr>
            </a:p>
          </p:txBody>
        </p:sp>
        <p:sp>
          <p:nvSpPr>
            <p:cNvPr id="16" name="Oval 15"/>
            <p:cNvSpPr>
              <a:spLocks noChangeArrowheads="1"/>
            </p:cNvSpPr>
            <p:nvPr/>
          </p:nvSpPr>
          <p:spPr bwMode="auto">
            <a:xfrm>
              <a:off x="2643174" y="3286124"/>
              <a:ext cx="357190" cy="249238"/>
            </a:xfrm>
            <a:prstGeom prst="ellipse">
              <a:avLst/>
            </a:prstGeom>
            <a:noFill/>
            <a:ln w="28575">
              <a:solidFill>
                <a:srgbClr val="FFFBF0"/>
              </a:solidFill>
              <a:round/>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7" name="Text Box 5"/>
            <p:cNvSpPr txBox="1">
              <a:spLocks noChangeArrowheads="1"/>
            </p:cNvSpPr>
            <p:nvPr/>
          </p:nvSpPr>
          <p:spPr bwMode="auto">
            <a:xfrm>
              <a:off x="2357422" y="3571876"/>
              <a:ext cx="1714512" cy="489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400" b="1" i="0" u="none" strike="noStrike" cap="none" normalizeH="0" baseline="0" dirty="0" smtClean="0">
                  <a:ln>
                    <a:noFill/>
                  </a:ln>
                  <a:solidFill>
                    <a:srgbClr val="FFFBF0"/>
                  </a:solidFill>
                  <a:effectLst/>
                  <a:latin typeface="Calibri" pitchFamily="34" charset="0"/>
                </a:rPr>
                <a:t>Rbio Cuieiras</a:t>
              </a:r>
              <a:endParaRPr kumimoji="0" lang="pt-BR" sz="1400" b="0" i="0" u="none" strike="noStrike" cap="none" normalizeH="0" baseline="0" dirty="0" smtClean="0">
                <a:ln>
                  <a:noFill/>
                </a:ln>
                <a:solidFill>
                  <a:schemeClr val="tx1"/>
                </a:solidFill>
                <a:effectLst/>
                <a:latin typeface="Arial" pitchFamily="34" charset="0"/>
              </a:endParaRPr>
            </a:p>
          </p:txBody>
        </p:sp>
      </p:grpSp>
      <p:cxnSp>
        <p:nvCxnSpPr>
          <p:cNvPr id="7" name="Conector reto 17"/>
          <p:cNvCxnSpPr>
            <a:stCxn id="16" idx="0"/>
          </p:cNvCxnSpPr>
          <p:nvPr/>
        </p:nvCxnSpPr>
        <p:spPr>
          <a:xfrm rot="5400000" flipH="1" flipV="1">
            <a:off x="3162257" y="-121393"/>
            <a:ext cx="2301180" cy="2518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to 20"/>
          <p:cNvCxnSpPr/>
          <p:nvPr/>
        </p:nvCxnSpPr>
        <p:spPr>
          <a:xfrm>
            <a:off x="3000366" y="2344734"/>
            <a:ext cx="2571769" cy="235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40"/>
          <p:cNvCxnSpPr/>
          <p:nvPr/>
        </p:nvCxnSpPr>
        <p:spPr>
          <a:xfrm flipV="1">
            <a:off x="1928794" y="4559310"/>
            <a:ext cx="3357586" cy="571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to 42"/>
          <p:cNvCxnSpPr/>
          <p:nvPr/>
        </p:nvCxnSpPr>
        <p:spPr>
          <a:xfrm rot="10800000">
            <a:off x="1142976" y="4559310"/>
            <a:ext cx="785818" cy="571504"/>
          </a:xfrm>
          <a:prstGeom prst="line">
            <a:avLst/>
          </a:prstGeom>
        </p:spPr>
        <p:style>
          <a:lnRef idx="1">
            <a:schemeClr val="accent1"/>
          </a:lnRef>
          <a:fillRef idx="0">
            <a:schemeClr val="accent1"/>
          </a:fillRef>
          <a:effectRef idx="0">
            <a:schemeClr val="accent1"/>
          </a:effectRef>
          <a:fontRef idx="minor">
            <a:schemeClr val="tx1"/>
          </a:fontRef>
        </p:style>
      </p:cxnSp>
      <p:sp>
        <p:nvSpPr>
          <p:cNvPr id="11" name="CaixaDeTexto 45"/>
          <p:cNvSpPr txBox="1"/>
          <p:nvPr/>
        </p:nvSpPr>
        <p:spPr>
          <a:xfrm rot="16200000">
            <a:off x="4742384" y="598890"/>
            <a:ext cx="1500176" cy="27699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1200" b="1" dirty="0" smtClean="0">
                <a:latin typeface="Calibri" pitchFamily="34" charset="0"/>
              </a:rPr>
              <a:t>Foto: Carina Prado</a:t>
            </a:r>
            <a:endParaRPr lang="pt-BR" sz="1200" b="1" dirty="0">
              <a:latin typeface="Calibri" pitchFamily="34" charset="0"/>
            </a:endParaRPr>
          </a:p>
        </p:txBody>
      </p:sp>
      <p:sp>
        <p:nvSpPr>
          <p:cNvPr id="12" name="TextBox 11"/>
          <p:cNvSpPr txBox="1"/>
          <p:nvPr/>
        </p:nvSpPr>
        <p:spPr>
          <a:xfrm>
            <a:off x="238436" y="198780"/>
            <a:ext cx="5254036" cy="954107"/>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Long term 13 monitoring stations with flux towers in Amazonia</a:t>
            </a:r>
            <a:endParaRPr lang="en-US" sz="2800" b="1" dirty="0">
              <a:effectLst>
                <a:outerShdw blurRad="38100" dist="38100" dir="2700000" algn="tl">
                  <a:srgbClr val="000000">
                    <a:alpha val="43137"/>
                  </a:srgbClr>
                </a:outerShdw>
              </a:effectLst>
            </a:endParaRPr>
          </a:p>
        </p:txBody>
      </p:sp>
      <p:sp>
        <p:nvSpPr>
          <p:cNvPr id="18" name="Rectangle 17"/>
          <p:cNvSpPr/>
          <p:nvPr/>
        </p:nvSpPr>
        <p:spPr>
          <a:xfrm>
            <a:off x="3835990" y="4906311"/>
            <a:ext cx="5079410" cy="1938992"/>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rPr>
              <a:t>13 towers with 50-67 meters.</a:t>
            </a:r>
          </a:p>
          <a:p>
            <a:r>
              <a:rPr lang="en-US" sz="2400" b="1" dirty="0" smtClean="0">
                <a:effectLst>
                  <a:outerShdw blurRad="38100" dist="38100" dir="2700000" algn="tl">
                    <a:srgbClr val="000000">
                      <a:alpha val="43137"/>
                    </a:srgbClr>
                  </a:outerShdw>
                </a:effectLst>
              </a:rPr>
              <a:t>Santarem, Manaus, </a:t>
            </a:r>
            <a:r>
              <a:rPr lang="en-US" sz="2400" b="1" dirty="0" err="1" smtClean="0">
                <a:effectLst>
                  <a:outerShdw blurRad="38100" dist="38100" dir="2700000" algn="tl">
                    <a:srgbClr val="000000">
                      <a:alpha val="43137"/>
                    </a:srgbClr>
                  </a:outerShdw>
                </a:effectLst>
              </a:rPr>
              <a:t>Ji</a:t>
            </a:r>
            <a:r>
              <a:rPr lang="en-US" sz="2400" b="1" dirty="0" smtClean="0">
                <a:effectLst>
                  <a:outerShdw blurRad="38100" dist="38100" dir="2700000" algn="tl">
                    <a:srgbClr val="000000">
                      <a:alpha val="43137"/>
                    </a:srgbClr>
                  </a:outerShdw>
                </a:effectLst>
              </a:rPr>
              <a:t> Parana, </a:t>
            </a:r>
            <a:r>
              <a:rPr lang="en-US" sz="2400" b="1" dirty="0" err="1" smtClean="0">
                <a:effectLst>
                  <a:outerShdw blurRad="38100" dist="38100" dir="2700000" algn="tl">
                    <a:srgbClr val="000000">
                      <a:alpha val="43137"/>
                    </a:srgbClr>
                  </a:outerShdw>
                </a:effectLst>
              </a:rPr>
              <a:t>Bananal</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Caxiuanã</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Pantanal</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etc</a:t>
            </a:r>
            <a:endParaRPr lang="en-US" sz="2400" b="1" dirty="0" smtClean="0">
              <a:effectLst>
                <a:outerShdw blurRad="38100" dist="38100" dir="2700000" algn="tl">
                  <a:srgbClr val="000000">
                    <a:alpha val="43137"/>
                  </a:srgbClr>
                </a:outerShdw>
              </a:effectLst>
            </a:endParaRPr>
          </a:p>
          <a:p>
            <a:r>
              <a:rPr lang="en-US" sz="2400" b="1" dirty="0" smtClean="0">
                <a:effectLst>
                  <a:outerShdw blurRad="38100" dist="38100" dir="2700000" algn="tl">
                    <a:srgbClr val="000000">
                      <a:alpha val="43137"/>
                    </a:srgbClr>
                  </a:outerShdw>
                </a:effectLst>
              </a:rPr>
              <a:t>Construction of a 320 meters tall tower.</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0624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3" y="0"/>
            <a:ext cx="9199644"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028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P_Presentation[1]">
  <a:themeElements>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fontScheme name="ESSP_Presentatio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lnDef>
  </a:objectDefaults>
  <a:extraClrSchemeLst>
    <a:extraClrScheme>
      <a:clrScheme name="ESSP_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SP_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SP_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SP_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SP_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SP_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SP_Presentat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SP_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SP_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SP_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SP_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SP_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sng"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sng" strike="noStrike" cap="none" normalizeH="0" baseline="0" smtClean="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CCFF33"/>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sng"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sng" strike="noStrike" cap="none" normalizeH="0" baseline="0" smtClean="0">
            <a:ln>
              <a:noFill/>
            </a:ln>
            <a:solidFill>
              <a:schemeClr val="tx2"/>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1_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2007</TotalTime>
  <Words>1513</Words>
  <Application>Microsoft Office PowerPoint</Application>
  <PresentationFormat>On-screen Show (4:3)</PresentationFormat>
  <Paragraphs>152</Paragraphs>
  <Slides>31</Slides>
  <Notes>8</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31</vt:i4>
      </vt:variant>
    </vt:vector>
  </HeadingPairs>
  <TitlesOfParts>
    <vt:vector size="38" baseType="lpstr">
      <vt:lpstr>Office Theme</vt:lpstr>
      <vt:lpstr>ESSP_Presentation[1]</vt:lpstr>
      <vt:lpstr>1_Custom Design</vt:lpstr>
      <vt:lpstr>Blank Presentation</vt:lpstr>
      <vt:lpstr>1_Blank Presentation</vt:lpstr>
      <vt:lpstr>CorelPhotoPaint.Image.8</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Particles in clean air over Amazon</vt:lpstr>
      <vt:lpstr>PowerPoint Presentation</vt:lpstr>
      <vt:lpstr>PowerPoint Presentation</vt:lpstr>
      <vt:lpstr>PowerPoint Presentation</vt:lpstr>
      <vt:lpstr>PowerPoint Presentation</vt:lpstr>
      <vt:lpstr>PowerPoint Presentation</vt:lpstr>
      <vt:lpstr>PowerPoint Presentation</vt:lpstr>
      <vt:lpstr>Overview of South American Biomass Burning Analysis (SAMBBA) field experiment [Brazil, Sept – Oct 2012] </vt:lpstr>
      <vt:lpstr>SAMBBA Broad science drivers</vt:lpstr>
      <vt:lpstr>FAAM BAe146 aircraft  (Facility for Airborne Atmospheric Measurements)</vt:lpstr>
      <vt:lpstr>SAMBBA flights</vt:lpstr>
      <vt:lpstr>Flight B737 – View approaching the fire</vt:lpstr>
      <vt:lpstr>Flight B737 (20/9/12): Big forest fire in Rondônia Pacaás Novos National Park</vt:lpstr>
      <vt:lpstr>B744 &amp; 745 – Diurnal cycle of biogenic emissions &amp; BL processes over contrasting surfaces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Paulo</dc:creator>
  <cp:lastModifiedBy>Paulo Artaxo</cp:lastModifiedBy>
  <cp:revision>368</cp:revision>
  <dcterms:created xsi:type="dcterms:W3CDTF">2008-12-13T13:30:56Z</dcterms:created>
  <dcterms:modified xsi:type="dcterms:W3CDTF">2013-08-28T17:13:43Z</dcterms:modified>
</cp:coreProperties>
</file>